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71" r:id="rId6"/>
    <p:sldId id="260" r:id="rId7"/>
    <p:sldId id="272" r:id="rId8"/>
    <p:sldId id="262" r:id="rId9"/>
    <p:sldId id="264" r:id="rId10"/>
    <p:sldId id="265" r:id="rId11"/>
    <p:sldId id="266" r:id="rId12"/>
    <p:sldId id="267" r:id="rId13"/>
    <p:sldId id="273" r:id="rId14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16"/>
      <p:bold r:id="rId17"/>
      <p:italic r:id="rId18"/>
      <p:boldItalic r:id="rId19"/>
    </p:embeddedFont>
    <p:embeddedFont>
      <p:font typeface="PT Sans Narrow" panose="020B0506020203020204" pitchFamily="34" charset="77"/>
      <p:regular r:id="rId20"/>
      <p:bold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08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3"/>
  </p:normalViewPr>
  <p:slideViewPr>
    <p:cSldViewPr snapToGrid="0">
      <p:cViewPr varScale="1">
        <p:scale>
          <a:sx n="140" d="100"/>
          <a:sy n="140" d="100"/>
        </p:scale>
        <p:origin x="840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c832db8859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c832db8859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c832db885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c832db885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c832db885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c832db885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c832db8859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c832db8859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c832db8859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c832db8859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c832db8859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c832db8859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c832db8859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c832db8859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c832db8859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c832db8859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c832db8859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c832db8859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1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body" idx="1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E080A"/>
                </a:solidFill>
              </a:rPr>
              <a:t>My PhD Journey</a:t>
            </a:r>
            <a:endParaRPr dirty="0">
              <a:solidFill>
                <a:srgbClr val="0E080A"/>
              </a:solidFill>
            </a:endParaRPr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C00000"/>
                </a:solidFill>
              </a:rPr>
              <a:t>By Maryline Vere</a:t>
            </a:r>
            <a:endParaRPr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My supervisors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21" name="Google Shape;121;p22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285750" indent="-285750"/>
            <a:r>
              <a:rPr lang="en" dirty="0">
                <a:solidFill>
                  <a:srgbClr val="0E080A"/>
                </a:solidFill>
              </a:rPr>
              <a:t>Critical</a:t>
            </a:r>
            <a:endParaRPr dirty="0">
              <a:solidFill>
                <a:srgbClr val="0E080A"/>
              </a:solidFill>
            </a:endParaRPr>
          </a:p>
          <a:p>
            <a:pPr marL="285750" indent="-285750">
              <a:spcBef>
                <a:spcPts val="1200"/>
              </a:spcBef>
            </a:pPr>
            <a:r>
              <a:rPr lang="en" dirty="0">
                <a:solidFill>
                  <a:srgbClr val="0E080A"/>
                </a:solidFill>
              </a:rPr>
              <a:t>Honest and trust</a:t>
            </a:r>
            <a:endParaRPr dirty="0">
              <a:solidFill>
                <a:srgbClr val="0E080A"/>
              </a:solidFill>
            </a:endParaRPr>
          </a:p>
          <a:p>
            <a:pPr marL="285750" indent="-285750">
              <a:spcBef>
                <a:spcPts val="1200"/>
              </a:spcBef>
            </a:pPr>
            <a:r>
              <a:rPr lang="en" dirty="0">
                <a:solidFill>
                  <a:srgbClr val="0E080A"/>
                </a:solidFill>
              </a:rPr>
              <a:t>Touch base </a:t>
            </a:r>
            <a:endParaRPr dirty="0">
              <a:solidFill>
                <a:srgbClr val="0E080A"/>
              </a:solidFill>
            </a:endParaRPr>
          </a:p>
          <a:p>
            <a:pPr marL="285750" indent="-285750">
              <a:spcBef>
                <a:spcPts val="1200"/>
              </a:spcBef>
            </a:pPr>
            <a:r>
              <a:rPr lang="en" dirty="0">
                <a:solidFill>
                  <a:srgbClr val="0E080A"/>
                </a:solidFill>
              </a:rPr>
              <a:t>Mutual respect</a:t>
            </a:r>
            <a:endParaRPr dirty="0">
              <a:solidFill>
                <a:srgbClr val="0E080A"/>
              </a:solidFill>
            </a:endParaRPr>
          </a:p>
          <a:p>
            <a:pPr marL="285750" indent="-285750">
              <a:spcBef>
                <a:spcPts val="1200"/>
              </a:spcBef>
            </a:pPr>
            <a:r>
              <a:rPr lang="en" dirty="0">
                <a:solidFill>
                  <a:srgbClr val="0E080A"/>
                </a:solidFill>
              </a:rPr>
              <a:t>Expectations</a:t>
            </a:r>
            <a:endParaRPr dirty="0">
              <a:solidFill>
                <a:srgbClr val="0E080A"/>
              </a:solidFill>
            </a:endParaRPr>
          </a:p>
          <a:p>
            <a:pPr marL="285750" indent="-285750">
              <a:spcBef>
                <a:spcPts val="1200"/>
              </a:spcBef>
            </a:pPr>
            <a:r>
              <a:rPr lang="en" dirty="0">
                <a:solidFill>
                  <a:srgbClr val="0E080A"/>
                </a:solidFill>
              </a:rPr>
              <a:t>Responsibilities</a:t>
            </a:r>
            <a:endParaRPr dirty="0">
              <a:solidFill>
                <a:srgbClr val="0E080A"/>
              </a:solidFill>
            </a:endParaRPr>
          </a:p>
          <a:p>
            <a:pPr marL="285750" indent="-285750">
              <a:spcBef>
                <a:spcPts val="1200"/>
              </a:spcBef>
              <a:spcAft>
                <a:spcPts val="1200"/>
              </a:spcAft>
            </a:pPr>
            <a:r>
              <a:rPr lang="en" dirty="0">
                <a:solidFill>
                  <a:srgbClr val="0E080A"/>
                </a:solidFill>
              </a:rPr>
              <a:t>Managing responsibilities </a:t>
            </a:r>
            <a:endParaRPr dirty="0">
              <a:solidFill>
                <a:srgbClr val="0E080A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Challenges 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27" name="Google Shape;127;p23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/>
            <a:r>
              <a:rPr lang="en" dirty="0">
                <a:solidFill>
                  <a:srgbClr val="0E080A"/>
                </a:solidFill>
              </a:rPr>
              <a:t>Language barrier</a:t>
            </a:r>
            <a:endParaRPr dirty="0">
              <a:solidFill>
                <a:srgbClr val="0E080A"/>
              </a:solidFill>
            </a:endParaRPr>
          </a:p>
          <a:p>
            <a:pPr marL="285750" indent="-285750">
              <a:spcBef>
                <a:spcPts val="1200"/>
              </a:spcBef>
            </a:pPr>
            <a:r>
              <a:rPr lang="en" dirty="0">
                <a:solidFill>
                  <a:srgbClr val="0E080A"/>
                </a:solidFill>
              </a:rPr>
              <a:t>Finding the cafeteria</a:t>
            </a:r>
          </a:p>
          <a:p>
            <a:pPr marL="285750" indent="-285750">
              <a:spcBef>
                <a:spcPts val="1200"/>
              </a:spcBef>
            </a:pPr>
            <a:r>
              <a:rPr lang="en" dirty="0">
                <a:solidFill>
                  <a:srgbClr val="0E080A"/>
                </a:solidFill>
              </a:rPr>
              <a:t>Financial difficulties</a:t>
            </a:r>
            <a:endParaRPr dirty="0">
              <a:solidFill>
                <a:srgbClr val="0E080A"/>
              </a:solidFill>
            </a:endParaRPr>
          </a:p>
          <a:p>
            <a:pPr marL="285750" indent="-285750">
              <a:spcBef>
                <a:spcPts val="1200"/>
              </a:spcBef>
            </a:pPr>
            <a:r>
              <a:rPr lang="en" dirty="0">
                <a:solidFill>
                  <a:srgbClr val="0E080A"/>
                </a:solidFill>
              </a:rPr>
              <a:t>Weather changes </a:t>
            </a:r>
          </a:p>
          <a:p>
            <a:pPr marL="285750" indent="-285750">
              <a:spcBef>
                <a:spcPts val="1200"/>
              </a:spcBef>
            </a:pPr>
            <a:r>
              <a:rPr lang="en" dirty="0">
                <a:solidFill>
                  <a:srgbClr val="0E080A"/>
                </a:solidFill>
              </a:rPr>
              <a:t>Homesickness!!!</a:t>
            </a:r>
            <a:endParaRPr dirty="0">
              <a:solidFill>
                <a:srgbClr val="0E080A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128" name="Google Shape;12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45775" y="445025"/>
            <a:ext cx="2698225" cy="173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Remember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34" name="Google Shape;134;p2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/>
            <a:r>
              <a:rPr lang="en" dirty="0">
                <a:solidFill>
                  <a:srgbClr val="0E080A"/>
                </a:solidFill>
              </a:rPr>
              <a:t>“Rome was not built in a day”</a:t>
            </a:r>
            <a:endParaRPr dirty="0">
              <a:solidFill>
                <a:srgbClr val="0E080A"/>
              </a:solidFill>
            </a:endParaRPr>
          </a:p>
          <a:p>
            <a:pPr marL="285750" indent="-285750">
              <a:spcBef>
                <a:spcPts val="1200"/>
              </a:spcBef>
            </a:pPr>
            <a:r>
              <a:rPr lang="en" dirty="0">
                <a:solidFill>
                  <a:srgbClr val="0E080A"/>
                </a:solidFill>
              </a:rPr>
              <a:t>Gantt chart very useful</a:t>
            </a:r>
            <a:endParaRPr dirty="0">
              <a:solidFill>
                <a:srgbClr val="0E080A"/>
              </a:solidFill>
            </a:endParaRPr>
          </a:p>
          <a:p>
            <a:pPr marL="285750" indent="-285750">
              <a:spcBef>
                <a:spcPts val="1200"/>
              </a:spcBef>
            </a:pPr>
            <a:r>
              <a:rPr lang="en" dirty="0">
                <a:solidFill>
                  <a:srgbClr val="0E080A"/>
                </a:solidFill>
              </a:rPr>
              <a:t>Mistakes are a part of the learning process</a:t>
            </a:r>
            <a:endParaRPr dirty="0">
              <a:solidFill>
                <a:srgbClr val="0E080A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135" name="Google Shape;13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7705" y="3277610"/>
            <a:ext cx="3408126" cy="154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59ED9-309D-59DB-6346-9F963A7C8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920240"/>
            <a:ext cx="8520600" cy="118871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Questions ?</a:t>
            </a:r>
          </a:p>
        </p:txBody>
      </p:sp>
    </p:spTree>
    <p:extLst>
      <p:ext uri="{BB962C8B-B14F-4D97-AF65-F5344CB8AC3E}">
        <p14:creationId xmlns:p14="http://schemas.microsoft.com/office/powerpoint/2010/main" val="126423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A little bit about myself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73" name="Google Shape;73;p14"/>
          <p:cNvSpPr txBox="1">
            <a:spLocks noGrp="1"/>
          </p:cNvSpPr>
          <p:nvPr>
            <p:ph type="body" idx="1"/>
          </p:nvPr>
        </p:nvSpPr>
        <p:spPr>
          <a:xfrm>
            <a:off x="236750" y="1244900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0E080A"/>
                </a:solidFill>
              </a:rPr>
              <a:t>2nd year PhD in Environmental Health Student</a:t>
            </a:r>
            <a:endParaRPr dirty="0">
              <a:solidFill>
                <a:srgbClr val="0E080A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0E080A"/>
                </a:solidFill>
              </a:rPr>
              <a:t>My area of research is Public Health</a:t>
            </a:r>
            <a:endParaRPr dirty="0">
              <a:solidFill>
                <a:srgbClr val="0E080A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0E080A"/>
                </a:solidFill>
              </a:rPr>
              <a:t>Specifically Neglected Tropical Diseases ( schistosomiasis and soil transmitted helminthiasis)</a:t>
            </a:r>
            <a:endParaRPr dirty="0">
              <a:solidFill>
                <a:srgbClr val="0E080A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0E080A"/>
                </a:solidFill>
              </a:rPr>
              <a:t>International student</a:t>
            </a:r>
            <a:endParaRPr dirty="0">
              <a:solidFill>
                <a:srgbClr val="0E080A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My Journey to a PhD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79" name="Google Shape;79;p15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63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0E080A"/>
                </a:solidFill>
              </a:rPr>
              <a:t>Desire, dream and wish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endParaRPr lang="en" dirty="0">
              <a:solidFill>
                <a:srgbClr val="0E080A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0E080A"/>
                </a:solidFill>
              </a:rPr>
              <a:t>BSc Honors  in Biochemistry at the University of Zimbabwe in 2014</a:t>
            </a:r>
          </a:p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>
              <a:solidFill>
                <a:srgbClr val="0E080A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0E080A"/>
                </a:solidFill>
              </a:rPr>
              <a:t>Internship at the African Institute for Biomedical Sciences and Technology</a:t>
            </a:r>
          </a:p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>
              <a:solidFill>
                <a:srgbClr val="0E080A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0E080A"/>
                </a:solidFill>
              </a:rPr>
              <a:t>Research assistant Tackling infections to Benefit Africa (TIBA) (2019)</a:t>
            </a:r>
          </a:p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>
              <a:solidFill>
                <a:srgbClr val="0E080A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0E080A"/>
                </a:solidFill>
              </a:rPr>
              <a:t>Masters in Biotechnology at the University of Zimbabwe for 2 years</a:t>
            </a:r>
            <a:endParaRPr dirty="0">
              <a:solidFill>
                <a:srgbClr val="0E080A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How did I secure my PhD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85" name="Google Shape;85;p16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0E080A"/>
                </a:solidFill>
              </a:rPr>
              <a:t>Funded opportunity from my previous supervisor, Prof Mduluza</a:t>
            </a:r>
            <a:endParaRPr dirty="0">
              <a:solidFill>
                <a:srgbClr val="0E080A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endParaRPr lang="en" dirty="0">
              <a:solidFill>
                <a:srgbClr val="0E080A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0E080A"/>
                </a:solidFill>
              </a:rPr>
              <a:t>I applied, I was interviewed by my supervisors Prof Melariri, Dr Wilma and Dr Ochola</a:t>
            </a:r>
          </a:p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>
              <a:solidFill>
                <a:srgbClr val="0E080A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0E080A"/>
                </a:solidFill>
              </a:rPr>
              <a:t>They accepted me, and I registered with the university</a:t>
            </a:r>
            <a:endParaRPr dirty="0">
              <a:solidFill>
                <a:srgbClr val="0E080A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A04AE-87A6-E398-A678-DB7765F4F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The process…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A22023-1C5C-722D-970C-0254B57DF5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0E080A"/>
                </a:solidFill>
              </a:rPr>
              <a:t>Admissions as an international </a:t>
            </a:r>
          </a:p>
          <a:p>
            <a:endParaRPr lang="en-US" dirty="0">
              <a:solidFill>
                <a:srgbClr val="0E080A"/>
              </a:solidFill>
            </a:endParaRPr>
          </a:p>
          <a:p>
            <a:r>
              <a:rPr lang="en-US" dirty="0">
                <a:solidFill>
                  <a:srgbClr val="0E080A"/>
                </a:solidFill>
              </a:rPr>
              <a:t>Acceptance and registration</a:t>
            </a:r>
          </a:p>
          <a:p>
            <a:pPr marL="114300" indent="0">
              <a:buNone/>
            </a:pPr>
            <a:endParaRPr lang="en-US" dirty="0">
              <a:solidFill>
                <a:srgbClr val="0E080A"/>
              </a:solidFill>
            </a:endParaRPr>
          </a:p>
          <a:p>
            <a:r>
              <a:rPr lang="en-US" dirty="0">
                <a:solidFill>
                  <a:srgbClr val="0E080A"/>
                </a:solidFill>
              </a:rPr>
              <a:t>Student Visa- but it was dependent on the SAQA process</a:t>
            </a:r>
          </a:p>
          <a:p>
            <a:pPr marL="114300" indent="0">
              <a:buNone/>
            </a:pPr>
            <a:endParaRPr lang="en-US" dirty="0">
              <a:solidFill>
                <a:srgbClr val="0E080A"/>
              </a:solidFill>
            </a:endParaRPr>
          </a:p>
          <a:p>
            <a:r>
              <a:rPr lang="en-US" dirty="0">
                <a:solidFill>
                  <a:srgbClr val="0E080A"/>
                </a:solidFill>
              </a:rPr>
              <a:t>SAQA verification during COVID 19 pandemic </a:t>
            </a:r>
          </a:p>
          <a:p>
            <a:endParaRPr lang="en-US" dirty="0">
              <a:solidFill>
                <a:srgbClr val="0E080A"/>
              </a:solidFill>
            </a:endParaRPr>
          </a:p>
          <a:p>
            <a:r>
              <a:rPr lang="en-US" dirty="0">
                <a:solidFill>
                  <a:srgbClr val="0E080A"/>
                </a:solidFill>
              </a:rPr>
              <a:t>My passport was taken by the Visa officials </a:t>
            </a:r>
          </a:p>
        </p:txBody>
      </p:sp>
    </p:spTree>
    <p:extLst>
      <p:ext uri="{BB962C8B-B14F-4D97-AF65-F5344CB8AC3E}">
        <p14:creationId xmlns:p14="http://schemas.microsoft.com/office/powerpoint/2010/main" val="2681207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Research journey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91" name="Google Shape;91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62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339" b="1" dirty="0">
                <a:solidFill>
                  <a:srgbClr val="0E080A"/>
                </a:solidFill>
              </a:rPr>
              <a:t>Undergraduate research topic:</a:t>
            </a:r>
            <a:endParaRPr sz="7339" b="1" dirty="0">
              <a:solidFill>
                <a:srgbClr val="0E080A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7339" dirty="0">
                <a:solidFill>
                  <a:srgbClr val="0E080A"/>
                </a:solidFill>
              </a:rPr>
              <a:t>Development of DNA and RNA ladders (Supervised by Prof Sithole-Niang)</a:t>
            </a:r>
            <a:endParaRPr sz="7339" dirty="0">
              <a:solidFill>
                <a:srgbClr val="0E080A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7339" b="1" dirty="0">
                <a:solidFill>
                  <a:srgbClr val="0E080A"/>
                </a:solidFill>
              </a:rPr>
              <a:t>Masters research topic:</a:t>
            </a:r>
            <a:endParaRPr sz="7339" b="1" dirty="0">
              <a:solidFill>
                <a:srgbClr val="0E080A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7339" dirty="0">
                <a:solidFill>
                  <a:srgbClr val="0E080A"/>
                </a:solidFill>
              </a:rPr>
              <a:t>Promoter single nucleotide polymorphisms in pro-inflammatory cytokine genes in </a:t>
            </a:r>
            <a:r>
              <a:rPr lang="en" sz="7339" i="1" dirty="0">
                <a:solidFill>
                  <a:srgbClr val="0E080A"/>
                </a:solidFill>
              </a:rPr>
              <a:t>S. haematobium</a:t>
            </a:r>
            <a:r>
              <a:rPr lang="en" sz="7339" dirty="0">
                <a:solidFill>
                  <a:srgbClr val="0E080A"/>
                </a:solidFill>
              </a:rPr>
              <a:t> infected individuals and the associated risk of prostate cancer development (Supervised by Prof T. Mduluza)</a:t>
            </a:r>
            <a:endParaRPr sz="7339" dirty="0">
              <a:solidFill>
                <a:srgbClr val="0E080A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7339" b="1" dirty="0">
                <a:solidFill>
                  <a:srgbClr val="0E080A"/>
                </a:solidFill>
              </a:rPr>
              <a:t>PhD research topic:</a:t>
            </a:r>
            <a:endParaRPr sz="7339" b="1" dirty="0">
              <a:solidFill>
                <a:srgbClr val="0E080A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7339" dirty="0">
                <a:solidFill>
                  <a:srgbClr val="0E080A"/>
                </a:solidFill>
              </a:rPr>
              <a:t>Prevalence associated risk factors and diagnostic biomarkers of schistosomiasis among school going children in Nelson Mandela Municipality (Prof Melariri, Dr Wilma ten Ham-Baloyi and Dr Ochola)</a:t>
            </a:r>
            <a:endParaRPr sz="7339" dirty="0">
              <a:solidFill>
                <a:srgbClr val="0E080A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72222"/>
              <a:buFont typeface="Times New Roman"/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E0E11-3490-B034-709E-6ABB08643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Coming to SA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C1008F-9356-6258-9516-8635B7A142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0E080A"/>
                </a:solidFill>
              </a:rPr>
              <a:t>After I got my Visa, I had to move to Port Elizabeth</a:t>
            </a:r>
          </a:p>
          <a:p>
            <a:endParaRPr lang="en-US" dirty="0">
              <a:solidFill>
                <a:srgbClr val="0E080A"/>
              </a:solidFill>
            </a:endParaRPr>
          </a:p>
          <a:p>
            <a:r>
              <a:rPr lang="en-US" dirty="0">
                <a:solidFill>
                  <a:srgbClr val="0E080A"/>
                </a:solidFill>
              </a:rPr>
              <a:t>February 2023</a:t>
            </a:r>
          </a:p>
          <a:p>
            <a:endParaRPr lang="en-US" dirty="0">
              <a:solidFill>
                <a:srgbClr val="0E080A"/>
              </a:solidFill>
            </a:endParaRPr>
          </a:p>
          <a:p>
            <a:r>
              <a:rPr lang="en-US" dirty="0">
                <a:solidFill>
                  <a:srgbClr val="0E080A"/>
                </a:solidFill>
              </a:rPr>
              <a:t>Accommodation, navigating college resources and amenities </a:t>
            </a:r>
          </a:p>
          <a:p>
            <a:endParaRPr lang="en-US" dirty="0">
              <a:solidFill>
                <a:srgbClr val="0E080A"/>
              </a:solidFill>
            </a:endParaRPr>
          </a:p>
          <a:p>
            <a:r>
              <a:rPr lang="en-US" dirty="0">
                <a:solidFill>
                  <a:srgbClr val="0E080A"/>
                </a:solidFill>
              </a:rPr>
              <a:t>The wind!!!</a:t>
            </a:r>
          </a:p>
        </p:txBody>
      </p:sp>
    </p:spTree>
    <p:extLst>
      <p:ext uri="{BB962C8B-B14F-4D97-AF65-F5344CB8AC3E}">
        <p14:creationId xmlns:p14="http://schemas.microsoft.com/office/powerpoint/2010/main" val="480754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Progress in 2023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03" name="Google Shape;103;p19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/>
            <a:r>
              <a:rPr lang="en" dirty="0">
                <a:solidFill>
                  <a:srgbClr val="0E080A"/>
                </a:solidFill>
              </a:rPr>
              <a:t>Developed my proposal</a:t>
            </a:r>
          </a:p>
          <a:p>
            <a:pPr marL="285750" indent="-285750"/>
            <a:endParaRPr lang="en" dirty="0">
              <a:solidFill>
                <a:srgbClr val="0E080A"/>
              </a:solidFill>
            </a:endParaRPr>
          </a:p>
          <a:p>
            <a:pPr marL="285750" indent="-285750"/>
            <a:r>
              <a:rPr lang="en" dirty="0">
                <a:solidFill>
                  <a:srgbClr val="0E080A"/>
                </a:solidFill>
              </a:rPr>
              <a:t>REC-H approval</a:t>
            </a:r>
          </a:p>
          <a:p>
            <a:pPr marL="285750" indent="-285750"/>
            <a:endParaRPr lang="en-US" dirty="0">
              <a:solidFill>
                <a:srgbClr val="0E080A"/>
              </a:solidFill>
            </a:endParaRPr>
          </a:p>
          <a:p>
            <a:pPr marL="285750" indent="-285750"/>
            <a:r>
              <a:rPr lang="en-US" dirty="0">
                <a:solidFill>
                  <a:srgbClr val="0E080A"/>
                </a:solidFill>
              </a:rPr>
              <a:t>Department of education</a:t>
            </a:r>
          </a:p>
          <a:p>
            <a:pPr marL="285750" indent="-285750"/>
            <a:endParaRPr lang="en-US" dirty="0">
              <a:solidFill>
                <a:srgbClr val="0E080A"/>
              </a:solidFill>
            </a:endParaRPr>
          </a:p>
          <a:p>
            <a:pPr marL="285750" indent="-285750"/>
            <a:r>
              <a:rPr lang="en-US" dirty="0">
                <a:solidFill>
                  <a:srgbClr val="0E080A"/>
                </a:solidFill>
              </a:rPr>
              <a:t>Gatekeepers </a:t>
            </a:r>
            <a:endParaRPr dirty="0">
              <a:solidFill>
                <a:srgbClr val="0E080A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Progress in 2024 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15" name="Google Shape;115;p2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dirty="0">
                <a:solidFill>
                  <a:srgbClr val="0E080A"/>
                </a:solidFill>
              </a:rPr>
              <a:t>Sample collection September 2023-February 2024</a:t>
            </a:r>
            <a:endParaRPr dirty="0">
              <a:solidFill>
                <a:srgbClr val="0E080A"/>
              </a:solidFill>
            </a:endParaRPr>
          </a:p>
          <a:p>
            <a:pPr marL="285750" lvl="0" indent="-285750" algn="l" rtl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dirty="0">
                <a:solidFill>
                  <a:srgbClr val="0E080A"/>
                </a:solidFill>
              </a:rPr>
              <a:t>Data compilation</a:t>
            </a:r>
            <a:endParaRPr dirty="0">
              <a:solidFill>
                <a:srgbClr val="0E080A"/>
              </a:solidFill>
            </a:endParaRPr>
          </a:p>
          <a:p>
            <a:pPr marL="285750" lvl="0" indent="-285750" algn="l" rtl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dirty="0">
                <a:solidFill>
                  <a:srgbClr val="0E080A"/>
                </a:solidFill>
              </a:rPr>
              <a:t>Lab work</a:t>
            </a:r>
            <a:endParaRPr dirty="0">
              <a:solidFill>
                <a:srgbClr val="0E080A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356</Words>
  <Application>Microsoft Macintosh PowerPoint</Application>
  <PresentationFormat>On-screen Show (16:9)</PresentationFormat>
  <Paragraphs>80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Times New Roman</vt:lpstr>
      <vt:lpstr>Open Sans</vt:lpstr>
      <vt:lpstr>PT Sans Narrow</vt:lpstr>
      <vt:lpstr>Tropic</vt:lpstr>
      <vt:lpstr>My PhD Journey</vt:lpstr>
      <vt:lpstr>A little bit about myself</vt:lpstr>
      <vt:lpstr>My Journey to a PhD</vt:lpstr>
      <vt:lpstr>How did I secure my PhD</vt:lpstr>
      <vt:lpstr>The process…</vt:lpstr>
      <vt:lpstr>Research journey</vt:lpstr>
      <vt:lpstr>Coming to SA</vt:lpstr>
      <vt:lpstr>Progress in 2023</vt:lpstr>
      <vt:lpstr>Progress in 2024 </vt:lpstr>
      <vt:lpstr>My supervisors</vt:lpstr>
      <vt:lpstr>Challenges </vt:lpstr>
      <vt:lpstr>Remember</vt:lpstr>
      <vt:lpstr>Questions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 PhD Journey</dc:title>
  <cp:lastModifiedBy>Maryline Vere</cp:lastModifiedBy>
  <cp:revision>2</cp:revision>
  <dcterms:modified xsi:type="dcterms:W3CDTF">2024-04-02T20:14:20Z</dcterms:modified>
</cp:coreProperties>
</file>