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71" r:id="rId6"/>
    <p:sldId id="260" r:id="rId7"/>
    <p:sldId id="272" r:id="rId8"/>
    <p:sldId id="262" r:id="rId9"/>
    <p:sldId id="264" r:id="rId10"/>
    <p:sldId id="265" r:id="rId11"/>
    <p:sldId id="266" r:id="rId12"/>
    <p:sldId id="267" r:id="rId13"/>
    <p:sldId id="273" r:id="rId14"/>
  </p:sldIdLst>
  <p:sldSz cx="9144000" cy="5143500" type="screen16x9"/>
  <p:notesSz cx="6858000" cy="9144000"/>
  <p:embeddedFontLst>
    <p:embeddedFont>
      <p:font typeface="Open Sans" panose="020B0606030504020204" pitchFamily="34" charset="0"/>
      <p:regular r:id="rId16"/>
      <p:bold r:id="rId17"/>
      <p:italic r:id="rId18"/>
      <p:boldItalic r:id="rId19"/>
    </p:embeddedFont>
    <p:embeddedFont>
      <p:font typeface="PT Sans Narrow" panose="020B0506020203020204" pitchFamily="34" charset="77"/>
      <p:regular r:id="rId20"/>
      <p:bold r:id="rId2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08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3"/>
  </p:normalViewPr>
  <p:slideViewPr>
    <p:cSldViewPr snapToGrid="0">
      <p:cViewPr varScale="1">
        <p:scale>
          <a:sx n="140" d="100"/>
          <a:sy n="140" d="100"/>
        </p:scale>
        <p:origin x="840" y="1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3.fntdata"/><Relationship Id="rId3" Type="http://schemas.openxmlformats.org/officeDocument/2006/relationships/slide" Target="slides/slide2.xml"/><Relationship Id="rId21" Type="http://schemas.openxmlformats.org/officeDocument/2006/relationships/font" Target="fonts/font6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2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1.fntdata"/><Relationship Id="rId20" Type="http://schemas.openxmlformats.org/officeDocument/2006/relationships/font" Target="fonts/font5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2c832db8859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2c832db8859_0_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c832db885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c832db885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c832db8859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c832db8859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c832db8859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2c832db8859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c832db8859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2c832db8859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2c832db8859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2c832db8859_0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2c832db8859_0_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2c832db8859_0_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2c832db8859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2c832db8859_0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2c832db8859_0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2c832db8859_0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7007735" y="3176888"/>
            <a:ext cx="562200" cy="0"/>
          </a:xfrm>
          <a:prstGeom prst="straightConnector1">
            <a:avLst/>
          </a:prstGeom>
          <a:noFill/>
          <a:ln w="7620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" name="Google Shape;11;p2"/>
          <p:cNvCxnSpPr/>
          <p:nvPr/>
        </p:nvCxnSpPr>
        <p:spPr>
          <a:xfrm>
            <a:off x="1575035" y="3158252"/>
            <a:ext cx="562200" cy="0"/>
          </a:xfrm>
          <a:prstGeom prst="straightConnector1">
            <a:avLst/>
          </a:prstGeom>
          <a:noFill/>
          <a:ln w="7620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grpSp>
        <p:nvGrpSpPr>
          <p:cNvPr id="12" name="Google Shape;12;p2"/>
          <p:cNvGrpSpPr/>
          <p:nvPr/>
        </p:nvGrpSpPr>
        <p:grpSpPr>
          <a:xfrm>
            <a:off x="1004144" y="1022025"/>
            <a:ext cx="7136668" cy="152400"/>
            <a:chOff x="1346429" y="1011300"/>
            <a:chExt cx="6452100" cy="152400"/>
          </a:xfrm>
        </p:grpSpPr>
        <p:cxnSp>
          <p:nvCxnSpPr>
            <p:cNvPr id="13" name="Google Shape;13;p2"/>
            <p:cNvCxnSpPr/>
            <p:nvPr/>
          </p:nvCxnSpPr>
          <p:spPr>
            <a:xfrm rot="10800000">
              <a:off x="1346429" y="1011300"/>
              <a:ext cx="6452100" cy="0"/>
            </a:xfrm>
            <a:prstGeom prst="straightConnector1">
              <a:avLst/>
            </a:prstGeom>
            <a:noFill/>
            <a:ln w="7620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4" name="Google Shape;14;p2"/>
            <p:cNvCxnSpPr/>
            <p:nvPr/>
          </p:nvCxnSpPr>
          <p:spPr>
            <a:xfrm rot="10800000">
              <a:off x="1346429" y="1163700"/>
              <a:ext cx="64521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grpSp>
        <p:nvGrpSpPr>
          <p:cNvPr id="15" name="Google Shape;15;p2"/>
          <p:cNvGrpSpPr/>
          <p:nvPr/>
        </p:nvGrpSpPr>
        <p:grpSpPr>
          <a:xfrm>
            <a:off x="1004151" y="3969100"/>
            <a:ext cx="7136668" cy="152400"/>
            <a:chOff x="1346435" y="3969088"/>
            <a:chExt cx="6452100" cy="152400"/>
          </a:xfrm>
        </p:grpSpPr>
        <p:cxnSp>
          <p:nvCxnSpPr>
            <p:cNvPr id="16" name="Google Shape;16;p2"/>
            <p:cNvCxnSpPr/>
            <p:nvPr/>
          </p:nvCxnSpPr>
          <p:spPr>
            <a:xfrm>
              <a:off x="1346435" y="4121488"/>
              <a:ext cx="6452100" cy="0"/>
            </a:xfrm>
            <a:prstGeom prst="straightConnector1">
              <a:avLst/>
            </a:prstGeom>
            <a:noFill/>
            <a:ln w="7620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7" name="Google Shape;17;p2"/>
            <p:cNvCxnSpPr/>
            <p:nvPr/>
          </p:nvCxnSpPr>
          <p:spPr>
            <a:xfrm>
              <a:off x="1346435" y="3969088"/>
              <a:ext cx="6452100" cy="0"/>
            </a:xfrm>
            <a:prstGeom prst="straightConnector1">
              <a:avLst/>
            </a:prstGeom>
            <a:noFill/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sp>
        <p:nvSpPr>
          <p:cNvPr id="18" name="Google Shape;18;p2"/>
          <p:cNvSpPr txBox="1">
            <a:spLocks noGrp="1"/>
          </p:cNvSpPr>
          <p:nvPr>
            <p:ph type="ctrTitle"/>
          </p:nvPr>
        </p:nvSpPr>
        <p:spPr>
          <a:xfrm>
            <a:off x="1004150" y="1751764"/>
            <a:ext cx="7136700" cy="102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subTitle" idx="1"/>
          </p:nvPr>
        </p:nvSpPr>
        <p:spPr>
          <a:xfrm>
            <a:off x="2137225" y="2850039"/>
            <a:ext cx="4870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1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304850"/>
            <a:ext cx="8520600" cy="15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8" name="Google Shape;58;p11"/>
          <p:cNvSpPr txBox="1">
            <a:spLocks noGrp="1"/>
          </p:cNvSpPr>
          <p:nvPr>
            <p:ph type="body" idx="1"/>
          </p:nvPr>
        </p:nvSpPr>
        <p:spPr>
          <a:xfrm>
            <a:off x="311700" y="2995650"/>
            <a:ext cx="85206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9" name="Google Shape;59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/>
          <p:nvPr/>
        </p:nvSpPr>
        <p:spPr>
          <a:xfrm>
            <a:off x="-50" y="2571900"/>
            <a:ext cx="9144000" cy="2571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title"/>
          </p:nvPr>
        </p:nvSpPr>
        <p:spPr>
          <a:xfrm>
            <a:off x="311700" y="814800"/>
            <a:ext cx="8571300" cy="94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1"/>
          </p:nvPr>
        </p:nvSpPr>
        <p:spPr>
          <a:xfrm>
            <a:off x="311700" y="1266175"/>
            <a:ext cx="39999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2"/>
          </p:nvPr>
        </p:nvSpPr>
        <p:spPr>
          <a:xfrm>
            <a:off x="4832400" y="1266175"/>
            <a:ext cx="39999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6"/>
        </a:solidFill>
        <a:effectLst/>
      </p:bgPr>
    </p:bg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36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sz="5400" b="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7" name="Google Shape;47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8" name="Google Shape;48;p9"/>
          <p:cNvSpPr txBox="1">
            <a:spLocks noGrp="1"/>
          </p:cNvSpPr>
          <p:nvPr>
            <p:ph type="title"/>
          </p:nvPr>
        </p:nvSpPr>
        <p:spPr>
          <a:xfrm>
            <a:off x="265500" y="1039675"/>
            <a:ext cx="4045200" cy="1675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ubTitle" idx="1"/>
          </p:nvPr>
        </p:nvSpPr>
        <p:spPr>
          <a:xfrm>
            <a:off x="265500" y="27268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>
            <a:spLocks noGrp="1"/>
          </p:cNvSpPr>
          <p:nvPr>
            <p:ph type="body" idx="1"/>
          </p:nvPr>
        </p:nvSpPr>
        <p:spPr>
          <a:xfrm>
            <a:off x="311700" y="423072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T Sans Narrow"/>
              <a:buNone/>
              <a:defRPr sz="2400">
                <a:latin typeface="PT Sans Narrow"/>
                <a:ea typeface="PT Sans Narrow"/>
                <a:cs typeface="PT Sans Narrow"/>
                <a:sym typeface="PT Sans Narrow"/>
              </a:defRPr>
            </a:lvl1pPr>
          </a:lstStyle>
          <a:p>
            <a:endParaRPr/>
          </a:p>
        </p:txBody>
      </p:sp>
      <p:sp>
        <p:nvSpPr>
          <p:cNvPr id="54" name="Google Shape;54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tropic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Open Sans"/>
              <a:buChar char="●"/>
              <a:defRPr sz="18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3"/>
          <p:cNvSpPr txBox="1">
            <a:spLocks noGrp="1"/>
          </p:cNvSpPr>
          <p:nvPr>
            <p:ph type="ctrTitle"/>
          </p:nvPr>
        </p:nvSpPr>
        <p:spPr>
          <a:xfrm>
            <a:off x="1004150" y="1751764"/>
            <a:ext cx="7136700" cy="102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0E080A"/>
                </a:solidFill>
              </a:rPr>
              <a:t>My PhD Journey</a:t>
            </a:r>
            <a:endParaRPr dirty="0">
              <a:solidFill>
                <a:srgbClr val="0E080A"/>
              </a:solidFill>
            </a:endParaRPr>
          </a:p>
        </p:txBody>
      </p:sp>
      <p:sp>
        <p:nvSpPr>
          <p:cNvPr id="67" name="Google Shape;67;p13"/>
          <p:cNvSpPr txBox="1">
            <a:spLocks noGrp="1"/>
          </p:cNvSpPr>
          <p:nvPr>
            <p:ph type="subTitle" idx="1"/>
          </p:nvPr>
        </p:nvSpPr>
        <p:spPr>
          <a:xfrm>
            <a:off x="2137225" y="2850039"/>
            <a:ext cx="4870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C00000"/>
                </a:solidFill>
              </a:rPr>
              <a:t>By Maryline Vere</a:t>
            </a:r>
            <a:endParaRPr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FF0000"/>
                </a:solidFill>
              </a:rPr>
              <a:t>My supervisors</a:t>
            </a:r>
            <a:endParaRPr dirty="0">
              <a:solidFill>
                <a:srgbClr val="FF0000"/>
              </a:solidFill>
            </a:endParaRPr>
          </a:p>
        </p:txBody>
      </p:sp>
      <p:sp>
        <p:nvSpPr>
          <p:cNvPr id="121" name="Google Shape;121;p22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285750" indent="-285750"/>
            <a:r>
              <a:rPr lang="en" dirty="0">
                <a:solidFill>
                  <a:srgbClr val="0E080A"/>
                </a:solidFill>
              </a:rPr>
              <a:t>Critical</a:t>
            </a:r>
            <a:endParaRPr dirty="0">
              <a:solidFill>
                <a:srgbClr val="0E080A"/>
              </a:solidFill>
            </a:endParaRPr>
          </a:p>
          <a:p>
            <a:pPr marL="285750" indent="-285750">
              <a:spcBef>
                <a:spcPts val="1200"/>
              </a:spcBef>
            </a:pPr>
            <a:r>
              <a:rPr lang="en" dirty="0">
                <a:solidFill>
                  <a:srgbClr val="0E080A"/>
                </a:solidFill>
              </a:rPr>
              <a:t>Honest and trust</a:t>
            </a:r>
            <a:endParaRPr dirty="0">
              <a:solidFill>
                <a:srgbClr val="0E080A"/>
              </a:solidFill>
            </a:endParaRPr>
          </a:p>
          <a:p>
            <a:pPr marL="285750" indent="-285750">
              <a:spcBef>
                <a:spcPts val="1200"/>
              </a:spcBef>
            </a:pPr>
            <a:r>
              <a:rPr lang="en" dirty="0">
                <a:solidFill>
                  <a:srgbClr val="0E080A"/>
                </a:solidFill>
              </a:rPr>
              <a:t>Touch base </a:t>
            </a:r>
            <a:endParaRPr dirty="0">
              <a:solidFill>
                <a:srgbClr val="0E080A"/>
              </a:solidFill>
            </a:endParaRPr>
          </a:p>
          <a:p>
            <a:pPr marL="285750" indent="-285750">
              <a:spcBef>
                <a:spcPts val="1200"/>
              </a:spcBef>
            </a:pPr>
            <a:r>
              <a:rPr lang="en" dirty="0">
                <a:solidFill>
                  <a:srgbClr val="0E080A"/>
                </a:solidFill>
              </a:rPr>
              <a:t>Mutual respect</a:t>
            </a:r>
            <a:endParaRPr dirty="0">
              <a:solidFill>
                <a:srgbClr val="0E080A"/>
              </a:solidFill>
            </a:endParaRPr>
          </a:p>
          <a:p>
            <a:pPr marL="285750" indent="-285750">
              <a:spcBef>
                <a:spcPts val="1200"/>
              </a:spcBef>
            </a:pPr>
            <a:r>
              <a:rPr lang="en" dirty="0">
                <a:solidFill>
                  <a:srgbClr val="0E080A"/>
                </a:solidFill>
              </a:rPr>
              <a:t>Expectations</a:t>
            </a:r>
            <a:endParaRPr dirty="0">
              <a:solidFill>
                <a:srgbClr val="0E080A"/>
              </a:solidFill>
            </a:endParaRPr>
          </a:p>
          <a:p>
            <a:pPr marL="285750" indent="-285750">
              <a:spcBef>
                <a:spcPts val="1200"/>
              </a:spcBef>
            </a:pPr>
            <a:r>
              <a:rPr lang="en" dirty="0">
                <a:solidFill>
                  <a:srgbClr val="0E080A"/>
                </a:solidFill>
              </a:rPr>
              <a:t>Responsibilities</a:t>
            </a:r>
            <a:endParaRPr dirty="0">
              <a:solidFill>
                <a:srgbClr val="0E080A"/>
              </a:solidFill>
            </a:endParaRPr>
          </a:p>
          <a:p>
            <a:pPr marL="285750" indent="-285750">
              <a:spcBef>
                <a:spcPts val="1200"/>
              </a:spcBef>
              <a:spcAft>
                <a:spcPts val="1200"/>
              </a:spcAft>
            </a:pPr>
            <a:r>
              <a:rPr lang="en" dirty="0">
                <a:solidFill>
                  <a:srgbClr val="0E080A"/>
                </a:solidFill>
              </a:rPr>
              <a:t>Managing responsibilities </a:t>
            </a:r>
            <a:endParaRPr dirty="0">
              <a:solidFill>
                <a:srgbClr val="0E080A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FF0000"/>
                </a:solidFill>
              </a:rPr>
              <a:t>Challenges </a:t>
            </a:r>
            <a:endParaRPr dirty="0">
              <a:solidFill>
                <a:srgbClr val="FF0000"/>
              </a:solidFill>
            </a:endParaRPr>
          </a:p>
        </p:txBody>
      </p:sp>
      <p:sp>
        <p:nvSpPr>
          <p:cNvPr id="127" name="Google Shape;127;p23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285750" indent="-285750"/>
            <a:r>
              <a:rPr lang="en" dirty="0">
                <a:solidFill>
                  <a:srgbClr val="0E080A"/>
                </a:solidFill>
              </a:rPr>
              <a:t>Language barrier</a:t>
            </a:r>
            <a:endParaRPr dirty="0">
              <a:solidFill>
                <a:srgbClr val="0E080A"/>
              </a:solidFill>
            </a:endParaRPr>
          </a:p>
          <a:p>
            <a:pPr marL="285750" indent="-285750">
              <a:spcBef>
                <a:spcPts val="1200"/>
              </a:spcBef>
            </a:pPr>
            <a:r>
              <a:rPr lang="en" dirty="0">
                <a:solidFill>
                  <a:srgbClr val="0E080A"/>
                </a:solidFill>
              </a:rPr>
              <a:t>Finding the cafeteria</a:t>
            </a:r>
          </a:p>
          <a:p>
            <a:pPr marL="285750" indent="-285750">
              <a:spcBef>
                <a:spcPts val="1200"/>
              </a:spcBef>
            </a:pPr>
            <a:r>
              <a:rPr lang="en" dirty="0">
                <a:solidFill>
                  <a:srgbClr val="0E080A"/>
                </a:solidFill>
              </a:rPr>
              <a:t>Financial difficulties</a:t>
            </a:r>
            <a:endParaRPr dirty="0">
              <a:solidFill>
                <a:srgbClr val="0E080A"/>
              </a:solidFill>
            </a:endParaRPr>
          </a:p>
          <a:p>
            <a:pPr marL="285750" indent="-285750">
              <a:spcBef>
                <a:spcPts val="1200"/>
              </a:spcBef>
            </a:pPr>
            <a:r>
              <a:rPr lang="en" dirty="0">
                <a:solidFill>
                  <a:srgbClr val="0E080A"/>
                </a:solidFill>
              </a:rPr>
              <a:t>Weather changes </a:t>
            </a:r>
          </a:p>
          <a:p>
            <a:pPr marL="285750" indent="-285750">
              <a:spcBef>
                <a:spcPts val="1200"/>
              </a:spcBef>
            </a:pPr>
            <a:r>
              <a:rPr lang="en" dirty="0">
                <a:solidFill>
                  <a:srgbClr val="0E080A"/>
                </a:solidFill>
              </a:rPr>
              <a:t>Homesickness!!!</a:t>
            </a:r>
            <a:endParaRPr dirty="0">
              <a:solidFill>
                <a:srgbClr val="0E080A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dirty="0"/>
          </a:p>
        </p:txBody>
      </p:sp>
      <p:pic>
        <p:nvPicPr>
          <p:cNvPr id="128" name="Google Shape;128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45775" y="445025"/>
            <a:ext cx="2698225" cy="1739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FF0000"/>
                </a:solidFill>
              </a:rPr>
              <a:t>Remember</a:t>
            </a:r>
            <a:endParaRPr dirty="0">
              <a:solidFill>
                <a:srgbClr val="FF0000"/>
              </a:solidFill>
            </a:endParaRPr>
          </a:p>
        </p:txBody>
      </p:sp>
      <p:sp>
        <p:nvSpPr>
          <p:cNvPr id="134" name="Google Shape;134;p24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285750" indent="-285750"/>
            <a:r>
              <a:rPr lang="en" dirty="0">
                <a:solidFill>
                  <a:srgbClr val="0E080A"/>
                </a:solidFill>
              </a:rPr>
              <a:t>“Rome was not built in a day”</a:t>
            </a:r>
            <a:endParaRPr dirty="0">
              <a:solidFill>
                <a:srgbClr val="0E080A"/>
              </a:solidFill>
            </a:endParaRPr>
          </a:p>
          <a:p>
            <a:pPr marL="285750" indent="-285750">
              <a:spcBef>
                <a:spcPts val="1200"/>
              </a:spcBef>
            </a:pPr>
            <a:r>
              <a:rPr lang="en" dirty="0">
                <a:solidFill>
                  <a:srgbClr val="0E080A"/>
                </a:solidFill>
              </a:rPr>
              <a:t>Gantt chart very useful</a:t>
            </a:r>
            <a:endParaRPr dirty="0">
              <a:solidFill>
                <a:srgbClr val="0E080A"/>
              </a:solidFill>
            </a:endParaRPr>
          </a:p>
          <a:p>
            <a:pPr marL="285750" indent="-285750">
              <a:spcBef>
                <a:spcPts val="1200"/>
              </a:spcBef>
            </a:pPr>
            <a:r>
              <a:rPr lang="en" dirty="0">
                <a:solidFill>
                  <a:srgbClr val="0E080A"/>
                </a:solidFill>
              </a:rPr>
              <a:t>Mistakes are a part of the learning process</a:t>
            </a:r>
            <a:endParaRPr dirty="0">
              <a:solidFill>
                <a:srgbClr val="0E080A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dirty="0"/>
          </a:p>
        </p:txBody>
      </p:sp>
      <p:pic>
        <p:nvPicPr>
          <p:cNvPr id="135" name="Google Shape;135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07705" y="3277610"/>
            <a:ext cx="3408126" cy="1545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B59ED9-309D-59DB-6346-9F963A7C8C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700" y="1920240"/>
            <a:ext cx="8520600" cy="118871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Questions ?</a:t>
            </a:r>
          </a:p>
        </p:txBody>
      </p:sp>
    </p:spTree>
    <p:extLst>
      <p:ext uri="{BB962C8B-B14F-4D97-AF65-F5344CB8AC3E}">
        <p14:creationId xmlns:p14="http://schemas.microsoft.com/office/powerpoint/2010/main" val="126423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FF0000"/>
                </a:solidFill>
              </a:rPr>
              <a:t>A little bit about myself</a:t>
            </a:r>
            <a:endParaRPr dirty="0">
              <a:solidFill>
                <a:srgbClr val="FF0000"/>
              </a:solidFill>
            </a:endParaRPr>
          </a:p>
        </p:txBody>
      </p:sp>
      <p:sp>
        <p:nvSpPr>
          <p:cNvPr id="73" name="Google Shape;73;p14"/>
          <p:cNvSpPr txBox="1">
            <a:spLocks noGrp="1"/>
          </p:cNvSpPr>
          <p:nvPr>
            <p:ph type="body" idx="1"/>
          </p:nvPr>
        </p:nvSpPr>
        <p:spPr>
          <a:xfrm>
            <a:off x="236750" y="1244900"/>
            <a:ext cx="85206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>
                <a:solidFill>
                  <a:srgbClr val="0E080A"/>
                </a:solidFill>
              </a:rPr>
              <a:t>2nd year PhD in Environmental Health Student</a:t>
            </a:r>
            <a:endParaRPr dirty="0">
              <a:solidFill>
                <a:srgbClr val="0E080A"/>
              </a:solidFill>
            </a:endParaRPr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>
                <a:solidFill>
                  <a:srgbClr val="0E080A"/>
                </a:solidFill>
              </a:rPr>
              <a:t>My area of research is Public Health</a:t>
            </a:r>
            <a:endParaRPr dirty="0">
              <a:solidFill>
                <a:srgbClr val="0E080A"/>
              </a:solidFill>
            </a:endParaRPr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>
                <a:solidFill>
                  <a:srgbClr val="0E080A"/>
                </a:solidFill>
              </a:rPr>
              <a:t>Specifically Neglected Tropical Diseases ( schistosomiasis and soil transmitted helminthiasis)</a:t>
            </a:r>
            <a:endParaRPr dirty="0">
              <a:solidFill>
                <a:srgbClr val="0E080A"/>
              </a:solidFill>
            </a:endParaRPr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>
                <a:solidFill>
                  <a:srgbClr val="0E080A"/>
                </a:solidFill>
              </a:rPr>
              <a:t>International student</a:t>
            </a:r>
            <a:endParaRPr dirty="0">
              <a:solidFill>
                <a:srgbClr val="0E080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FF0000"/>
                </a:solidFill>
              </a:rPr>
              <a:t>My Journey to a PhD</a:t>
            </a:r>
            <a:endParaRPr dirty="0">
              <a:solidFill>
                <a:srgbClr val="FF0000"/>
              </a:solidFill>
            </a:endParaRPr>
          </a:p>
        </p:txBody>
      </p:sp>
      <p:sp>
        <p:nvSpPr>
          <p:cNvPr id="79" name="Google Shape;79;p15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63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>
                <a:solidFill>
                  <a:srgbClr val="0E080A"/>
                </a:solidFill>
              </a:rPr>
              <a:t>Desire, dream and wish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endParaRPr lang="en" dirty="0">
              <a:solidFill>
                <a:srgbClr val="0E080A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>
                <a:solidFill>
                  <a:srgbClr val="0E080A"/>
                </a:solidFill>
              </a:rPr>
              <a:t>BSc Honors  in Biochemistry at the University of Zimbabwe in 2014</a:t>
            </a:r>
          </a:p>
          <a:p>
            <a:pPr marL="11430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dirty="0">
              <a:solidFill>
                <a:srgbClr val="0E080A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>
                <a:solidFill>
                  <a:srgbClr val="0E080A"/>
                </a:solidFill>
              </a:rPr>
              <a:t>Internship at the African Institute for Biomedical Sciences and Technology</a:t>
            </a:r>
          </a:p>
          <a:p>
            <a:pPr marL="11430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dirty="0">
              <a:solidFill>
                <a:srgbClr val="0E080A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>
                <a:solidFill>
                  <a:srgbClr val="0E080A"/>
                </a:solidFill>
              </a:rPr>
              <a:t>Research assistant Tackling infections to Benefit Africa (TIBA) (2019)</a:t>
            </a:r>
          </a:p>
          <a:p>
            <a:pPr marL="11430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dirty="0">
              <a:solidFill>
                <a:srgbClr val="0E080A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>
                <a:solidFill>
                  <a:srgbClr val="0E080A"/>
                </a:solidFill>
              </a:rPr>
              <a:t>Masters in Biotechnology at the University of Zimbabwe for 2 years</a:t>
            </a:r>
            <a:endParaRPr dirty="0">
              <a:solidFill>
                <a:srgbClr val="0E080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FF0000"/>
                </a:solidFill>
              </a:rPr>
              <a:t>How did I secure my PhD</a:t>
            </a:r>
            <a:endParaRPr dirty="0">
              <a:solidFill>
                <a:srgbClr val="FF0000"/>
              </a:solidFill>
            </a:endParaRPr>
          </a:p>
        </p:txBody>
      </p:sp>
      <p:sp>
        <p:nvSpPr>
          <p:cNvPr id="85" name="Google Shape;85;p16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>
                <a:solidFill>
                  <a:srgbClr val="0E080A"/>
                </a:solidFill>
              </a:rPr>
              <a:t>Funded opportunity from my previous supervisor, Prof Mduluza</a:t>
            </a:r>
            <a:endParaRPr dirty="0">
              <a:solidFill>
                <a:srgbClr val="0E080A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endParaRPr lang="en" dirty="0">
              <a:solidFill>
                <a:srgbClr val="0E080A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>
                <a:solidFill>
                  <a:srgbClr val="0E080A"/>
                </a:solidFill>
              </a:rPr>
              <a:t>I applied, I was interviewed by my supervisors Prof Melariri, Dr Wilma and Dr Ochola</a:t>
            </a:r>
          </a:p>
          <a:p>
            <a:pPr marL="11430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dirty="0">
              <a:solidFill>
                <a:srgbClr val="0E080A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dirty="0">
                <a:solidFill>
                  <a:srgbClr val="0E080A"/>
                </a:solidFill>
              </a:rPr>
              <a:t>They accepted me, and I registered with the university</a:t>
            </a:r>
            <a:endParaRPr dirty="0">
              <a:solidFill>
                <a:srgbClr val="0E080A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FA04AE-87A6-E398-A678-DB7765F4F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The process…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A22023-1C5C-722D-970C-0254B57DF55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0E080A"/>
                </a:solidFill>
              </a:rPr>
              <a:t>Admissions as an international </a:t>
            </a:r>
          </a:p>
          <a:p>
            <a:endParaRPr lang="en-US" dirty="0">
              <a:solidFill>
                <a:srgbClr val="0E080A"/>
              </a:solidFill>
            </a:endParaRPr>
          </a:p>
          <a:p>
            <a:r>
              <a:rPr lang="en-US" dirty="0">
                <a:solidFill>
                  <a:srgbClr val="0E080A"/>
                </a:solidFill>
              </a:rPr>
              <a:t>Acceptance and registration</a:t>
            </a:r>
          </a:p>
          <a:p>
            <a:pPr marL="114300" indent="0">
              <a:buNone/>
            </a:pPr>
            <a:endParaRPr lang="en-US" dirty="0">
              <a:solidFill>
                <a:srgbClr val="0E080A"/>
              </a:solidFill>
            </a:endParaRPr>
          </a:p>
          <a:p>
            <a:r>
              <a:rPr lang="en-US" dirty="0">
                <a:solidFill>
                  <a:srgbClr val="0E080A"/>
                </a:solidFill>
              </a:rPr>
              <a:t>Student Visa- but it was dependent on the SAQA process</a:t>
            </a:r>
          </a:p>
          <a:p>
            <a:pPr marL="114300" indent="0">
              <a:buNone/>
            </a:pPr>
            <a:endParaRPr lang="en-US" dirty="0">
              <a:solidFill>
                <a:srgbClr val="0E080A"/>
              </a:solidFill>
            </a:endParaRPr>
          </a:p>
          <a:p>
            <a:r>
              <a:rPr lang="en-US" dirty="0">
                <a:solidFill>
                  <a:srgbClr val="0E080A"/>
                </a:solidFill>
              </a:rPr>
              <a:t>SAQA verification during COVID 19 pandemic </a:t>
            </a:r>
          </a:p>
          <a:p>
            <a:endParaRPr lang="en-US" dirty="0">
              <a:solidFill>
                <a:srgbClr val="0E080A"/>
              </a:solidFill>
            </a:endParaRPr>
          </a:p>
          <a:p>
            <a:r>
              <a:rPr lang="en-US" dirty="0">
                <a:solidFill>
                  <a:srgbClr val="0E080A"/>
                </a:solidFill>
              </a:rPr>
              <a:t>My passport was taken by the Visa officials </a:t>
            </a:r>
          </a:p>
        </p:txBody>
      </p:sp>
    </p:spTree>
    <p:extLst>
      <p:ext uri="{BB962C8B-B14F-4D97-AF65-F5344CB8AC3E}">
        <p14:creationId xmlns:p14="http://schemas.microsoft.com/office/powerpoint/2010/main" val="2681207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FF0000"/>
                </a:solidFill>
              </a:rPr>
              <a:t>Research journey</a:t>
            </a:r>
            <a:endParaRPr dirty="0">
              <a:solidFill>
                <a:srgbClr val="FF0000"/>
              </a:solidFill>
            </a:endParaRPr>
          </a:p>
        </p:txBody>
      </p:sp>
      <p:sp>
        <p:nvSpPr>
          <p:cNvPr id="91" name="Google Shape;91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623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250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339" b="1" dirty="0">
                <a:solidFill>
                  <a:srgbClr val="0E080A"/>
                </a:solidFill>
              </a:rPr>
              <a:t>Undergraduate research topic:</a:t>
            </a:r>
            <a:endParaRPr sz="7339" b="1" dirty="0">
              <a:solidFill>
                <a:srgbClr val="0E080A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7339" dirty="0">
                <a:solidFill>
                  <a:srgbClr val="0E080A"/>
                </a:solidFill>
              </a:rPr>
              <a:t>Development of DNA and RNA ladders (Supervised by Prof Sithole-Niang)</a:t>
            </a:r>
            <a:endParaRPr sz="7339" dirty="0">
              <a:solidFill>
                <a:srgbClr val="0E080A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7339" b="1" dirty="0">
                <a:solidFill>
                  <a:srgbClr val="0E080A"/>
                </a:solidFill>
              </a:rPr>
              <a:t>Masters research topic:</a:t>
            </a:r>
            <a:endParaRPr sz="7339" b="1" dirty="0">
              <a:solidFill>
                <a:srgbClr val="0E080A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7339" dirty="0">
                <a:solidFill>
                  <a:srgbClr val="0E080A"/>
                </a:solidFill>
              </a:rPr>
              <a:t>Promoter single nucleotide polymorphisms in pro-inflammatory cytokine genes in </a:t>
            </a:r>
            <a:r>
              <a:rPr lang="en" sz="7339" i="1" dirty="0">
                <a:solidFill>
                  <a:srgbClr val="0E080A"/>
                </a:solidFill>
              </a:rPr>
              <a:t>S. haematobium</a:t>
            </a:r>
            <a:r>
              <a:rPr lang="en" sz="7339" dirty="0">
                <a:solidFill>
                  <a:srgbClr val="0E080A"/>
                </a:solidFill>
              </a:rPr>
              <a:t> infected individuals and the associated risk of prostate cancer development (Supervised by Prof T. Mduluza)</a:t>
            </a:r>
            <a:endParaRPr sz="7339" dirty="0">
              <a:solidFill>
                <a:srgbClr val="0E080A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7339" b="1" dirty="0">
                <a:solidFill>
                  <a:srgbClr val="0E080A"/>
                </a:solidFill>
              </a:rPr>
              <a:t>PhD research topic:</a:t>
            </a:r>
            <a:endParaRPr sz="7339" b="1" dirty="0">
              <a:solidFill>
                <a:srgbClr val="0E080A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7339" dirty="0">
                <a:solidFill>
                  <a:srgbClr val="0E080A"/>
                </a:solidFill>
              </a:rPr>
              <a:t>Prevalence associated risk factors and diagnostic biomarkers of schistosomiasis among school going children in Nelson Mandela Municipality (Prof Melariri, Dr Wilma ten Ham-Baloyi and Dr Ochola)</a:t>
            </a:r>
            <a:endParaRPr sz="7339" dirty="0">
              <a:solidFill>
                <a:srgbClr val="0E080A"/>
              </a:solidFill>
            </a:endParaRPr>
          </a:p>
          <a:p>
            <a:pPr marL="0" lvl="0" indent="0" algn="ctr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172222"/>
              <a:buFont typeface="Times New Roman"/>
              <a:buNone/>
            </a:pP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E0E11-3490-B034-709E-6ABB08643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Coming to SA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C1008F-9356-6258-9516-8635B7A142B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0E080A"/>
                </a:solidFill>
              </a:rPr>
              <a:t>After I got my Visa, I had to move to Port Elizabeth</a:t>
            </a:r>
          </a:p>
          <a:p>
            <a:endParaRPr lang="en-US" dirty="0">
              <a:solidFill>
                <a:srgbClr val="0E080A"/>
              </a:solidFill>
            </a:endParaRPr>
          </a:p>
          <a:p>
            <a:r>
              <a:rPr lang="en-US" dirty="0">
                <a:solidFill>
                  <a:srgbClr val="0E080A"/>
                </a:solidFill>
              </a:rPr>
              <a:t>February 2023</a:t>
            </a:r>
          </a:p>
          <a:p>
            <a:endParaRPr lang="en-US" dirty="0">
              <a:solidFill>
                <a:srgbClr val="0E080A"/>
              </a:solidFill>
            </a:endParaRPr>
          </a:p>
          <a:p>
            <a:r>
              <a:rPr lang="en-US" dirty="0">
                <a:solidFill>
                  <a:srgbClr val="0E080A"/>
                </a:solidFill>
              </a:rPr>
              <a:t>Accommodation, navigating college resources and amenities </a:t>
            </a:r>
          </a:p>
          <a:p>
            <a:endParaRPr lang="en-US" dirty="0">
              <a:solidFill>
                <a:srgbClr val="0E080A"/>
              </a:solidFill>
            </a:endParaRPr>
          </a:p>
          <a:p>
            <a:r>
              <a:rPr lang="en-US" dirty="0">
                <a:solidFill>
                  <a:srgbClr val="0E080A"/>
                </a:solidFill>
              </a:rPr>
              <a:t>The wind!!!</a:t>
            </a:r>
          </a:p>
        </p:txBody>
      </p:sp>
    </p:spTree>
    <p:extLst>
      <p:ext uri="{BB962C8B-B14F-4D97-AF65-F5344CB8AC3E}">
        <p14:creationId xmlns:p14="http://schemas.microsoft.com/office/powerpoint/2010/main" val="4807543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FF0000"/>
                </a:solidFill>
              </a:rPr>
              <a:t>Progress in 2023</a:t>
            </a:r>
            <a:endParaRPr dirty="0">
              <a:solidFill>
                <a:srgbClr val="FF0000"/>
              </a:solidFill>
            </a:endParaRPr>
          </a:p>
        </p:txBody>
      </p:sp>
      <p:sp>
        <p:nvSpPr>
          <p:cNvPr id="103" name="Google Shape;103;p19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285750" indent="-285750"/>
            <a:r>
              <a:rPr lang="en" dirty="0">
                <a:solidFill>
                  <a:srgbClr val="0E080A"/>
                </a:solidFill>
              </a:rPr>
              <a:t>Developed my proposal</a:t>
            </a:r>
          </a:p>
          <a:p>
            <a:pPr marL="285750" indent="-285750"/>
            <a:endParaRPr lang="en" dirty="0">
              <a:solidFill>
                <a:srgbClr val="0E080A"/>
              </a:solidFill>
            </a:endParaRPr>
          </a:p>
          <a:p>
            <a:pPr marL="285750" indent="-285750"/>
            <a:r>
              <a:rPr lang="en" dirty="0">
                <a:solidFill>
                  <a:srgbClr val="0E080A"/>
                </a:solidFill>
              </a:rPr>
              <a:t>REC-H approval</a:t>
            </a:r>
          </a:p>
          <a:p>
            <a:pPr marL="285750" indent="-285750"/>
            <a:endParaRPr lang="en-US" dirty="0">
              <a:solidFill>
                <a:srgbClr val="0E080A"/>
              </a:solidFill>
            </a:endParaRPr>
          </a:p>
          <a:p>
            <a:pPr marL="285750" indent="-285750"/>
            <a:r>
              <a:rPr lang="en-US" dirty="0">
                <a:solidFill>
                  <a:srgbClr val="0E080A"/>
                </a:solidFill>
              </a:rPr>
              <a:t>Department of education</a:t>
            </a:r>
          </a:p>
          <a:p>
            <a:pPr marL="285750" indent="-285750"/>
            <a:endParaRPr lang="en-US" dirty="0">
              <a:solidFill>
                <a:srgbClr val="0E080A"/>
              </a:solidFill>
            </a:endParaRPr>
          </a:p>
          <a:p>
            <a:pPr marL="285750" indent="-285750"/>
            <a:r>
              <a:rPr lang="en-US" dirty="0">
                <a:solidFill>
                  <a:srgbClr val="0E080A"/>
                </a:solidFill>
              </a:rPr>
              <a:t>Gatekeepers </a:t>
            </a:r>
            <a:endParaRPr dirty="0">
              <a:solidFill>
                <a:srgbClr val="0E080A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FF0000"/>
                </a:solidFill>
              </a:rPr>
              <a:t>Progress in 2024 </a:t>
            </a:r>
            <a:endParaRPr dirty="0">
              <a:solidFill>
                <a:srgbClr val="FF0000"/>
              </a:solidFill>
            </a:endParaRPr>
          </a:p>
        </p:txBody>
      </p:sp>
      <p:sp>
        <p:nvSpPr>
          <p:cNvPr id="115" name="Google Shape;115;p21"/>
          <p:cNvSpPr txBox="1">
            <a:spLocks noGrp="1"/>
          </p:cNvSpPr>
          <p:nvPr>
            <p:ph type="body" idx="1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 dirty="0">
                <a:solidFill>
                  <a:srgbClr val="0E080A"/>
                </a:solidFill>
              </a:rPr>
              <a:t>Sample collection September 2023-February 2024</a:t>
            </a:r>
            <a:endParaRPr dirty="0">
              <a:solidFill>
                <a:srgbClr val="0E080A"/>
              </a:solidFill>
            </a:endParaRPr>
          </a:p>
          <a:p>
            <a:pPr marL="285750" lvl="0" indent="-285750" algn="l" rtl="0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 dirty="0">
                <a:solidFill>
                  <a:srgbClr val="0E080A"/>
                </a:solidFill>
              </a:rPr>
              <a:t>Data compilation</a:t>
            </a:r>
            <a:endParaRPr dirty="0">
              <a:solidFill>
                <a:srgbClr val="0E080A"/>
              </a:solidFill>
            </a:endParaRPr>
          </a:p>
          <a:p>
            <a:pPr marL="285750" lvl="0" indent="-285750" algn="l" rtl="0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" dirty="0">
                <a:solidFill>
                  <a:srgbClr val="0E080A"/>
                </a:solidFill>
              </a:rPr>
              <a:t>Lab work</a:t>
            </a:r>
            <a:endParaRPr dirty="0">
              <a:solidFill>
                <a:srgbClr val="0E080A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ropic">
  <a:themeElements>
    <a:clrScheme name="Tropic">
      <a:dk1>
        <a:srgbClr val="A1E8D9"/>
      </a:dk1>
      <a:lt1>
        <a:srgbClr val="FFFFFF"/>
      </a:lt1>
      <a:dk2>
        <a:srgbClr val="695D46"/>
      </a:dk2>
      <a:lt2>
        <a:srgbClr val="B3A77D"/>
      </a:lt2>
      <a:accent1>
        <a:srgbClr val="EF6C00"/>
      </a:accent1>
      <a:accent2>
        <a:srgbClr val="CE93D8"/>
      </a:accent2>
      <a:accent3>
        <a:srgbClr val="4DB6AC"/>
      </a:accent3>
      <a:accent4>
        <a:srgbClr val="FF9800"/>
      </a:accent4>
      <a:accent5>
        <a:srgbClr val="009668"/>
      </a:accent5>
      <a:accent6>
        <a:srgbClr val="EEFF41"/>
      </a:accent6>
      <a:hlink>
        <a:srgbClr val="009668"/>
      </a:hlink>
      <a:folHlink>
        <a:srgbClr val="00966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356</Words>
  <Application>Microsoft Macintosh PowerPoint</Application>
  <PresentationFormat>On-screen Show (16:9)</PresentationFormat>
  <Paragraphs>80</Paragraphs>
  <Slides>13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Times New Roman</vt:lpstr>
      <vt:lpstr>Open Sans</vt:lpstr>
      <vt:lpstr>PT Sans Narrow</vt:lpstr>
      <vt:lpstr>Tropic</vt:lpstr>
      <vt:lpstr>My PhD Journey</vt:lpstr>
      <vt:lpstr>A little bit about myself</vt:lpstr>
      <vt:lpstr>My Journey to a PhD</vt:lpstr>
      <vt:lpstr>How did I secure my PhD</vt:lpstr>
      <vt:lpstr>The process…</vt:lpstr>
      <vt:lpstr>Research journey</vt:lpstr>
      <vt:lpstr>Coming to SA</vt:lpstr>
      <vt:lpstr>Progress in 2023</vt:lpstr>
      <vt:lpstr>Progress in 2024 </vt:lpstr>
      <vt:lpstr>My supervisors</vt:lpstr>
      <vt:lpstr>Challenges </vt:lpstr>
      <vt:lpstr>Remember</vt:lpstr>
      <vt:lpstr>Questions 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PhD Journey</dc:title>
  <cp:lastModifiedBy>Maryline Vere</cp:lastModifiedBy>
  <cp:revision>2</cp:revision>
  <dcterms:modified xsi:type="dcterms:W3CDTF">2024-04-02T20:14:20Z</dcterms:modified>
</cp:coreProperties>
</file>