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4"/>
  </p:sldMasterIdLst>
  <p:notesMasterIdLst>
    <p:notesMasterId r:id="rId24"/>
  </p:notesMasterIdLst>
  <p:sldIdLst>
    <p:sldId id="256" r:id="rId5"/>
    <p:sldId id="260" r:id="rId6"/>
    <p:sldId id="293" r:id="rId7"/>
    <p:sldId id="295" r:id="rId8"/>
    <p:sldId id="297" r:id="rId9"/>
    <p:sldId id="279" r:id="rId10"/>
    <p:sldId id="296" r:id="rId11"/>
    <p:sldId id="298" r:id="rId12"/>
    <p:sldId id="307" r:id="rId13"/>
    <p:sldId id="309" r:id="rId14"/>
    <p:sldId id="306" r:id="rId15"/>
    <p:sldId id="308" r:id="rId16"/>
    <p:sldId id="299" r:id="rId17"/>
    <p:sldId id="305" r:id="rId18"/>
    <p:sldId id="304" r:id="rId19"/>
    <p:sldId id="300" r:id="rId20"/>
    <p:sldId id="302" r:id="rId21"/>
    <p:sldId id="303" r:id="rId22"/>
    <p:sldId id="283" r:id="rId23"/>
  </p:sldIdLst>
  <p:sldSz cx="18288000" cy="10287000"/>
  <p:notesSz cx="6794500" cy="9931400"/>
  <p:embeddedFontLst>
    <p:embeddedFont>
      <p:font typeface="Arial Black" panose="020B0A04020102020204" pitchFamily="34"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37592B-4193-4C9E-9D0E-F3FB98F8EB1F}">
          <p14:sldIdLst>
            <p14:sldId id="256"/>
            <p14:sldId id="260"/>
          </p14:sldIdLst>
        </p14:section>
        <p14:section name="Untitled Section" id="{3F1C3240-3659-4C72-B7C7-284481089998}">
          <p14:sldIdLst>
            <p14:sldId id="293"/>
            <p14:sldId id="295"/>
            <p14:sldId id="297"/>
            <p14:sldId id="279"/>
            <p14:sldId id="296"/>
            <p14:sldId id="298"/>
            <p14:sldId id="307"/>
            <p14:sldId id="309"/>
            <p14:sldId id="306"/>
            <p14:sldId id="308"/>
            <p14:sldId id="299"/>
            <p14:sldId id="305"/>
            <p14:sldId id="304"/>
            <p14:sldId id="300"/>
            <p14:sldId id="302"/>
            <p14:sldId id="303"/>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B8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8" autoAdjust="0"/>
    <p:restoredTop sz="94694" autoAdjust="0"/>
  </p:normalViewPr>
  <p:slideViewPr>
    <p:cSldViewPr>
      <p:cViewPr varScale="1">
        <p:scale>
          <a:sx n="54" d="100"/>
          <a:sy n="54" d="100"/>
        </p:scale>
        <p:origin x="1123"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EDFCEF52-A17A-3147-AC71-C2CFD52B52D8}" type="datetimeFigureOut">
              <a:rPr lang="en-US" smtClean="0"/>
              <a:t>4/2/2024</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E5BC1F15-5241-8F4B-926A-D848026A7FBD}" type="slidenum">
              <a:rPr lang="en-US" smtClean="0"/>
              <a:t>‹#›</a:t>
            </a:fld>
            <a:endParaRPr lang="en-US"/>
          </a:p>
        </p:txBody>
      </p:sp>
    </p:spTree>
    <p:extLst>
      <p:ext uri="{BB962C8B-B14F-4D97-AF65-F5344CB8AC3E}">
        <p14:creationId xmlns:p14="http://schemas.microsoft.com/office/powerpoint/2010/main" val="636767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1</a:t>
            </a:fld>
            <a:endParaRPr lang="en-US"/>
          </a:p>
        </p:txBody>
      </p:sp>
    </p:spTree>
    <p:extLst>
      <p:ext uri="{BB962C8B-B14F-4D97-AF65-F5344CB8AC3E}">
        <p14:creationId xmlns:p14="http://schemas.microsoft.com/office/powerpoint/2010/main" val="370156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11</a:t>
            </a:fld>
            <a:endParaRPr lang="en-US"/>
          </a:p>
        </p:txBody>
      </p:sp>
    </p:spTree>
    <p:extLst>
      <p:ext uri="{BB962C8B-B14F-4D97-AF65-F5344CB8AC3E}">
        <p14:creationId xmlns:p14="http://schemas.microsoft.com/office/powerpoint/2010/main" val="290364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12</a:t>
            </a:fld>
            <a:endParaRPr lang="en-US"/>
          </a:p>
        </p:txBody>
      </p:sp>
    </p:spTree>
    <p:extLst>
      <p:ext uri="{BB962C8B-B14F-4D97-AF65-F5344CB8AC3E}">
        <p14:creationId xmlns:p14="http://schemas.microsoft.com/office/powerpoint/2010/main" val="1701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13</a:t>
            </a:fld>
            <a:endParaRPr lang="en-US"/>
          </a:p>
        </p:txBody>
      </p:sp>
    </p:spTree>
    <p:extLst>
      <p:ext uri="{BB962C8B-B14F-4D97-AF65-F5344CB8AC3E}">
        <p14:creationId xmlns:p14="http://schemas.microsoft.com/office/powerpoint/2010/main" val="171415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14</a:t>
            </a:fld>
            <a:endParaRPr lang="en-US"/>
          </a:p>
        </p:txBody>
      </p:sp>
    </p:spTree>
    <p:extLst>
      <p:ext uri="{BB962C8B-B14F-4D97-AF65-F5344CB8AC3E}">
        <p14:creationId xmlns:p14="http://schemas.microsoft.com/office/powerpoint/2010/main" val="132174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15</a:t>
            </a:fld>
            <a:endParaRPr lang="en-US"/>
          </a:p>
        </p:txBody>
      </p:sp>
    </p:spTree>
    <p:extLst>
      <p:ext uri="{BB962C8B-B14F-4D97-AF65-F5344CB8AC3E}">
        <p14:creationId xmlns:p14="http://schemas.microsoft.com/office/powerpoint/2010/main" val="322245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16</a:t>
            </a:fld>
            <a:endParaRPr lang="en-US"/>
          </a:p>
        </p:txBody>
      </p:sp>
    </p:spTree>
    <p:extLst>
      <p:ext uri="{BB962C8B-B14F-4D97-AF65-F5344CB8AC3E}">
        <p14:creationId xmlns:p14="http://schemas.microsoft.com/office/powerpoint/2010/main" val="3196562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17</a:t>
            </a:fld>
            <a:endParaRPr lang="en-US"/>
          </a:p>
        </p:txBody>
      </p:sp>
    </p:spTree>
    <p:extLst>
      <p:ext uri="{BB962C8B-B14F-4D97-AF65-F5344CB8AC3E}">
        <p14:creationId xmlns:p14="http://schemas.microsoft.com/office/powerpoint/2010/main" val="3130805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18</a:t>
            </a:fld>
            <a:endParaRPr lang="en-US"/>
          </a:p>
        </p:txBody>
      </p:sp>
    </p:spTree>
    <p:extLst>
      <p:ext uri="{BB962C8B-B14F-4D97-AF65-F5344CB8AC3E}">
        <p14:creationId xmlns:p14="http://schemas.microsoft.com/office/powerpoint/2010/main" val="266536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3</a:t>
            </a:fld>
            <a:endParaRPr lang="en-US"/>
          </a:p>
        </p:txBody>
      </p:sp>
    </p:spTree>
    <p:extLst>
      <p:ext uri="{BB962C8B-B14F-4D97-AF65-F5344CB8AC3E}">
        <p14:creationId xmlns:p14="http://schemas.microsoft.com/office/powerpoint/2010/main" val="313379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4</a:t>
            </a:fld>
            <a:endParaRPr lang="en-US"/>
          </a:p>
        </p:txBody>
      </p:sp>
    </p:spTree>
    <p:extLst>
      <p:ext uri="{BB962C8B-B14F-4D97-AF65-F5344CB8AC3E}">
        <p14:creationId xmlns:p14="http://schemas.microsoft.com/office/powerpoint/2010/main" val="111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5</a:t>
            </a:fld>
            <a:endParaRPr lang="en-US"/>
          </a:p>
        </p:txBody>
      </p:sp>
    </p:spTree>
    <p:extLst>
      <p:ext uri="{BB962C8B-B14F-4D97-AF65-F5344CB8AC3E}">
        <p14:creationId xmlns:p14="http://schemas.microsoft.com/office/powerpoint/2010/main" val="79248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6</a:t>
            </a:fld>
            <a:endParaRPr lang="en-US"/>
          </a:p>
        </p:txBody>
      </p:sp>
    </p:spTree>
    <p:extLst>
      <p:ext uri="{BB962C8B-B14F-4D97-AF65-F5344CB8AC3E}">
        <p14:creationId xmlns:p14="http://schemas.microsoft.com/office/powerpoint/2010/main" val="92925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7</a:t>
            </a:fld>
            <a:endParaRPr lang="en-US"/>
          </a:p>
        </p:txBody>
      </p:sp>
    </p:spTree>
    <p:extLst>
      <p:ext uri="{BB962C8B-B14F-4D97-AF65-F5344CB8AC3E}">
        <p14:creationId xmlns:p14="http://schemas.microsoft.com/office/powerpoint/2010/main" val="252025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8</a:t>
            </a:fld>
            <a:endParaRPr lang="en-US"/>
          </a:p>
        </p:txBody>
      </p:sp>
    </p:spTree>
    <p:extLst>
      <p:ext uri="{BB962C8B-B14F-4D97-AF65-F5344CB8AC3E}">
        <p14:creationId xmlns:p14="http://schemas.microsoft.com/office/powerpoint/2010/main" val="337440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9</a:t>
            </a:fld>
            <a:endParaRPr lang="en-US"/>
          </a:p>
        </p:txBody>
      </p:sp>
    </p:spTree>
    <p:extLst>
      <p:ext uri="{BB962C8B-B14F-4D97-AF65-F5344CB8AC3E}">
        <p14:creationId xmlns:p14="http://schemas.microsoft.com/office/powerpoint/2010/main" val="459544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C1F15-5241-8F4B-926A-D848026A7FBD}" type="slidenum">
              <a:rPr lang="en-US" smtClean="0"/>
              <a:t>10</a:t>
            </a:fld>
            <a:endParaRPr lang="en-US"/>
          </a:p>
        </p:txBody>
      </p:sp>
    </p:spTree>
    <p:extLst>
      <p:ext uri="{BB962C8B-B14F-4D97-AF65-F5344CB8AC3E}">
        <p14:creationId xmlns:p14="http://schemas.microsoft.com/office/powerpoint/2010/main" val="155030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package" Target="../embeddings/Microsoft_Word_Document.docx"/><Relationship Id="rId4" Type="http://schemas.openxmlformats.org/officeDocument/2006/relationships/hyperlink" Target="mailto:Thembeka.Sdinane@mandela.ac.z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mailto:Siyabulela.Mashalaba@mandela.ac.za" TargetMode="Externa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E5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6760310" y="257826"/>
            <a:ext cx="4648429" cy="1541748"/>
          </a:xfrm>
          <a:prstGeom prst="rect">
            <a:avLst/>
          </a:prstGeom>
        </p:spPr>
      </p:pic>
      <p:pic>
        <p:nvPicPr>
          <p:cNvPr id="3" name="Picture 3"/>
          <p:cNvPicPr>
            <a:picLocks noChangeAspect="1"/>
          </p:cNvPicPr>
          <p:nvPr/>
        </p:nvPicPr>
        <p:blipFill>
          <a:blip r:embed="rId4">
            <a:alphaModFix amt="3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6313" b="16313"/>
          <a:stretch/>
        </p:blipFill>
        <p:spPr>
          <a:xfrm>
            <a:off x="-59476" y="1989307"/>
            <a:ext cx="18288000" cy="82296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047875"/>
            <a:ext cx="3199257" cy="411480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088940" y="5103457"/>
            <a:ext cx="3199060" cy="4915329"/>
          </a:xfrm>
          <a:prstGeom prst="rect">
            <a:avLst/>
          </a:prstGeom>
        </p:spPr>
      </p:pic>
      <p:sp>
        <p:nvSpPr>
          <p:cNvPr id="6" name="TextBox 6"/>
          <p:cNvSpPr txBox="1"/>
          <p:nvPr/>
        </p:nvSpPr>
        <p:spPr>
          <a:xfrm>
            <a:off x="4504083" y="7083673"/>
            <a:ext cx="9280030" cy="650627"/>
          </a:xfrm>
          <a:prstGeom prst="rect">
            <a:avLst/>
          </a:prstGeom>
        </p:spPr>
        <p:txBody>
          <a:bodyPr lIns="0" tIns="0" rIns="0" bIns="0" rtlCol="0" anchor="t">
            <a:spAutoFit/>
          </a:bodyPr>
          <a:lstStyle/>
          <a:p>
            <a:pPr algn="ctr">
              <a:lnSpc>
                <a:spcPts val="5439"/>
              </a:lnSpc>
            </a:pPr>
            <a:r>
              <a:rPr lang="en-ZA" sz="4000" b="1" dirty="0">
                <a:solidFill>
                  <a:schemeClr val="bg1"/>
                </a:solidFill>
                <a:effectLst/>
                <a:latin typeface="Arial" panose="020B0604020202020204" pitchFamily="34" charset="0"/>
                <a:ea typeface="SimSun" panose="02010600030101010101" pitchFamily="2" charset="-122"/>
              </a:rPr>
              <a:t>An Overview of the M&amp;D Policy</a:t>
            </a:r>
            <a:endParaRPr lang="en-US" sz="4000" b="1" dirty="0">
              <a:solidFill>
                <a:schemeClr val="bg1"/>
              </a:solidFill>
              <a:latin typeface="Arial Black" panose="020B0604020202020204" pitchFamily="34" charset="0"/>
              <a:cs typeface="Arial Black" panose="020B0604020202020204" pitchFamily="34" charset="0"/>
            </a:endParaRPr>
          </a:p>
        </p:txBody>
      </p:sp>
      <p:sp>
        <p:nvSpPr>
          <p:cNvPr id="7" name="TextBox 7"/>
          <p:cNvSpPr txBox="1"/>
          <p:nvPr/>
        </p:nvSpPr>
        <p:spPr>
          <a:xfrm>
            <a:off x="1371601" y="2924326"/>
            <a:ext cx="15011400" cy="3179781"/>
          </a:xfrm>
          <a:prstGeom prst="rect">
            <a:avLst/>
          </a:prstGeom>
        </p:spPr>
        <p:txBody>
          <a:bodyPr wrap="square" lIns="0" tIns="0" rIns="0" bIns="0" rtlCol="0" anchor="t">
            <a:spAutoFit/>
          </a:bodyPr>
          <a:lstStyle/>
          <a:p>
            <a:pPr algn="ctr">
              <a:lnSpc>
                <a:spcPts val="2800"/>
              </a:lnSpc>
            </a:pPr>
            <a:r>
              <a:rPr lang="en-US" sz="4800" dirty="0">
                <a:solidFill>
                  <a:schemeClr val="bg1"/>
                </a:solidFill>
                <a:latin typeface="Arial" panose="020B0604020202020204" pitchFamily="34" charset="0"/>
                <a:cs typeface="Arial" panose="020B0604020202020204" pitchFamily="34" charset="0"/>
              </a:rPr>
              <a:t>Faculty of Health Sciences</a:t>
            </a:r>
          </a:p>
          <a:p>
            <a:pPr marL="0" marR="0" algn="ctr">
              <a:lnSpc>
                <a:spcPct val="150000"/>
              </a:lnSpc>
              <a:spcBef>
                <a:spcPts val="0"/>
              </a:spcBef>
              <a:spcAft>
                <a:spcPts val="0"/>
              </a:spcAft>
            </a:pPr>
            <a:r>
              <a:rPr lang="en-ZA" sz="3600" b="1"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en-ZA" sz="3600" dirty="0">
              <a:solidFill>
                <a:schemeClr val="bg1"/>
              </a:solidFill>
              <a:effectLst/>
              <a:latin typeface="Arial" panose="020B0604020202020204" pitchFamily="34"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en-ZA" sz="3600" b="1" dirty="0">
                <a:solidFill>
                  <a:schemeClr val="bg1"/>
                </a:solidFill>
                <a:effectLst/>
                <a:latin typeface="Arial" panose="020B0604020202020204" pitchFamily="34" charset="0"/>
                <a:ea typeface="SimSun" panose="02010600030101010101" pitchFamily="2" charset="-122"/>
                <a:cs typeface="Arial" panose="020B0604020202020204" pitchFamily="34" charset="0"/>
              </a:rPr>
              <a:t>POSTGRADUATE ORIENTATION AND RESEARCH WORKSHOP </a:t>
            </a:r>
            <a:endParaRPr lang="en-ZA" sz="3600" dirty="0">
              <a:solidFill>
                <a:schemeClr val="bg1"/>
              </a:solidFill>
              <a:effectLst/>
              <a:latin typeface="Arial" panose="020B0604020202020204" pitchFamily="34"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en-ZA" sz="3600" b="1" dirty="0">
                <a:solidFill>
                  <a:schemeClr val="bg1"/>
                </a:solidFill>
                <a:latin typeface="Arial" panose="020B0604020202020204" pitchFamily="34" charset="0"/>
                <a:ea typeface="SimSun" panose="02010600030101010101" pitchFamily="2" charset="-122"/>
                <a:cs typeface="Arial" panose="020B0604020202020204" pitchFamily="34" charset="0"/>
              </a:rPr>
              <a:t>3</a:t>
            </a:r>
            <a:r>
              <a:rPr lang="en-ZA" sz="3600" b="1" dirty="0">
                <a:solidFill>
                  <a:schemeClr val="bg1"/>
                </a:solidFill>
                <a:effectLst/>
                <a:latin typeface="Arial" panose="020B0604020202020204" pitchFamily="34" charset="0"/>
                <a:ea typeface="SimSun" panose="02010600030101010101" pitchFamily="2" charset="-122"/>
                <a:cs typeface="Arial" panose="020B0604020202020204" pitchFamily="34" charset="0"/>
              </a:rPr>
              <a:t> – 5 APRIL 2024</a:t>
            </a:r>
            <a:endParaRPr lang="en-ZA" sz="3600" dirty="0">
              <a:solidFill>
                <a:schemeClr val="bg1"/>
              </a:solidFill>
              <a:effectLst/>
              <a:latin typeface="Arial" panose="020B0604020202020204" pitchFamily="34" charset="0"/>
              <a:ea typeface="SimSun" panose="02010600030101010101" pitchFamily="2" charset="-122"/>
              <a:cs typeface="Times New Roman" panose="02020603050405020304" pitchFamily="18" charset="0"/>
            </a:endParaRPr>
          </a:p>
          <a:p>
            <a:pPr algn="ctr">
              <a:lnSpc>
                <a:spcPts val="2800"/>
              </a:lnSpc>
            </a:pPr>
            <a:endParaRPr lang="en-US" sz="2000" dirty="0">
              <a:solidFill>
                <a:srgbClr val="FFFFFF"/>
              </a:solidFill>
              <a:latin typeface="Arial" panose="020B0604020202020204" pitchFamily="34" charset="0"/>
              <a:cs typeface="Arial" panose="020B0604020202020204" pitchFamily="34" charset="0"/>
            </a:endParaRPr>
          </a:p>
        </p:txBody>
      </p:sp>
      <p:sp>
        <p:nvSpPr>
          <p:cNvPr id="9" name="AutoShape 9"/>
          <p:cNvSpPr/>
          <p:nvPr/>
        </p:nvSpPr>
        <p:spPr>
          <a:xfrm>
            <a:off x="7636446" y="5172075"/>
            <a:ext cx="3015304" cy="0"/>
          </a:xfrm>
          <a:prstGeom prst="line">
            <a:avLst/>
          </a:prstGeom>
          <a:ln w="38100" cap="flat">
            <a:solidFill>
              <a:srgbClr val="FFCC00"/>
            </a:solidFill>
            <a:prstDash val="solid"/>
            <a:headEnd type="none" w="sm" len="sm"/>
            <a:tailEnd type="none" w="sm" len="sm"/>
          </a:ln>
        </p:spPr>
        <p:txBody>
          <a:bodyPr/>
          <a:lstStyle/>
          <a:p>
            <a:endParaRPr lang="en-Z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flipV="1">
            <a:off x="1028700" y="1883271"/>
            <a:ext cx="11696700" cy="44616"/>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699" y="1019175"/>
            <a:ext cx="12839701" cy="538609"/>
          </a:xfrm>
          <a:prstGeom prst="rect">
            <a:avLst/>
          </a:prstGeom>
        </p:spPr>
        <p:txBody>
          <a:bodyPr wrap="square" lIns="0" tIns="0" rIns="0" bIns="0" rtlCol="0" anchor="t">
            <a:spAutoFit/>
          </a:bodyPr>
          <a:lstStyle/>
          <a:p>
            <a:pPr algn="l">
              <a:lnSpc>
                <a:spcPts val="4235"/>
              </a:lnSpc>
            </a:pPr>
            <a:r>
              <a:rPr lang="en-US" sz="4193" b="1" dirty="0">
                <a:solidFill>
                  <a:srgbClr val="132E51"/>
                </a:solidFill>
                <a:latin typeface="Arial" panose="020B0604020202020204" pitchFamily="34" charset="0"/>
                <a:cs typeface="Arial" panose="020B0604020202020204" pitchFamily="34" charset="0"/>
              </a:rPr>
              <a:t>Responsibilities of the Supervisor continued…</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533400" y="2093832"/>
            <a:ext cx="17526000" cy="7621668"/>
          </a:xfrm>
        </p:spPr>
        <p:txBody>
          <a:bodyPr>
            <a:normAutofit lnSpcReduction="10000"/>
          </a:bodyPr>
          <a:lstStyle/>
          <a:p>
            <a:pPr marR="428625" lvl="2" algn="just" eaLnBrk="0" hangingPunct="0">
              <a:lnSpc>
                <a:spcPct val="150000"/>
              </a:lnSpc>
              <a:spcBef>
                <a:spcPts val="285"/>
              </a:spcBef>
              <a:spcAft>
                <a:spcPts val="0"/>
              </a:spcAft>
              <a:buSzPts val="1100"/>
              <a:tabLst>
                <a:tab pos="977265" algn="l"/>
              </a:tabLst>
            </a:pPr>
            <a:r>
              <a:rPr lang="en-ZA" spc="-5" dirty="0">
                <a:solidFill>
                  <a:schemeClr val="tx1"/>
                </a:solidFill>
                <a:latin typeface="Arial" panose="020B0604020202020204" pitchFamily="34" charset="0"/>
                <a:ea typeface="Times New Roman" panose="02020603050405020304" pitchFamily="18" charset="0"/>
                <a:cs typeface="Arial" panose="020B0604020202020204" pitchFamily="34" charset="0"/>
              </a:rPr>
              <a:t>5</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Keep a record of supervision sessions and provide feedback, within the timeframe agreed upon, to enable student progress.</a:t>
            </a:r>
          </a:p>
          <a:p>
            <a:pPr marR="428625" lvl="2" algn="just" eaLnBrk="0" hangingPunct="0">
              <a:lnSpc>
                <a:spcPct val="150000"/>
              </a:lnSpc>
              <a:spcBef>
                <a:spcPts val="285"/>
              </a:spcBef>
              <a:spcAft>
                <a:spcPts val="0"/>
              </a:spcAft>
              <a:buSzPts val="1100"/>
              <a:tabLst>
                <a:tab pos="977265" algn="l"/>
              </a:tabLst>
            </a:pPr>
            <a:endPar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428625" lvl="2" algn="just" eaLnBrk="0" hangingPunct="0">
              <a:lnSpc>
                <a:spcPct val="150000"/>
              </a:lnSpc>
              <a:spcBef>
                <a:spcPts val="295"/>
              </a:spcBef>
              <a:spcAft>
                <a:spcPts val="0"/>
              </a:spcAft>
              <a:buSzPts val="1100"/>
              <a:tabLst>
                <a:tab pos="977265" algn="l"/>
              </a:tabLst>
            </a:pPr>
            <a:r>
              <a:rPr lang="en-ZA" spc="-5" dirty="0">
                <a:solidFill>
                  <a:schemeClr val="tx1"/>
                </a:solidFill>
                <a:latin typeface="Arial" panose="020B0604020202020204" pitchFamily="34" charset="0"/>
                <a:ea typeface="Times New Roman" panose="02020603050405020304" pitchFamily="18" charset="0"/>
                <a:cs typeface="Arial" panose="020B0604020202020204" pitchFamily="34" charset="0"/>
              </a:rPr>
              <a:t>6</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Supervisors</a:t>
            </a:r>
            <a:r>
              <a:rPr lang="en-ZA"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must</a:t>
            </a:r>
            <a:r>
              <a:rPr lang="en-ZA"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maintain</a:t>
            </a:r>
            <a:r>
              <a:rPr lang="en-ZA"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a:t>
            </a:r>
            <a:r>
              <a:rPr lang="en-ZA"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adherence</a:t>
            </a:r>
            <a:r>
              <a:rPr lang="en-ZA" spc="-3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a:t>
            </a:r>
            <a:r>
              <a:rPr lang="en-ZA"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accepted</a:t>
            </a:r>
            <a:r>
              <a:rPr lang="en-ZA"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safety</a:t>
            </a:r>
            <a:r>
              <a:rPr lang="en-ZA"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lang="en-ZA"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health</a:t>
            </a:r>
            <a:r>
              <a:rPr lang="en-ZA"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standards,</a:t>
            </a:r>
            <a:r>
              <a:rPr lang="en-ZA"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 well as ethical research practice as per Nelson Mandela University </a:t>
            </a:r>
            <a:r>
              <a:rPr lang="en-ZA"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Code of Conduct for</a:t>
            </a:r>
            <a:r>
              <a:rPr lang="en-ZA" i="1" spc="-5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Researchers</a:t>
            </a:r>
            <a:r>
              <a:rPr lang="en-ZA" i="1" spc="-5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(IRC</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404.01),</a:t>
            </a:r>
            <a:r>
              <a:rPr lang="en-ZA" spc="-4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Policy</a:t>
            </a:r>
            <a:r>
              <a:rPr lang="en-ZA" i="1" spc="-4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on</a:t>
            </a:r>
            <a:r>
              <a:rPr lang="en-ZA" i="1" spc="-6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a:t>
            </a:r>
            <a:r>
              <a:rPr lang="en-ZA" i="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Ethics</a:t>
            </a:r>
            <a:r>
              <a:rPr lang="en-ZA" i="1" spc="-5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(IRC</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404.02),</a:t>
            </a:r>
            <a:r>
              <a:rPr lang="en-ZA" spc="-5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specific</a:t>
            </a:r>
            <a:r>
              <a:rPr lang="en-ZA" spc="-6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codes of the discipline (where applicable) and conventions regarding plagiarism as per Nelson Mandela </a:t>
            </a:r>
            <a:r>
              <a:rPr lang="en-ZA"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Policy for the Promotion of Academic Integrity and Prevention of Plagiarism</a:t>
            </a:r>
            <a:r>
              <a:rPr lang="en-ZA" i="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(IRC</a:t>
            </a:r>
            <a:r>
              <a:rPr lang="en-ZA" spc="-6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305.04)</a:t>
            </a:r>
            <a:r>
              <a:rPr lang="en-ZA" spc="-6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lang="en-ZA" spc="-5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advise</a:t>
            </a:r>
            <a:r>
              <a:rPr lang="en-ZA" spc="-5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students</a:t>
            </a:r>
            <a:r>
              <a:rPr lang="en-ZA" spc="-6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a:t>
            </a:r>
            <a:r>
              <a:rPr lang="en-ZA" spc="-7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maintain</a:t>
            </a:r>
            <a:r>
              <a:rPr lang="en-ZA" spc="-5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these</a:t>
            </a:r>
            <a:r>
              <a:rPr lang="en-ZA" spc="-5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standards</a:t>
            </a:r>
            <a:r>
              <a:rPr lang="en-ZA" spc="-5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a:t>
            </a:r>
            <a:r>
              <a:rPr lang="en-ZA" spc="-5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well.</a:t>
            </a:r>
          </a:p>
          <a:p>
            <a:pPr marR="428625" lvl="2" algn="just" eaLnBrk="0" hangingPunct="0">
              <a:lnSpc>
                <a:spcPct val="150000"/>
              </a:lnSpc>
              <a:spcBef>
                <a:spcPts val="295"/>
              </a:spcBef>
              <a:spcAft>
                <a:spcPts val="0"/>
              </a:spcAft>
              <a:buSzPts val="1100"/>
              <a:tabLst>
                <a:tab pos="977265" algn="l"/>
              </a:tabLst>
            </a:pPr>
            <a:endPar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430530" lvl="2" algn="just" eaLnBrk="0" hangingPunct="0">
              <a:lnSpc>
                <a:spcPct val="150000"/>
              </a:lnSpc>
              <a:spcBef>
                <a:spcPts val="300"/>
              </a:spcBef>
              <a:spcAft>
                <a:spcPts val="0"/>
              </a:spcAft>
              <a:buSzPts val="1100"/>
              <a:tabLst>
                <a:tab pos="977265" algn="l"/>
              </a:tabLst>
            </a:pPr>
            <a:r>
              <a:rPr lang="en-ZA" spc="-5" dirty="0">
                <a:solidFill>
                  <a:schemeClr val="tx1"/>
                </a:solidFill>
                <a:latin typeface="Arial" panose="020B0604020202020204" pitchFamily="34" charset="0"/>
                <a:ea typeface="Times New Roman" panose="02020603050405020304" pitchFamily="18" charset="0"/>
                <a:cs typeface="Arial" panose="020B0604020202020204" pitchFamily="34" charset="0"/>
              </a:rPr>
              <a:t>7</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Provide the relevant information to the student so that the candidate submits the treatise/dissertation/thesis for examination and final submission in accordance with university or faculty-specific rules.</a:t>
            </a:r>
          </a:p>
          <a:p>
            <a:pPr marR="430530" lvl="2" algn="just" eaLnBrk="0" hangingPunct="0">
              <a:lnSpc>
                <a:spcPct val="150000"/>
              </a:lnSpc>
              <a:spcBef>
                <a:spcPts val="300"/>
              </a:spcBef>
              <a:spcAft>
                <a:spcPts val="0"/>
              </a:spcAft>
              <a:buSzPts val="1100"/>
              <a:tabLst>
                <a:tab pos="977265" algn="l"/>
              </a:tabLst>
            </a:pPr>
            <a:endPar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429895" lvl="2" algn="just" eaLnBrk="0" hangingPunct="0">
              <a:lnSpc>
                <a:spcPct val="150000"/>
              </a:lnSpc>
              <a:spcBef>
                <a:spcPts val="295"/>
              </a:spcBef>
              <a:spcAft>
                <a:spcPts val="0"/>
              </a:spcAft>
              <a:buSzPts val="1100"/>
              <a:tabLst>
                <a:tab pos="977265" algn="l"/>
              </a:tabLst>
            </a:pPr>
            <a:r>
              <a:rPr lang="en-ZA" spc="-5" dirty="0">
                <a:solidFill>
                  <a:schemeClr val="tx1"/>
                </a:solidFill>
                <a:latin typeface="Arial" panose="020B0604020202020204" pitchFamily="34" charset="0"/>
                <a:ea typeface="Times New Roman" panose="02020603050405020304" pitchFamily="18" charset="0"/>
                <a:cs typeface="Arial" panose="020B0604020202020204" pitchFamily="34" charset="0"/>
              </a:rPr>
              <a:t>8</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Advise the student regarding the submission of declaration of manuscript at the time of approval of examiner reports for the purposes</a:t>
            </a:r>
            <a:r>
              <a:rPr lang="en-ZA"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 awarding of doctoral degrees (for doctoral degrees only).</a:t>
            </a:r>
          </a:p>
          <a:p>
            <a:pPr algn="just"/>
            <a:endParaRPr lang="en-ZA" sz="4000" dirty="0">
              <a:solidFill>
                <a:schemeClr val="tx1"/>
              </a:solidFill>
            </a:endParaRPr>
          </a:p>
          <a:p>
            <a:endParaRPr lang="en-ZA" dirty="0"/>
          </a:p>
        </p:txBody>
      </p:sp>
    </p:spTree>
    <p:extLst>
      <p:ext uri="{BB962C8B-B14F-4D97-AF65-F5344CB8AC3E}">
        <p14:creationId xmlns:p14="http://schemas.microsoft.com/office/powerpoint/2010/main" val="279468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flipV="1">
            <a:off x="1028700" y="1290906"/>
            <a:ext cx="8115300" cy="22308"/>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700" y="419100"/>
            <a:ext cx="12839701" cy="538609"/>
          </a:xfrm>
          <a:prstGeom prst="rect">
            <a:avLst/>
          </a:prstGeom>
        </p:spPr>
        <p:txBody>
          <a:bodyPr wrap="square" lIns="0" tIns="0" rIns="0" bIns="0" rtlCol="0" anchor="t">
            <a:spAutoFit/>
          </a:bodyPr>
          <a:lstStyle/>
          <a:p>
            <a:pPr algn="l">
              <a:lnSpc>
                <a:spcPts val="4235"/>
              </a:lnSpc>
            </a:pPr>
            <a:r>
              <a:rPr lang="en-US" sz="4193" b="1" dirty="0">
                <a:solidFill>
                  <a:srgbClr val="132E51"/>
                </a:solidFill>
                <a:latin typeface="Arial" panose="020B0604020202020204" pitchFamily="34" charset="0"/>
                <a:cs typeface="Arial" panose="020B0604020202020204" pitchFamily="34" charset="0"/>
              </a:rPr>
              <a:t>Responsibilities of the Student</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228600" y="1409700"/>
            <a:ext cx="17526000" cy="8305272"/>
          </a:xfrm>
        </p:spPr>
        <p:txBody>
          <a:bodyPr>
            <a:normAutofit fontScale="40000" lnSpcReduction="20000"/>
          </a:bodyPr>
          <a:lstStyle/>
          <a:p>
            <a:pPr marL="519430" marR="431165" algn="just" eaLnBrk="0" hangingPunct="0">
              <a:lnSpc>
                <a:spcPct val="150000"/>
              </a:lnSpc>
              <a:spcBef>
                <a:spcPts val="945"/>
              </a:spcBef>
              <a:spcAft>
                <a:spcPts val="0"/>
              </a:spcAft>
            </a:pPr>
            <a:r>
              <a:rPr lang="en-ZA" sz="5500" dirty="0">
                <a:solidFill>
                  <a:schemeClr val="tx1"/>
                </a:solidFill>
                <a:effectLst/>
                <a:latin typeface="Arial" panose="020B0604020202020204" pitchFamily="34" charset="0"/>
                <a:ea typeface="Times New Roman" panose="02020603050405020304" pitchFamily="18" charset="0"/>
              </a:rPr>
              <a:t>	Outlined below are reasonable expectations of all candidates enrolled for master’s and doctoral</a:t>
            </a:r>
            <a:r>
              <a:rPr lang="en-ZA" sz="5500" spc="-60"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studies.</a:t>
            </a:r>
            <a:r>
              <a:rPr lang="en-ZA" sz="5500" spc="-50"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As</a:t>
            </a:r>
            <a:r>
              <a:rPr lang="en-ZA" sz="5500" spc="-55"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a</a:t>
            </a:r>
            <a:r>
              <a:rPr lang="en-ZA" sz="5500" spc="-70"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postgraduate</a:t>
            </a:r>
            <a:r>
              <a:rPr lang="en-ZA" sz="5500" spc="-55"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candidate,</a:t>
            </a:r>
            <a:r>
              <a:rPr lang="en-ZA" sz="5500" spc="-60"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the</a:t>
            </a:r>
            <a:r>
              <a:rPr lang="en-ZA" sz="5500" spc="-55"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student</a:t>
            </a:r>
            <a:r>
              <a:rPr lang="en-ZA" sz="5500" spc="-60"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is</a:t>
            </a:r>
            <a:r>
              <a:rPr lang="en-ZA" sz="5500" spc="-55"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expected</a:t>
            </a:r>
            <a:r>
              <a:rPr lang="en-ZA" sz="5500" spc="-55"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to</a:t>
            </a:r>
            <a:r>
              <a:rPr lang="en-ZA" sz="5500" spc="-70"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apply</a:t>
            </a:r>
            <a:r>
              <a:rPr lang="en-ZA" sz="5500" spc="-65"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him-</a:t>
            </a:r>
            <a:r>
              <a:rPr lang="en-ZA" sz="5500" spc="-50"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or</a:t>
            </a:r>
            <a:r>
              <a:rPr lang="en-ZA" sz="5500" spc="-50" dirty="0">
                <a:solidFill>
                  <a:schemeClr val="tx1"/>
                </a:solidFill>
                <a:effectLst/>
                <a:latin typeface="Arial" panose="020B0604020202020204" pitchFamily="34" charset="0"/>
                <a:ea typeface="Times New Roman" panose="02020603050405020304" pitchFamily="18" charset="0"/>
              </a:rPr>
              <a:t> </a:t>
            </a:r>
            <a:r>
              <a:rPr lang="en-ZA" sz="5500" dirty="0">
                <a:solidFill>
                  <a:schemeClr val="tx1"/>
                </a:solidFill>
                <a:effectLst/>
                <a:latin typeface="Arial" panose="020B0604020202020204" pitchFamily="34" charset="0"/>
                <a:ea typeface="Times New Roman" panose="02020603050405020304" pitchFamily="18" charset="0"/>
              </a:rPr>
              <a:t>herself to meeting the following reasonable responsibilities:</a:t>
            </a:r>
          </a:p>
          <a:p>
            <a:pPr marL="519430" marR="431165" algn="just" eaLnBrk="0" hangingPunct="0">
              <a:lnSpc>
                <a:spcPct val="150000"/>
              </a:lnSpc>
              <a:spcBef>
                <a:spcPts val="945"/>
              </a:spcBef>
              <a:spcAft>
                <a:spcPts val="0"/>
              </a:spcAft>
            </a:pPr>
            <a:endParaRPr lang="en-ZA" sz="5500" dirty="0">
              <a:solidFill>
                <a:schemeClr val="tx1"/>
              </a:solidFill>
              <a:effectLst/>
              <a:latin typeface="Arial" panose="020B0604020202020204" pitchFamily="34" charset="0"/>
              <a:ea typeface="Times New Roman" panose="02020603050405020304" pitchFamily="18" charset="0"/>
            </a:endParaRPr>
          </a:p>
          <a:p>
            <a:pPr marR="0" lvl="2" algn="just" eaLnBrk="0" hangingPunct="0">
              <a:spcBef>
                <a:spcPts val="305"/>
              </a:spcBef>
              <a:spcAft>
                <a:spcPts val="0"/>
              </a:spcAft>
              <a:buSzPts val="1100"/>
              <a:tabLst>
                <a:tab pos="977265" algn="l"/>
              </a:tabLst>
            </a:pP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Complete</a:t>
            </a:r>
            <a:r>
              <a:rPr lang="en-ZA" sz="5500" spc="-3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a:t>
            </a:r>
            <a:r>
              <a:rPr lang="en-ZA" sz="5500" spc="-3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lang="en-ZA" sz="5500" spc="-3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required</a:t>
            </a:r>
            <a:r>
              <a:rPr lang="en-ZA" sz="55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components</a:t>
            </a:r>
            <a:r>
              <a:rPr lang="en-ZA" sz="5500" spc="-3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a:t>
            </a:r>
            <a:r>
              <a:rPr lang="en-ZA" sz="5500" spc="-1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lang="en-ZA" sz="5500" spc="-3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academic</a:t>
            </a:r>
            <a:r>
              <a:rPr lang="en-ZA" sz="55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programme</a:t>
            </a:r>
            <a:r>
              <a:rPr lang="en-ZA" sz="5500" spc="-3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a:t>
            </a:r>
            <a:r>
              <a:rPr lang="en-ZA" sz="5500" spc="-3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stipulated.</a:t>
            </a:r>
          </a:p>
          <a:p>
            <a:pPr marR="0" lvl="2" algn="just" eaLnBrk="0" hangingPunct="0">
              <a:spcBef>
                <a:spcPts val="305"/>
              </a:spcBef>
              <a:spcAft>
                <a:spcPts val="0"/>
              </a:spcAft>
              <a:buSzPts val="1100"/>
              <a:tabLst>
                <a:tab pos="977265" algn="l"/>
              </a:tabLst>
            </a:pPr>
            <a:endPar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432435" lvl="2" algn="just" eaLnBrk="0" hangingPunct="0">
              <a:lnSpc>
                <a:spcPct val="150000"/>
              </a:lnSpc>
              <a:spcBef>
                <a:spcPts val="395"/>
              </a:spcBef>
              <a:spcAft>
                <a:spcPts val="0"/>
              </a:spcAft>
              <a:buSzPts val="1100"/>
              <a:tabLst>
                <a:tab pos="977900" algn="l"/>
              </a:tabLst>
            </a:pPr>
            <a:r>
              <a:rPr lang="en-ZA" sz="5500" spc="-10" dirty="0">
                <a:solidFill>
                  <a:schemeClr val="tx1"/>
                </a:solidFill>
                <a:latin typeface="Arial" panose="020B0604020202020204" pitchFamily="34" charset="0"/>
                <a:ea typeface="Times New Roman" panose="02020603050405020304" pitchFamily="18" charset="0"/>
                <a:cs typeface="Arial" panose="020B0604020202020204" pitchFamily="34" charset="0"/>
              </a:rPr>
              <a:t>2.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a:t>
            </a:r>
            <a:r>
              <a:rPr lang="en-ZA" sz="5500"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lang="en-ZA" sz="5500"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execute</a:t>
            </a:r>
            <a:r>
              <a:rPr lang="en-ZA" sz="5500" spc="-3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lang="en-ZA" sz="55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a:t>
            </a:r>
            <a:r>
              <a:rPr lang="en-ZA" sz="55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study</a:t>
            </a:r>
            <a:r>
              <a:rPr lang="en-ZA" sz="55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a:t>
            </a:r>
            <a:r>
              <a:rPr lang="en-ZA" sz="55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agreed</a:t>
            </a:r>
            <a:r>
              <a:rPr lang="en-ZA" sz="55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a:t>
            </a:r>
            <a:r>
              <a:rPr lang="en-ZA" sz="55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with</a:t>
            </a:r>
            <a:r>
              <a:rPr lang="en-ZA" sz="5500"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lang="en-ZA" sz="5500" spc="-3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guidance</a:t>
            </a:r>
            <a:r>
              <a:rPr lang="en-ZA" sz="55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a:t>
            </a:r>
            <a:r>
              <a:rPr lang="en-ZA" sz="5500" spc="-1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lang="en-ZA" sz="5500" spc="-3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supervisor (and co-supervisor, where applicable).</a:t>
            </a:r>
          </a:p>
          <a:p>
            <a:pPr marR="432435" lvl="2" algn="just" eaLnBrk="0" hangingPunct="0">
              <a:lnSpc>
                <a:spcPct val="150000"/>
              </a:lnSpc>
              <a:spcBef>
                <a:spcPts val="395"/>
              </a:spcBef>
              <a:spcAft>
                <a:spcPts val="0"/>
              </a:spcAft>
              <a:buSzPts val="1100"/>
              <a:tabLst>
                <a:tab pos="977900" algn="l"/>
              </a:tabLst>
            </a:pPr>
            <a:endPar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432435" lvl="2" algn="just" eaLnBrk="0" hangingPunct="0">
              <a:lnSpc>
                <a:spcPct val="150000"/>
              </a:lnSpc>
              <a:spcBef>
                <a:spcPts val="295"/>
              </a:spcBef>
              <a:spcAft>
                <a:spcPts val="0"/>
              </a:spcAft>
              <a:buSzPts val="1100"/>
              <a:tabLst>
                <a:tab pos="977900" algn="l"/>
              </a:tabLst>
            </a:pPr>
            <a:r>
              <a:rPr lang="en-ZA" sz="5500" spc="-5" dirty="0">
                <a:solidFill>
                  <a:schemeClr val="tx1"/>
                </a:solidFill>
                <a:latin typeface="Arial" panose="020B0604020202020204" pitchFamily="34" charset="0"/>
                <a:ea typeface="Times New Roman" panose="02020603050405020304" pitchFamily="18" charset="0"/>
                <a:cs typeface="Arial" panose="020B0604020202020204" pitchFamily="34" charset="0"/>
              </a:rPr>
              <a:t>3.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Ensure that the research proposal is submitted for approval within the stipulated timeframe in accordance with the university’s rules. </a:t>
            </a:r>
          </a:p>
          <a:p>
            <a:pPr marR="428625" lvl="2" algn="just" eaLnBrk="0" hangingPunct="0">
              <a:lnSpc>
                <a:spcPct val="150000"/>
              </a:lnSpc>
              <a:spcBef>
                <a:spcPts val="300"/>
              </a:spcBef>
              <a:spcAft>
                <a:spcPts val="0"/>
              </a:spcAft>
              <a:buSzPts val="1100"/>
              <a:tabLst>
                <a:tab pos="977900" algn="l"/>
              </a:tabLst>
            </a:pPr>
            <a:r>
              <a:rPr lang="en-ZA" sz="5500" spc="-5" dirty="0">
                <a:solidFill>
                  <a:schemeClr val="tx1"/>
                </a:solidFill>
                <a:latin typeface="Arial" panose="020B0604020202020204" pitchFamily="34" charset="0"/>
                <a:ea typeface="Times New Roman" panose="02020603050405020304" pitchFamily="18" charset="0"/>
                <a:cs typeface="Arial" panose="020B0604020202020204" pitchFamily="34" charset="0"/>
              </a:rPr>
              <a:t>4.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Adhere to the principles of accepted safety and health standards, ethical research practice as per Nelson Mandela University </a:t>
            </a:r>
            <a:r>
              <a:rPr lang="en-ZA" sz="5500"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Code of Conduct for Researchers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(IRC 404.01), </a:t>
            </a:r>
            <a:r>
              <a:rPr lang="en-ZA" sz="5500"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Policy on Research Ethics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(IRC 404.02), specific codes of the discipline (where applicable) and conventions regarding plagiarism as per Nelson Mandela </a:t>
            </a:r>
            <a:r>
              <a:rPr lang="en-ZA" sz="5500"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Policy for the Promotion of Academic Integrity and Prevention of Plagiarism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(IRC </a:t>
            </a:r>
            <a:r>
              <a:rPr lang="en-ZA" sz="5500"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305.04).</a:t>
            </a:r>
          </a:p>
          <a:p>
            <a:pPr marR="428625" lvl="2" algn="just" eaLnBrk="0" hangingPunct="0">
              <a:lnSpc>
                <a:spcPct val="150000"/>
              </a:lnSpc>
              <a:spcBef>
                <a:spcPts val="300"/>
              </a:spcBef>
              <a:spcAft>
                <a:spcPts val="0"/>
              </a:spcAft>
              <a:buSzPts val="1100"/>
              <a:tabLst>
                <a:tab pos="977900" algn="l"/>
              </a:tabLst>
            </a:pPr>
            <a:endPar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430530" lvl="2" algn="just" eaLnBrk="0" hangingPunct="0">
              <a:lnSpc>
                <a:spcPct val="150000"/>
              </a:lnSpc>
              <a:spcBef>
                <a:spcPts val="300"/>
              </a:spcBef>
              <a:spcAft>
                <a:spcPts val="0"/>
              </a:spcAft>
              <a:buSzPts val="1100"/>
              <a:tabLst>
                <a:tab pos="977265" algn="l"/>
              </a:tabLst>
            </a:pPr>
            <a:r>
              <a:rPr lang="en-ZA" sz="5500" spc="-5" dirty="0">
                <a:solidFill>
                  <a:schemeClr val="tx1"/>
                </a:solidFill>
                <a:latin typeface="Arial" panose="020B0604020202020204" pitchFamily="34" charset="0"/>
                <a:ea typeface="Times New Roman" panose="02020603050405020304" pitchFamily="18" charset="0"/>
                <a:cs typeface="Arial" panose="020B0604020202020204" pitchFamily="34" charset="0"/>
              </a:rPr>
              <a:t>5. </a:t>
            </a:r>
            <a:r>
              <a:rPr lang="en-ZA" sz="55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Make regular appointments with supervisor(s) to update supervisor(s) on progress or any difficulties encountered in executing the academic project as planned to ensure timeous remedial action where required.</a:t>
            </a:r>
          </a:p>
          <a:p>
            <a:endParaRPr lang="en-ZA" dirty="0"/>
          </a:p>
        </p:txBody>
      </p:sp>
    </p:spTree>
    <p:extLst>
      <p:ext uri="{BB962C8B-B14F-4D97-AF65-F5344CB8AC3E}">
        <p14:creationId xmlns:p14="http://schemas.microsoft.com/office/powerpoint/2010/main" val="343613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flipV="1">
            <a:off x="1028700" y="1189167"/>
            <a:ext cx="11696700" cy="44616"/>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700" y="302195"/>
            <a:ext cx="12839701" cy="538609"/>
          </a:xfrm>
          <a:prstGeom prst="rect">
            <a:avLst/>
          </a:prstGeom>
        </p:spPr>
        <p:txBody>
          <a:bodyPr wrap="square" lIns="0" tIns="0" rIns="0" bIns="0" rtlCol="0" anchor="t">
            <a:spAutoFit/>
          </a:bodyPr>
          <a:lstStyle/>
          <a:p>
            <a:pPr algn="l">
              <a:lnSpc>
                <a:spcPts val="4235"/>
              </a:lnSpc>
            </a:pPr>
            <a:r>
              <a:rPr lang="en-US" sz="4193" b="1" dirty="0">
                <a:solidFill>
                  <a:srgbClr val="132E51"/>
                </a:solidFill>
                <a:latin typeface="Arial" panose="020B0604020202020204" pitchFamily="34" charset="0"/>
                <a:cs typeface="Arial" panose="020B0604020202020204" pitchFamily="34" charset="0"/>
              </a:rPr>
              <a:t>Responsibilities of the Student continued…</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533400" y="1582146"/>
            <a:ext cx="17526000" cy="8133354"/>
          </a:xfrm>
        </p:spPr>
        <p:txBody>
          <a:bodyPr>
            <a:normAutofit fontScale="85000" lnSpcReduction="20000"/>
          </a:bodyPr>
          <a:lstStyle/>
          <a:p>
            <a:pPr marR="0" lvl="2" algn="l" eaLnBrk="0" hangingPunct="0">
              <a:spcBef>
                <a:spcPts val="295"/>
              </a:spcBef>
              <a:spcAft>
                <a:spcPts val="0"/>
              </a:spcAft>
              <a:buSzPts val="1100"/>
              <a:tabLst>
                <a:tab pos="977265" algn="l"/>
              </a:tabLst>
            </a:pP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 Keep</a:t>
            </a:r>
            <a:r>
              <a:rPr lang="en-ZA" sz="2800" spc="-3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written</a:t>
            </a:r>
            <a:r>
              <a:rPr lang="en-ZA" sz="28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record</a:t>
            </a:r>
            <a:r>
              <a:rPr lang="en-ZA" sz="2800" spc="-3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a:t>
            </a:r>
            <a:r>
              <a:rPr lang="en-ZA" sz="2800" spc="-1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supervision</a:t>
            </a:r>
            <a:r>
              <a:rPr lang="en-ZA" sz="28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sessions</a:t>
            </a:r>
            <a:r>
              <a:rPr lang="en-ZA" sz="2800" spc="-2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lang="en-ZA" sz="2800" spc="-3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lang="en-ZA" sz="28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decisions</a:t>
            </a:r>
            <a:r>
              <a:rPr lang="en-ZA" sz="28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agreed</a:t>
            </a:r>
            <a:r>
              <a:rPr lang="en-ZA" sz="2800" spc="-4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a:t>
            </a:r>
          </a:p>
          <a:p>
            <a:pPr marR="0" lvl="2" algn="l" eaLnBrk="0" hangingPunct="0">
              <a:spcBef>
                <a:spcPts val="295"/>
              </a:spcBef>
              <a:spcAft>
                <a:spcPts val="0"/>
              </a:spcAft>
              <a:buSzPts val="1100"/>
              <a:tabLst>
                <a:tab pos="977265" algn="l"/>
              </a:tabLst>
            </a:pPr>
            <a:endPar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431165" lvl="2" algn="l" eaLnBrk="0" hangingPunct="0">
              <a:lnSpc>
                <a:spcPct val="150000"/>
              </a:lnSpc>
              <a:spcBef>
                <a:spcPts val="945"/>
              </a:spcBef>
              <a:spcAft>
                <a:spcPts val="0"/>
              </a:spcAft>
              <a:buSzPts val="1100"/>
              <a:tabLst>
                <a:tab pos="977265" algn="l"/>
              </a:tabLst>
            </a:pP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 Submit regular outputs from the academic project to ensure effective guidance and input by supervisor(s).</a:t>
            </a:r>
          </a:p>
          <a:p>
            <a:pPr marR="432435" lvl="2" algn="l" eaLnBrk="0" hangingPunct="0">
              <a:lnSpc>
                <a:spcPct val="150000"/>
              </a:lnSpc>
              <a:spcBef>
                <a:spcPts val="295"/>
              </a:spcBef>
              <a:spcAft>
                <a:spcPts val="0"/>
              </a:spcAft>
              <a:buSzPts val="1100"/>
              <a:tabLst>
                <a:tab pos="977265" algn="l"/>
              </a:tabLst>
            </a:pPr>
            <a:endPar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432435" lvl="2" algn="l" eaLnBrk="0" hangingPunct="0">
              <a:lnSpc>
                <a:spcPct val="150000"/>
              </a:lnSpc>
              <a:spcBef>
                <a:spcPts val="295"/>
              </a:spcBef>
              <a:spcAft>
                <a:spcPts val="0"/>
              </a:spcAft>
              <a:buSzPts val="1100"/>
              <a:tabLst>
                <a:tab pos="977265" algn="l"/>
              </a:tabLst>
            </a:pP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 Ensure</a:t>
            </a:r>
            <a:r>
              <a:rPr lang="en-ZA" sz="2800" spc="-8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that</a:t>
            </a:r>
            <a:r>
              <a:rPr lang="en-ZA" sz="2800"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written</a:t>
            </a:r>
            <a:r>
              <a:rPr lang="en-ZA" sz="2800"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work</a:t>
            </a:r>
            <a:r>
              <a:rPr lang="en-ZA" sz="2800" spc="-8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submitted</a:t>
            </a:r>
            <a:r>
              <a:rPr lang="en-ZA" sz="2800"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has</a:t>
            </a:r>
            <a:r>
              <a:rPr lang="en-ZA" sz="2800"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been</a:t>
            </a:r>
            <a:r>
              <a:rPr lang="en-ZA" sz="2800"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proofread</a:t>
            </a:r>
            <a:r>
              <a:rPr lang="en-ZA" sz="2800" spc="-8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lang="en-ZA" sz="2800"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a:t>
            </a:r>
            <a:r>
              <a:rPr lang="en-ZA" sz="2800" spc="-6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a:t>
            </a:r>
            <a:r>
              <a:rPr lang="en-ZA" sz="2800"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acceptable</a:t>
            </a:r>
            <a:r>
              <a:rPr lang="en-ZA" sz="2800"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academic </a:t>
            </a:r>
            <a:r>
              <a:rPr lang="en-ZA" sz="2800"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standard.</a:t>
            </a:r>
            <a:endPar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432435" lvl="2" algn="l" eaLnBrk="0" hangingPunct="0">
              <a:lnSpc>
                <a:spcPct val="150000"/>
              </a:lnSpc>
              <a:spcBef>
                <a:spcPts val="295"/>
              </a:spcBef>
              <a:spcAft>
                <a:spcPts val="0"/>
              </a:spcAft>
              <a:buSzPts val="1100"/>
              <a:tabLst>
                <a:tab pos="977265" algn="l"/>
              </a:tabLst>
            </a:pPr>
            <a:endPar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432435" lvl="2" algn="l" eaLnBrk="0" hangingPunct="0">
              <a:lnSpc>
                <a:spcPct val="150000"/>
              </a:lnSpc>
              <a:spcBef>
                <a:spcPts val="295"/>
              </a:spcBef>
              <a:spcAft>
                <a:spcPts val="0"/>
              </a:spcAft>
              <a:buSzPts val="1100"/>
              <a:tabLst>
                <a:tab pos="977265" algn="l"/>
              </a:tabLst>
            </a:pP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 Ensure that the necessary amendments or revisions decided upon with supervisor(s) are made regularly and resubmitted as agreed for further guidance.</a:t>
            </a:r>
          </a:p>
          <a:p>
            <a:pPr marR="429260" lvl="2" algn="l" eaLnBrk="0" hangingPunct="0">
              <a:lnSpc>
                <a:spcPct val="150000"/>
              </a:lnSpc>
              <a:spcBef>
                <a:spcPts val="300"/>
              </a:spcBef>
              <a:spcAft>
                <a:spcPts val="0"/>
              </a:spcAft>
              <a:buSzPts val="1100"/>
              <a:tabLst>
                <a:tab pos="977265" algn="l"/>
              </a:tabLst>
            </a:pPr>
            <a:endParaRPr lang="en-ZA" sz="2800" spc="-5"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R="429260" lvl="2" algn="l" eaLnBrk="0" hangingPunct="0">
              <a:lnSpc>
                <a:spcPct val="150000"/>
              </a:lnSpc>
              <a:spcBef>
                <a:spcPts val="300"/>
              </a:spcBef>
              <a:spcAft>
                <a:spcPts val="0"/>
              </a:spcAft>
              <a:buSzPts val="1100"/>
              <a:tabLst>
                <a:tab pos="977265" algn="l"/>
              </a:tabLst>
            </a:pPr>
            <a:r>
              <a:rPr lang="en-ZA" sz="2800" spc="-5" dirty="0">
                <a:solidFill>
                  <a:schemeClr val="tx1"/>
                </a:solidFill>
                <a:latin typeface="Arial" panose="020B0604020202020204" pitchFamily="34" charset="0"/>
                <a:ea typeface="Times New Roman" panose="02020603050405020304" pitchFamily="18" charset="0"/>
                <a:cs typeface="Arial" panose="020B0604020202020204" pitchFamily="34" charset="0"/>
              </a:rPr>
              <a:t>10. </a:t>
            </a: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Take responsibility for the final production of the treatise/dissertation/thesis for examination and final submission in accordance with university or faculty-specific </a:t>
            </a:r>
            <a:r>
              <a:rPr lang="en-ZA" sz="2800"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rules.</a:t>
            </a:r>
            <a:endPar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432435" lvl="2" algn="l" eaLnBrk="0" hangingPunct="0">
              <a:lnSpc>
                <a:spcPct val="150000"/>
              </a:lnSpc>
              <a:spcBef>
                <a:spcPts val="305"/>
              </a:spcBef>
              <a:spcAft>
                <a:spcPts val="0"/>
              </a:spcAft>
              <a:buSzPts val="1100"/>
              <a:tabLst>
                <a:tab pos="977265" algn="l"/>
              </a:tabLst>
            </a:pPr>
            <a:endPar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432435" lvl="2" algn="l" eaLnBrk="0" hangingPunct="0">
              <a:lnSpc>
                <a:spcPct val="150000"/>
              </a:lnSpc>
              <a:spcBef>
                <a:spcPts val="305"/>
              </a:spcBef>
              <a:spcAft>
                <a:spcPts val="0"/>
              </a:spcAft>
              <a:buSzPts val="1100"/>
              <a:tabLst>
                <a:tab pos="977265" algn="l"/>
              </a:tabLst>
            </a:pPr>
            <a:r>
              <a:rPr lang="en-ZA" sz="28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 Submit a manuscript to the supervisor prior to the time of the approval of examiner reports (for purpose of awarding the doctoral degree).</a:t>
            </a:r>
          </a:p>
          <a:p>
            <a:r>
              <a:rPr lang="en-ZA" sz="2800" dirty="0">
                <a:solidFill>
                  <a:schemeClr val="tx1"/>
                </a:solidFill>
                <a:effectLst/>
                <a:latin typeface="Arial" panose="020B0604020202020204" pitchFamily="34" charset="0"/>
                <a:ea typeface="Times New Roman" panose="02020603050405020304" pitchFamily="18" charset="0"/>
              </a:rPr>
              <a:t>   </a:t>
            </a:r>
          </a:p>
          <a:p>
            <a:pPr algn="l"/>
            <a:r>
              <a:rPr lang="en-ZA" sz="2800" dirty="0">
                <a:solidFill>
                  <a:schemeClr val="tx1"/>
                </a:solidFill>
                <a:effectLst/>
                <a:latin typeface="Arial" panose="020B0604020202020204" pitchFamily="34" charset="0"/>
                <a:ea typeface="Times New Roman" panose="02020603050405020304" pitchFamily="18" charset="0"/>
              </a:rPr>
              <a:t>           12. Renew annual registration for the academic programme within the periods as stipulated by the </a:t>
            </a:r>
            <a:r>
              <a:rPr lang="en-ZA" sz="2800" dirty="0">
                <a:solidFill>
                  <a:schemeClr val="tx1"/>
                </a:solidFill>
                <a:effectLst/>
                <a:highlight>
                  <a:srgbClr val="FFFF00"/>
                </a:highlight>
                <a:latin typeface="Arial" panose="020B0604020202020204" pitchFamily="34" charset="0"/>
                <a:ea typeface="Times New Roman" panose="02020603050405020304" pitchFamily="18" charset="0"/>
              </a:rPr>
              <a:t>university/until the     </a:t>
            </a:r>
          </a:p>
          <a:p>
            <a:pPr algn="l"/>
            <a:r>
              <a:rPr lang="en-ZA" sz="2800" dirty="0">
                <a:solidFill>
                  <a:schemeClr val="tx1"/>
                </a:solidFill>
                <a:highlight>
                  <a:srgbClr val="FFFF00"/>
                </a:highlight>
                <a:latin typeface="Arial" panose="020B0604020202020204" pitchFamily="34" charset="0"/>
                <a:ea typeface="Times New Roman" panose="02020603050405020304" pitchFamily="18" charset="0"/>
              </a:rPr>
              <a:t>           </a:t>
            </a:r>
            <a:r>
              <a:rPr lang="en-ZA" sz="2800" dirty="0">
                <a:solidFill>
                  <a:schemeClr val="tx1"/>
                </a:solidFill>
                <a:effectLst/>
                <a:highlight>
                  <a:srgbClr val="FFFF00"/>
                </a:highlight>
                <a:latin typeface="Arial" panose="020B0604020202020204" pitchFamily="34" charset="0"/>
                <a:ea typeface="Times New Roman" panose="02020603050405020304" pitchFamily="18" charset="0"/>
              </a:rPr>
              <a:t>completion of the degree.</a:t>
            </a:r>
            <a:endParaRPr lang="en-ZA" sz="2800" dirty="0">
              <a:solidFill>
                <a:schemeClr val="tx1"/>
              </a:solidFill>
              <a:highlight>
                <a:srgbClr val="FFFF00"/>
              </a:highlight>
            </a:endParaRPr>
          </a:p>
          <a:p>
            <a:pPr algn="just"/>
            <a:endParaRPr lang="en-ZA" sz="4000" dirty="0">
              <a:solidFill>
                <a:schemeClr val="tx1"/>
              </a:solidFill>
            </a:endParaRPr>
          </a:p>
          <a:p>
            <a:endParaRPr lang="en-ZA" dirty="0"/>
          </a:p>
        </p:txBody>
      </p:sp>
    </p:spTree>
    <p:extLst>
      <p:ext uri="{BB962C8B-B14F-4D97-AF65-F5344CB8AC3E}">
        <p14:creationId xmlns:p14="http://schemas.microsoft.com/office/powerpoint/2010/main" val="530995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a:off x="1028700" y="1927887"/>
            <a:ext cx="8877300" cy="23345"/>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699" y="1019175"/>
            <a:ext cx="11468101" cy="538609"/>
          </a:xfrm>
          <a:prstGeom prst="rect">
            <a:avLst/>
          </a:prstGeom>
        </p:spPr>
        <p:txBody>
          <a:bodyPr wrap="square" lIns="0" tIns="0" rIns="0" bIns="0" rtlCol="0" anchor="t">
            <a:spAutoFit/>
          </a:bodyPr>
          <a:lstStyle/>
          <a:p>
            <a:pPr algn="l">
              <a:lnSpc>
                <a:spcPts val="4235"/>
              </a:lnSpc>
            </a:pPr>
            <a:r>
              <a:rPr lang="en-US" sz="4193" b="1" dirty="0">
                <a:solidFill>
                  <a:srgbClr val="132E51"/>
                </a:solidFill>
                <a:latin typeface="Arial" panose="020B0604020202020204" pitchFamily="34" charset="0"/>
                <a:cs typeface="Arial" panose="020B0604020202020204" pitchFamily="34" charset="0"/>
              </a:rPr>
              <a:t>Submission of Research Proposals </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236637" y="5432012"/>
            <a:ext cx="3987927" cy="4114800"/>
          </a:xfrm>
          <a:prstGeom prst="rect">
            <a:avLst/>
          </a:prstGeom>
        </p:spPr>
      </p:pic>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0" y="2108664"/>
            <a:ext cx="17068800" cy="6720780"/>
          </a:xfrm>
        </p:spPr>
        <p:txBody>
          <a:bodyPr>
            <a:normAutofit fontScale="70000" lnSpcReduction="20000"/>
          </a:bodyPr>
          <a:lstStyle/>
          <a:p>
            <a:pPr marL="1485900" indent="-571500" algn="l">
              <a:lnSpc>
                <a:spcPct val="107000"/>
              </a:lnSpc>
              <a:spcAft>
                <a:spcPts val="800"/>
              </a:spcAft>
              <a:buFont typeface="Wingdings" panose="05000000000000000000" pitchFamily="2" charset="2"/>
              <a:buChar char="q"/>
            </a:pPr>
            <a:endPar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485900" indent="-571500" algn="l">
              <a:lnSpc>
                <a:spcPct val="107000"/>
              </a:lnSpc>
              <a:spcAft>
                <a:spcPts val="800"/>
              </a:spcAft>
              <a:buFont typeface="Wingdings" panose="05000000000000000000" pitchFamily="2" charset="2"/>
              <a:buChar char="q"/>
            </a:pP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Postgraduate</a:t>
            </a:r>
            <a:r>
              <a:rPr lang="en-ZA" sz="4000" spc="-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candidates</a:t>
            </a:r>
            <a:r>
              <a:rPr lang="en-ZA" sz="4000" spc="-5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who</a:t>
            </a:r>
            <a:r>
              <a:rPr lang="en-ZA" sz="4000" spc="-4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are</a:t>
            </a:r>
            <a:r>
              <a:rPr lang="en-ZA" sz="4000" spc="-4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enrolled</a:t>
            </a:r>
            <a:r>
              <a:rPr lang="en-ZA" sz="4000" spc="-5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a:t>
            </a:r>
            <a:r>
              <a:rPr lang="en-ZA" sz="4000" spc="-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t>
            </a:r>
            <a:r>
              <a:rPr lang="en-ZA" sz="4000" spc="-5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master’s</a:t>
            </a:r>
            <a:r>
              <a:rPr lang="en-ZA" sz="4000" spc="-4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degree</a:t>
            </a:r>
            <a:r>
              <a:rPr lang="en-ZA" sz="4000" spc="-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by</a:t>
            </a:r>
            <a:r>
              <a:rPr lang="en-ZA" sz="4000" spc="-5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research</a:t>
            </a:r>
            <a:r>
              <a:rPr lang="en-ZA" sz="4000" spc="-29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are required to submit a research proposal within </a:t>
            </a:r>
            <a:r>
              <a:rPr lang="en-ZA" sz="4000" b="1"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 months of registration</a:t>
            </a:r>
            <a:endParaRPr lang="en-ZA"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485900" indent="-571500" algn="l">
              <a:lnSpc>
                <a:spcPct val="107000"/>
              </a:lnSpc>
              <a:spcAft>
                <a:spcPts val="800"/>
              </a:spcAft>
              <a:buClr>
                <a:srgbClr val="92D050"/>
              </a:buClr>
              <a:buFont typeface="Wingdings" panose="05000000000000000000" pitchFamily="2" charset="2"/>
              <a:buChar char="q"/>
            </a:pP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Postgraduate</a:t>
            </a:r>
            <a:r>
              <a:rPr lang="en-ZA" sz="4000" spc="-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candidates</a:t>
            </a:r>
            <a:r>
              <a:rPr lang="en-ZA" sz="4000" spc="-5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who</a:t>
            </a:r>
            <a:r>
              <a:rPr lang="en-ZA" sz="4000" spc="-4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are</a:t>
            </a:r>
            <a:r>
              <a:rPr lang="en-ZA" sz="4000" spc="-4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enrolled</a:t>
            </a:r>
            <a:r>
              <a:rPr lang="en-ZA" sz="4000" spc="-5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a:t>
            </a:r>
            <a:r>
              <a:rPr lang="en-ZA" sz="4000" spc="-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t>
            </a:r>
            <a:r>
              <a:rPr lang="en-ZA" sz="4000" spc="-5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master’s</a:t>
            </a:r>
            <a:r>
              <a:rPr lang="en-ZA" sz="4000" spc="-4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degree</a:t>
            </a:r>
            <a:r>
              <a:rPr lang="en-ZA" sz="4000" spc="-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by</a:t>
            </a:r>
            <a:r>
              <a:rPr lang="en-ZA" sz="4000" spc="-5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spc="-55" dirty="0">
                <a:solidFill>
                  <a:schemeClr val="tx1"/>
                </a:solidFill>
                <a:latin typeface="Arial" panose="020B0604020202020204" pitchFamily="34" charset="0"/>
                <a:ea typeface="Calibri" panose="020F0502020204030204" pitchFamily="34" charset="0"/>
                <a:cs typeface="Times New Roman" panose="02020603050405020304" pitchFamily="18" charset="0"/>
              </a:rPr>
              <a:t>coursework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are required to submit a research proposal within </a:t>
            </a:r>
            <a:r>
              <a:rPr lang="en-ZA" sz="4000" b="1"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 months of registration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after registering for the treatise module.</a:t>
            </a:r>
          </a:p>
          <a:p>
            <a:pPr marL="1485900" indent="-571500" algn="l">
              <a:lnSpc>
                <a:spcPct val="107000"/>
              </a:lnSpc>
              <a:spcAft>
                <a:spcPts val="800"/>
              </a:spcAft>
              <a:buClr>
                <a:srgbClr val="92D050"/>
              </a:buClr>
              <a:buFont typeface="Wingdings" panose="05000000000000000000" pitchFamily="2" charset="2"/>
              <a:buChar char="q"/>
            </a:pP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Doctoral candidates are required to submit a proposal within </a:t>
            </a:r>
            <a:r>
              <a:rPr lang="en-ZA" sz="4000" b="1"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 months of</a:t>
            </a:r>
            <a:r>
              <a:rPr lang="en-ZA" sz="4000" b="1" u="sng" spc="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b="1"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registration.</a:t>
            </a:r>
            <a:endParaRPr lang="en-ZA"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485900" indent="-571500" algn="l">
              <a:lnSpc>
                <a:spcPct val="107000"/>
              </a:lnSpc>
              <a:spcAft>
                <a:spcPts val="800"/>
              </a:spcAft>
              <a:buClr>
                <a:srgbClr val="92D050"/>
              </a:buClr>
              <a:buFont typeface="Wingdings" panose="05000000000000000000" pitchFamily="2" charset="2"/>
              <a:buChar char="q"/>
            </a:pP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Proposals are submitted at Departmental level first and thereafter submitted to the Faculty’s Postgraduate Studies Committee for approval.</a:t>
            </a:r>
            <a:endParaRPr lang="en-ZA"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485900" indent="-571500" algn="l">
              <a:lnSpc>
                <a:spcPct val="107000"/>
              </a:lnSpc>
              <a:spcAft>
                <a:spcPts val="800"/>
              </a:spcAft>
              <a:buClr>
                <a:srgbClr val="92D050"/>
              </a:buClr>
              <a:buFont typeface="Wingdings" panose="05000000000000000000" pitchFamily="2" charset="2"/>
              <a:buChar char="q"/>
            </a:pP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Faculty Postgraduate Studies Committee (FPGSC) approves </a:t>
            </a:r>
          </a:p>
          <a:p>
            <a:pPr marL="914400" algn="l">
              <a:lnSpc>
                <a:spcPct val="107000"/>
              </a:lnSpc>
              <a:spcAft>
                <a:spcPts val="800"/>
              </a:spcAft>
              <a:buClr>
                <a:srgbClr val="92D050"/>
              </a:buClr>
            </a:pPr>
            <a:r>
              <a:rPr lang="en-ZA"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low risk studies.  </a:t>
            </a:r>
          </a:p>
          <a:p>
            <a:pPr marL="1485900" indent="-571500" algn="l">
              <a:lnSpc>
                <a:spcPct val="107000"/>
              </a:lnSpc>
              <a:spcAft>
                <a:spcPts val="800"/>
              </a:spcAft>
              <a:buClr>
                <a:srgbClr val="92D050"/>
              </a:buClr>
              <a:buFont typeface="Wingdings" panose="05000000000000000000" pitchFamily="2" charset="2"/>
              <a:buChar char="q"/>
            </a:pPr>
            <a:r>
              <a:rPr lang="en-ZA"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University Research Ethics Committee Human (</a:t>
            </a: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REC-H)</a:t>
            </a:r>
          </a:p>
          <a:p>
            <a:pPr marL="914400" algn="l">
              <a:lnSpc>
                <a:spcPct val="107000"/>
              </a:lnSpc>
              <a:spcAft>
                <a:spcPts val="800"/>
              </a:spcAft>
              <a:buClr>
                <a:srgbClr val="92D050"/>
              </a:buClr>
            </a:pPr>
            <a:r>
              <a:rPr lang="en-ZA"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approves medium-high risk studies.</a:t>
            </a:r>
            <a:endParaRPr lang="en-ZA"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ZA" sz="4000" dirty="0">
              <a:solidFill>
                <a:schemeClr val="tx1"/>
              </a:solidFill>
            </a:endParaRPr>
          </a:p>
          <a:p>
            <a:endParaRPr lang="en-ZA" dirty="0"/>
          </a:p>
        </p:txBody>
      </p:sp>
    </p:spTree>
    <p:extLst>
      <p:ext uri="{BB962C8B-B14F-4D97-AF65-F5344CB8AC3E}">
        <p14:creationId xmlns:p14="http://schemas.microsoft.com/office/powerpoint/2010/main" val="204337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flipV="1">
            <a:off x="1028700" y="1891261"/>
            <a:ext cx="16573500" cy="36626"/>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699" y="624669"/>
            <a:ext cx="16697325" cy="1077218"/>
          </a:xfrm>
          <a:prstGeom prst="rect">
            <a:avLst/>
          </a:prstGeom>
        </p:spPr>
        <p:txBody>
          <a:bodyPr wrap="square" lIns="0" tIns="0" rIns="0" bIns="0" rtlCol="0" anchor="t">
            <a:spAutoFit/>
          </a:bodyPr>
          <a:lstStyle/>
          <a:p>
            <a:pPr algn="ctr">
              <a:lnSpc>
                <a:spcPts val="4235"/>
              </a:lnSpc>
            </a:pPr>
            <a:r>
              <a:rPr lang="en-US" sz="4193" b="1" u="sng" dirty="0">
                <a:solidFill>
                  <a:srgbClr val="132E51"/>
                </a:solidFill>
                <a:latin typeface="Arial" panose="020B0604020202020204" pitchFamily="34" charset="0"/>
                <a:cs typeface="Arial" panose="020B0604020202020204" pitchFamily="34" charset="0"/>
              </a:rPr>
              <a:t>2024 Faculty Postgraduate Studies Committee Meeting Dates</a:t>
            </a:r>
          </a:p>
          <a:p>
            <a:pPr algn="ctr">
              <a:lnSpc>
                <a:spcPts val="4235"/>
              </a:lnSpc>
            </a:pPr>
            <a:r>
              <a:rPr lang="en-US" sz="1800" dirty="0">
                <a:effectLst/>
                <a:latin typeface="Arial" panose="020B0604020202020204" pitchFamily="34" charset="0"/>
                <a:ea typeface="Calibri" panose="020F0502020204030204" pitchFamily="34" charset="0"/>
              </a:rPr>
              <a:t>Please submit all FPGSC Proposal agenda items to Ms Zukisiwe </a:t>
            </a:r>
            <a:r>
              <a:rPr lang="en-US" dirty="0">
                <a:latin typeface="Arial" panose="020B0604020202020204" pitchFamily="34" charset="0"/>
                <a:ea typeface="Calibri" panose="020F0502020204030204" pitchFamily="34" charset="0"/>
              </a:rPr>
              <a:t>Sifile</a:t>
            </a:r>
            <a:r>
              <a:rPr lang="en-US" sz="1800" dirty="0">
                <a:effectLst/>
                <a:latin typeface="Arial" panose="020B0604020202020204" pitchFamily="34" charset="0"/>
                <a:ea typeface="Calibri" panose="020F0502020204030204" pitchFamily="34" charset="0"/>
              </a:rPr>
              <a:t> (Zukisiwe.Sifile</a:t>
            </a:r>
            <a:r>
              <a:rPr lang="en-US" sz="1800" dirty="0">
                <a:effectLst/>
                <a:latin typeface="Arial" panose="020B0604020202020204" pitchFamily="34" charset="0"/>
                <a:ea typeface="Calibri" panose="020F0502020204030204" pitchFamily="34" charset="0"/>
                <a:hlinkClick r:id="rId4"/>
              </a:rPr>
              <a:t>@mandela.ac.za</a:t>
            </a:r>
            <a:r>
              <a:rPr lang="en-US" sz="1800" dirty="0">
                <a:effectLst/>
                <a:latin typeface="Arial" panose="020B0604020202020204" pitchFamily="34" charset="0"/>
                <a:ea typeface="Calibri" panose="020F0502020204030204" pitchFamily="34" charset="0"/>
              </a:rPr>
              <a:t>) by the FPGSC agenda items closing date.</a:t>
            </a:r>
            <a:r>
              <a:rPr lang="en-US" sz="4193" b="1" u="sng" dirty="0">
                <a:solidFill>
                  <a:srgbClr val="132E51"/>
                </a:solidFill>
                <a:latin typeface="Arial" panose="020B0604020202020204" pitchFamily="34" charset="0"/>
                <a:cs typeface="Arial" panose="020B0604020202020204" pitchFamily="34" charset="0"/>
              </a:rPr>
              <a:t> </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0" y="2108664"/>
            <a:ext cx="17068800" cy="6720780"/>
          </a:xfrm>
        </p:spPr>
        <p:txBody>
          <a:bodyPr>
            <a:normAutofit/>
          </a:bodyPr>
          <a:lstStyle/>
          <a:p>
            <a:pPr algn="just"/>
            <a:endParaRPr lang="en-ZA" sz="4000" dirty="0">
              <a:solidFill>
                <a:schemeClr val="tx1"/>
              </a:solidFill>
            </a:endParaRPr>
          </a:p>
          <a:p>
            <a:endParaRPr lang="en-ZA" dirty="0"/>
          </a:p>
        </p:txBody>
      </p:sp>
      <p:graphicFrame>
        <p:nvGraphicFramePr>
          <p:cNvPr id="7" name="Object 6">
            <a:extLst>
              <a:ext uri="{FF2B5EF4-FFF2-40B4-BE49-F238E27FC236}">
                <a16:creationId xmlns:a16="http://schemas.microsoft.com/office/drawing/2014/main" id="{29A164B4-AEB6-6C55-B903-A84B6F0D1A46}"/>
              </a:ext>
            </a:extLst>
          </p:cNvPr>
          <p:cNvGraphicFramePr>
            <a:graphicFrameLocks noChangeAspect="1"/>
          </p:cNvGraphicFramePr>
          <p:nvPr>
            <p:extLst>
              <p:ext uri="{D42A27DB-BD31-4B8C-83A1-F6EECF244321}">
                <p14:modId xmlns:p14="http://schemas.microsoft.com/office/powerpoint/2010/main" val="3335073480"/>
              </p:ext>
            </p:extLst>
          </p:nvPr>
        </p:nvGraphicFramePr>
        <p:xfrm>
          <a:off x="1219200" y="2108664"/>
          <a:ext cx="16506824" cy="7374711"/>
        </p:xfrm>
        <a:graphic>
          <a:graphicData uri="http://schemas.openxmlformats.org/presentationml/2006/ole">
            <mc:AlternateContent xmlns:mc="http://schemas.openxmlformats.org/markup-compatibility/2006">
              <mc:Choice xmlns:v="urn:schemas-microsoft-com:vml" Requires="v">
                <p:oleObj name="Document" r:id="rId5" imgW="9243790" imgH="4627776" progId="Word.Document.12">
                  <p:embed/>
                </p:oleObj>
              </mc:Choice>
              <mc:Fallback>
                <p:oleObj name="Document" r:id="rId5" imgW="9243790" imgH="4627776" progId="Word.Document.12">
                  <p:embed/>
                  <p:pic>
                    <p:nvPicPr>
                      <p:cNvPr id="0" name=""/>
                      <p:cNvPicPr/>
                      <p:nvPr/>
                    </p:nvPicPr>
                    <p:blipFill>
                      <a:blip r:embed="rId6"/>
                      <a:stretch>
                        <a:fillRect/>
                      </a:stretch>
                    </p:blipFill>
                    <p:spPr>
                      <a:xfrm>
                        <a:off x="1219200" y="2108664"/>
                        <a:ext cx="16506824" cy="7374711"/>
                      </a:xfrm>
                      <a:prstGeom prst="rect">
                        <a:avLst/>
                      </a:prstGeom>
                    </p:spPr>
                  </p:pic>
                </p:oleObj>
              </mc:Fallback>
            </mc:AlternateContent>
          </a:graphicData>
        </a:graphic>
      </p:graphicFrame>
    </p:spTree>
    <p:extLst>
      <p:ext uri="{BB962C8B-B14F-4D97-AF65-F5344CB8AC3E}">
        <p14:creationId xmlns:p14="http://schemas.microsoft.com/office/powerpoint/2010/main" val="1136585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a:off x="1028700" y="1927886"/>
            <a:ext cx="6286500" cy="13358"/>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699" y="1019175"/>
            <a:ext cx="11468101" cy="544060"/>
          </a:xfrm>
          <a:prstGeom prst="rect">
            <a:avLst/>
          </a:prstGeom>
        </p:spPr>
        <p:txBody>
          <a:bodyPr wrap="square" lIns="0" tIns="0" rIns="0" bIns="0" rtlCol="0" anchor="t">
            <a:spAutoFit/>
          </a:bodyPr>
          <a:lstStyle/>
          <a:p>
            <a:pPr algn="l">
              <a:lnSpc>
                <a:spcPts val="4235"/>
              </a:lnSpc>
            </a:pPr>
            <a:r>
              <a:rPr lang="en-US" sz="4800" b="1" dirty="0">
                <a:solidFill>
                  <a:srgbClr val="132E51"/>
                </a:solidFill>
                <a:latin typeface="Arial" panose="020B0604020202020204" pitchFamily="34" charset="0"/>
                <a:cs typeface="Arial" panose="020B0604020202020204" pitchFamily="34" charset="0"/>
              </a:rPr>
              <a:t>Studies in Abeyance </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236637" y="5432012"/>
            <a:ext cx="3987927" cy="4114800"/>
          </a:xfrm>
          <a:prstGeom prst="rect">
            <a:avLst/>
          </a:prstGeom>
        </p:spPr>
      </p:pic>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45584" y="2185322"/>
            <a:ext cx="16154400" cy="6720780"/>
          </a:xfrm>
        </p:spPr>
        <p:txBody>
          <a:bodyPr>
            <a:normAutofit fontScale="85000" lnSpcReduction="10000"/>
          </a:bodyPr>
          <a:lstStyle/>
          <a:p>
            <a:pPr marL="1600200" indent="-685800" algn="just">
              <a:lnSpc>
                <a:spcPct val="107000"/>
              </a:lnSpc>
              <a:spcAft>
                <a:spcPts val="800"/>
              </a:spcAft>
              <a:buClr>
                <a:srgbClr val="92D050"/>
              </a:buClr>
              <a:buFont typeface="Wingdings" panose="05000000000000000000" pitchFamily="2" charset="2"/>
              <a:buChar char="q"/>
            </a:pPr>
            <a:r>
              <a:rPr lang="en-ZA" sz="5200" dirty="0">
                <a:solidFill>
                  <a:schemeClr val="tx1"/>
                </a:solidFill>
                <a:latin typeface="Arial" panose="020B0604020202020204" pitchFamily="34" charset="0"/>
                <a:cs typeface="Arial" panose="020B0604020202020204" pitchFamily="34" charset="0"/>
              </a:rPr>
              <a:t>In extraordinary circumstances an application for abeyance for a defined period of time can be requested.</a:t>
            </a:r>
          </a:p>
          <a:p>
            <a:pPr marL="1600200" indent="-685800" algn="just">
              <a:lnSpc>
                <a:spcPct val="107000"/>
              </a:lnSpc>
              <a:spcAft>
                <a:spcPts val="800"/>
              </a:spcAft>
              <a:buClr>
                <a:srgbClr val="92D050"/>
              </a:buClr>
              <a:buFont typeface="Wingdings" panose="05000000000000000000" pitchFamily="2" charset="2"/>
              <a:buChar char="q"/>
            </a:pP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Faculty of Postgraduate Studies approves an abeyance in studies for one academic year.</a:t>
            </a:r>
          </a:p>
          <a:p>
            <a:pPr marL="1600200" marR="445135" indent="-685800" algn="just" eaLnBrk="0" hangingPunct="0">
              <a:lnSpc>
                <a:spcPct val="107000"/>
              </a:lnSpc>
              <a:spcAft>
                <a:spcPts val="800"/>
              </a:spcAft>
              <a:buClr>
                <a:srgbClr val="92D050"/>
              </a:buClr>
              <a:buFont typeface="Wingdings" panose="05000000000000000000" pitchFamily="2" charset="2"/>
              <a:buChar char="q"/>
              <a:tabLst>
                <a:tab pos="977900" algn="l"/>
              </a:tabLst>
            </a:pPr>
            <a:r>
              <a:rPr lang="en-ZA" sz="52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In</a:t>
            </a:r>
            <a:r>
              <a:rPr lang="en-ZA" sz="5200" spc="-7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exceptional</a:t>
            </a:r>
            <a:r>
              <a:rPr lang="en-ZA" sz="5200" spc="-7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cases,</a:t>
            </a:r>
            <a:r>
              <a:rPr lang="en-ZA" sz="5200" spc="-7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PGSC</a:t>
            </a:r>
            <a:r>
              <a:rPr lang="en-ZA" sz="5200" spc="-7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may</a:t>
            </a:r>
            <a:r>
              <a:rPr lang="en-ZA" sz="5200" spc="-8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grant</a:t>
            </a:r>
            <a:r>
              <a:rPr lang="en-ZA" sz="5200" spc="-6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permission</a:t>
            </a:r>
            <a:r>
              <a:rPr lang="en-ZA" sz="5200" spc="-8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a:t>
            </a:r>
            <a:r>
              <a:rPr lang="en-ZA" sz="5200" spc="-7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studies</a:t>
            </a:r>
            <a:r>
              <a:rPr lang="en-ZA" sz="5200" spc="-7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a:t>
            </a:r>
            <a:r>
              <a:rPr lang="en-ZA" sz="5200" spc="-7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be</a:t>
            </a:r>
            <a:r>
              <a:rPr lang="en-ZA" sz="5200" spc="-8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placed</a:t>
            </a:r>
            <a:r>
              <a:rPr lang="en-ZA" sz="5200" spc="-6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a:t>
            </a:r>
            <a:r>
              <a:rPr lang="en-ZA" sz="5200" spc="-7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abeyance</a:t>
            </a:r>
            <a:r>
              <a:rPr lang="en-ZA" sz="5200" spc="-29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an additional year but such abeyance may not be granted for more than a total of</a:t>
            </a:r>
            <a:r>
              <a:rPr lang="en-ZA" sz="52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two</a:t>
            </a:r>
            <a:r>
              <a:rPr lang="en-ZA" sz="52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years during</a:t>
            </a:r>
            <a:r>
              <a:rPr lang="en-ZA" sz="52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a:t>
            </a:r>
            <a:r>
              <a:rPr lang="en-ZA" sz="5200" spc="-1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complete</a:t>
            </a:r>
            <a:r>
              <a:rPr lang="en-ZA" sz="5200" spc="-1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maximum</a:t>
            </a:r>
            <a:r>
              <a:rPr lang="en-ZA" sz="5200" spc="-1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period</a:t>
            </a:r>
            <a:r>
              <a:rPr lang="en-ZA" sz="5200" spc="-1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a:t>
            </a:r>
            <a:r>
              <a:rPr lang="en-ZA" sz="5200" spc="1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study</a:t>
            </a:r>
            <a:r>
              <a:rPr lang="en-ZA" sz="5200" spc="-2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a:t>
            </a:r>
            <a:r>
              <a:rPr lang="en-ZA" sz="52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a:t>
            </a:r>
            <a:r>
              <a:rPr lang="en-ZA" sz="52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5200" dirty="0">
                <a:solidFill>
                  <a:schemeClr val="tx1"/>
                </a:solidFill>
                <a:effectLst/>
                <a:latin typeface="Arial" panose="020B0604020202020204" pitchFamily="34" charset="0"/>
                <a:ea typeface="Calibri" panose="020F0502020204030204" pitchFamily="34" charset="0"/>
                <a:cs typeface="Arial" panose="020B0604020202020204" pitchFamily="34" charset="0"/>
              </a:rPr>
              <a:t>degree.</a:t>
            </a:r>
          </a:p>
          <a:p>
            <a:pPr marL="1371600" indent="-457200" algn="l">
              <a:lnSpc>
                <a:spcPct val="107000"/>
              </a:lnSpc>
              <a:spcAft>
                <a:spcPts val="800"/>
              </a:spcAft>
            </a:pPr>
            <a:endParaRPr lang="en-ZA" sz="4000" dirty="0">
              <a:solidFill>
                <a:schemeClr val="tx1"/>
              </a:solidFill>
            </a:endParaRPr>
          </a:p>
          <a:p>
            <a:endParaRPr lang="en-ZA" dirty="0"/>
          </a:p>
        </p:txBody>
      </p:sp>
    </p:spTree>
    <p:extLst>
      <p:ext uri="{BB962C8B-B14F-4D97-AF65-F5344CB8AC3E}">
        <p14:creationId xmlns:p14="http://schemas.microsoft.com/office/powerpoint/2010/main" val="383948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a:off x="1028700" y="1927887"/>
            <a:ext cx="11010900" cy="23345"/>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699" y="1019175"/>
            <a:ext cx="11468101" cy="544060"/>
          </a:xfrm>
          <a:prstGeom prst="rect">
            <a:avLst/>
          </a:prstGeom>
        </p:spPr>
        <p:txBody>
          <a:bodyPr wrap="square" lIns="0" tIns="0" rIns="0" bIns="0" rtlCol="0" anchor="t">
            <a:spAutoFit/>
          </a:bodyPr>
          <a:lstStyle/>
          <a:p>
            <a:pPr algn="l">
              <a:lnSpc>
                <a:spcPts val="4235"/>
              </a:lnSpc>
            </a:pPr>
            <a:r>
              <a:rPr lang="en-US" sz="4800" b="1" dirty="0">
                <a:solidFill>
                  <a:srgbClr val="132E51"/>
                </a:solidFill>
                <a:latin typeface="Arial" panose="020B0604020202020204" pitchFamily="34" charset="0"/>
                <a:cs typeface="Arial" panose="020B0604020202020204" pitchFamily="34" charset="0"/>
              </a:rPr>
              <a:t>Extension in Studies Applications</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236637" y="5432012"/>
            <a:ext cx="3987927" cy="4114800"/>
          </a:xfrm>
          <a:prstGeom prst="rect">
            <a:avLst/>
          </a:prstGeom>
        </p:spPr>
      </p:pic>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914400" y="2108664"/>
            <a:ext cx="16154400" cy="6720780"/>
          </a:xfrm>
        </p:spPr>
        <p:txBody>
          <a:bodyPr>
            <a:normAutofit lnSpcReduction="10000"/>
          </a:bodyPr>
          <a:lstStyle/>
          <a:p>
            <a:pPr>
              <a:buClr>
                <a:srgbClr val="92D050"/>
              </a:buClr>
            </a:pPr>
            <a:endParaRPr lang="en-ZA" sz="800" b="1" dirty="0"/>
          </a:p>
          <a:p>
            <a:pPr marL="571500" indent="-571500" algn="l">
              <a:buClr>
                <a:srgbClr val="92D050"/>
              </a:buClr>
              <a:buFont typeface="Wingdings" panose="05000000000000000000" pitchFamily="2" charset="2"/>
              <a:buChar char="q"/>
            </a:pPr>
            <a:r>
              <a:rPr lang="en-ZA" sz="4800" dirty="0">
                <a:solidFill>
                  <a:schemeClr val="tx1"/>
                </a:solidFill>
                <a:latin typeface="Arial" panose="020B0604020202020204" pitchFamily="34" charset="0"/>
                <a:cs typeface="Arial" panose="020B0604020202020204" pitchFamily="34" charset="0"/>
              </a:rPr>
              <a:t>Once maximum years of study has been exceeded </a:t>
            </a:r>
          </a:p>
          <a:p>
            <a:pPr algn="l">
              <a:buClr>
                <a:srgbClr val="92D050"/>
              </a:buClr>
            </a:pPr>
            <a:r>
              <a:rPr lang="en-ZA" sz="4800" dirty="0">
                <a:solidFill>
                  <a:schemeClr val="tx1"/>
                </a:solidFill>
                <a:latin typeface="Arial" panose="020B0604020202020204" pitchFamily="34" charset="0"/>
                <a:cs typeface="Arial" panose="020B0604020202020204" pitchFamily="34" charset="0"/>
              </a:rPr>
              <a:t>	An extension of Studies Application is to be submitted 	for approval to complete your degree (register).</a:t>
            </a:r>
          </a:p>
          <a:p>
            <a:pPr algn="l">
              <a:buClr>
                <a:srgbClr val="92D050"/>
              </a:buClr>
            </a:pPr>
            <a:endParaRPr lang="en-ZA" sz="4800" dirty="0">
              <a:solidFill>
                <a:schemeClr val="tx1"/>
              </a:solidFill>
              <a:latin typeface="Arial" panose="020B0604020202020204" pitchFamily="34" charset="0"/>
              <a:cs typeface="Arial" panose="020B0604020202020204" pitchFamily="34" charset="0"/>
            </a:endParaRPr>
          </a:p>
          <a:p>
            <a:pPr marL="571500" indent="-571500" algn="l">
              <a:buClr>
                <a:srgbClr val="92D050"/>
              </a:buClr>
              <a:buFont typeface="Wingdings" panose="05000000000000000000" pitchFamily="2" charset="2"/>
              <a:buChar char="q"/>
            </a:pPr>
            <a:r>
              <a:rPr lang="en-ZA" sz="4800" dirty="0">
                <a:solidFill>
                  <a:schemeClr val="tx1"/>
                </a:solidFill>
                <a:latin typeface="Arial" panose="020B0604020202020204" pitchFamily="34" charset="0"/>
                <a:cs typeface="Arial" panose="020B0604020202020204" pitchFamily="34" charset="0"/>
              </a:rPr>
              <a:t> 	</a:t>
            </a:r>
            <a:r>
              <a:rPr lang="en-ZA" sz="4800" b="1" u="sng" dirty="0">
                <a:solidFill>
                  <a:schemeClr val="tx1"/>
                </a:solidFill>
                <a:latin typeface="Arial" panose="020B0604020202020204" pitchFamily="34" charset="0"/>
                <a:cs typeface="Arial" panose="020B0604020202020204" pitchFamily="34" charset="0"/>
              </a:rPr>
              <a:t>1</a:t>
            </a:r>
            <a:r>
              <a:rPr lang="en-ZA" sz="4800" b="1" u="sng" baseline="30000" dirty="0">
                <a:solidFill>
                  <a:schemeClr val="tx1"/>
                </a:solidFill>
                <a:latin typeface="Arial" panose="020B0604020202020204" pitchFamily="34" charset="0"/>
                <a:cs typeface="Arial" panose="020B0604020202020204" pitchFamily="34" charset="0"/>
              </a:rPr>
              <a:t>st</a:t>
            </a:r>
            <a:r>
              <a:rPr lang="en-ZA" sz="4800" b="1" u="sng" dirty="0">
                <a:solidFill>
                  <a:schemeClr val="tx1"/>
                </a:solidFill>
                <a:latin typeface="Arial" panose="020B0604020202020204" pitchFamily="34" charset="0"/>
                <a:cs typeface="Arial" panose="020B0604020202020204" pitchFamily="34" charset="0"/>
              </a:rPr>
              <a:t> Application </a:t>
            </a:r>
            <a:r>
              <a:rPr lang="en-ZA" sz="4800" dirty="0">
                <a:solidFill>
                  <a:schemeClr val="tx1"/>
                </a:solidFill>
                <a:latin typeface="Arial" panose="020B0604020202020204" pitchFamily="34" charset="0"/>
                <a:cs typeface="Arial" panose="020B0604020202020204" pitchFamily="34" charset="0"/>
              </a:rPr>
              <a:t>approved at faculty level: Faculty 	Postgraduate Studies Committee (FPGSC)</a:t>
            </a:r>
          </a:p>
          <a:p>
            <a:pPr marL="571500" indent="-571500" algn="l">
              <a:buClr>
                <a:srgbClr val="92D050"/>
              </a:buClr>
              <a:buFont typeface="Wingdings" panose="05000000000000000000" pitchFamily="2" charset="2"/>
              <a:buChar char="q"/>
            </a:pPr>
            <a:r>
              <a:rPr lang="en-ZA" sz="4800" b="1" dirty="0">
                <a:solidFill>
                  <a:schemeClr val="tx1"/>
                </a:solidFill>
                <a:latin typeface="Arial" panose="020B0604020202020204" pitchFamily="34" charset="0"/>
                <a:cs typeface="Arial" panose="020B0604020202020204" pitchFamily="34" charset="0"/>
              </a:rPr>
              <a:t> 	</a:t>
            </a:r>
            <a:r>
              <a:rPr lang="en-ZA" sz="4800" b="1" u="sng" dirty="0">
                <a:solidFill>
                  <a:schemeClr val="tx1"/>
                </a:solidFill>
                <a:latin typeface="Arial" panose="020B0604020202020204" pitchFamily="34" charset="0"/>
                <a:cs typeface="Arial" panose="020B0604020202020204" pitchFamily="34" charset="0"/>
              </a:rPr>
              <a:t>2</a:t>
            </a:r>
            <a:r>
              <a:rPr lang="en-ZA" sz="4800" b="1" u="sng" baseline="30000" dirty="0">
                <a:solidFill>
                  <a:schemeClr val="tx1"/>
                </a:solidFill>
                <a:latin typeface="Arial" panose="020B0604020202020204" pitchFamily="34" charset="0"/>
                <a:cs typeface="Arial" panose="020B0604020202020204" pitchFamily="34" charset="0"/>
              </a:rPr>
              <a:t>nd</a:t>
            </a:r>
            <a:r>
              <a:rPr lang="en-ZA" sz="4800" b="1" u="sng" dirty="0">
                <a:solidFill>
                  <a:schemeClr val="tx1"/>
                </a:solidFill>
                <a:latin typeface="Arial" panose="020B0604020202020204" pitchFamily="34" charset="0"/>
                <a:cs typeface="Arial" panose="020B0604020202020204" pitchFamily="34" charset="0"/>
              </a:rPr>
              <a:t> Application</a:t>
            </a:r>
            <a:r>
              <a:rPr lang="en-ZA" sz="4800" u="sng" dirty="0">
                <a:solidFill>
                  <a:schemeClr val="tx1"/>
                </a:solidFill>
                <a:latin typeface="Arial" panose="020B0604020202020204" pitchFamily="34" charset="0"/>
                <a:cs typeface="Arial" panose="020B0604020202020204" pitchFamily="34" charset="0"/>
              </a:rPr>
              <a:t> </a:t>
            </a:r>
            <a:r>
              <a:rPr lang="en-ZA" sz="4800" dirty="0">
                <a:solidFill>
                  <a:schemeClr val="tx1"/>
                </a:solidFill>
                <a:latin typeface="Arial" panose="020B0604020202020204" pitchFamily="34" charset="0"/>
                <a:cs typeface="Arial" panose="020B0604020202020204" pitchFamily="34" charset="0"/>
              </a:rPr>
              <a:t>approved by institutional </a:t>
            </a:r>
          </a:p>
          <a:p>
            <a:pPr algn="l">
              <a:buClr>
                <a:srgbClr val="92D050"/>
              </a:buClr>
            </a:pPr>
            <a:r>
              <a:rPr lang="en-ZA" sz="4800" dirty="0">
                <a:solidFill>
                  <a:schemeClr val="tx1"/>
                </a:solidFill>
                <a:latin typeface="Arial" panose="020B0604020202020204" pitchFamily="34" charset="0"/>
                <a:cs typeface="Arial" panose="020B0604020202020204" pitchFamily="34" charset="0"/>
              </a:rPr>
              <a:t>	Post graduate Studies Committee (PGSC) </a:t>
            </a:r>
          </a:p>
          <a:p>
            <a:pPr marL="1371600" indent="-457200" algn="l">
              <a:lnSpc>
                <a:spcPct val="107000"/>
              </a:lnSpc>
              <a:spcAft>
                <a:spcPts val="800"/>
              </a:spcAft>
            </a:pPr>
            <a:endParaRPr lang="en-ZA" sz="4000" dirty="0">
              <a:solidFill>
                <a:schemeClr val="tx1"/>
              </a:solidFill>
            </a:endParaRPr>
          </a:p>
          <a:p>
            <a:endParaRPr lang="en-ZA" dirty="0"/>
          </a:p>
        </p:txBody>
      </p:sp>
    </p:spTree>
    <p:extLst>
      <p:ext uri="{BB962C8B-B14F-4D97-AF65-F5344CB8AC3E}">
        <p14:creationId xmlns:p14="http://schemas.microsoft.com/office/powerpoint/2010/main" val="409263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a:off x="1028700" y="1927887"/>
            <a:ext cx="11010900" cy="23345"/>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700" y="777375"/>
            <a:ext cx="11468101" cy="1082669"/>
          </a:xfrm>
          <a:prstGeom prst="rect">
            <a:avLst/>
          </a:prstGeom>
        </p:spPr>
        <p:txBody>
          <a:bodyPr wrap="square" lIns="0" tIns="0" rIns="0" bIns="0" rtlCol="0" anchor="t">
            <a:spAutoFit/>
          </a:bodyPr>
          <a:lstStyle/>
          <a:p>
            <a:pPr algn="l">
              <a:lnSpc>
                <a:spcPts val="4235"/>
              </a:lnSpc>
            </a:pPr>
            <a:r>
              <a:rPr lang="en-US" sz="4800" b="1" dirty="0">
                <a:solidFill>
                  <a:srgbClr val="132E51"/>
                </a:solidFill>
                <a:latin typeface="Arial" panose="020B0604020202020204" pitchFamily="34" charset="0"/>
                <a:cs typeface="Arial" panose="020B0604020202020204" pitchFamily="34" charset="0"/>
              </a:rPr>
              <a:t>Intentions to Submit:  </a:t>
            </a:r>
          </a:p>
          <a:p>
            <a:pPr algn="l">
              <a:lnSpc>
                <a:spcPts val="4235"/>
              </a:lnSpc>
            </a:pPr>
            <a:r>
              <a:rPr lang="en-US" sz="4800" b="1" dirty="0">
                <a:solidFill>
                  <a:srgbClr val="132E51"/>
                </a:solidFill>
                <a:latin typeface="Arial" panose="020B0604020202020204" pitchFamily="34" charset="0"/>
                <a:cs typeface="Arial" panose="020B0604020202020204" pitchFamily="34" charset="0"/>
              </a:rPr>
              <a:t>December/April graduation</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236637" y="5432012"/>
            <a:ext cx="3987927" cy="4114800"/>
          </a:xfrm>
          <a:prstGeom prst="rect">
            <a:avLst/>
          </a:prstGeom>
        </p:spPr>
      </p:pic>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152400" y="2185531"/>
            <a:ext cx="16154400" cy="6720780"/>
          </a:xfrm>
        </p:spPr>
        <p:txBody>
          <a:bodyPr>
            <a:normAutofit fontScale="92500" lnSpcReduction="20000"/>
          </a:bodyPr>
          <a:lstStyle/>
          <a:p>
            <a:pPr algn="just">
              <a:buClr>
                <a:srgbClr val="92D050"/>
              </a:buClr>
            </a:pPr>
            <a:endParaRPr lang="en-ZA" sz="800" b="1" dirty="0"/>
          </a:p>
          <a:p>
            <a:pPr marL="1485900" indent="-571500" algn="just">
              <a:lnSpc>
                <a:spcPct val="107000"/>
              </a:lnSpc>
              <a:spcAft>
                <a:spcPts val="800"/>
              </a:spcAft>
              <a:buFont typeface="Wingdings" panose="05000000000000000000" pitchFamily="2" charset="2"/>
              <a:buChar char="q"/>
            </a:pPr>
            <a:r>
              <a:rPr lang="en-ZA" sz="4000" dirty="0">
                <a:solidFill>
                  <a:schemeClr val="tx1"/>
                </a:solidFill>
                <a:latin typeface="Arial" panose="020B0604020202020204" pitchFamily="34" charset="0"/>
                <a:cs typeface="Arial" panose="020B0604020202020204" pitchFamily="34" charset="0"/>
              </a:rPr>
              <a:t>When </a:t>
            </a:r>
            <a:r>
              <a:rPr lang="en-ZA"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treatise/dissertation/thesis nears completion, the student must inform Faculty Academic Administration (our offices) in writing of his/her intention to submit </a:t>
            </a:r>
            <a:r>
              <a:rPr lang="en-ZA" sz="4000" dirty="0">
                <a:solidFill>
                  <a:schemeClr val="tx1"/>
                </a:solidFill>
                <a:latin typeface="Arial" panose="020B0604020202020204" pitchFamily="34" charset="0"/>
                <a:ea typeface="Calibri" panose="020F0502020204030204" pitchFamily="34" charset="0"/>
                <a:cs typeface="Arial" panose="020B0604020202020204" pitchFamily="34" charset="0"/>
              </a:rPr>
              <a:t>his/her treatise/dissertation/thesis</a:t>
            </a:r>
            <a:r>
              <a:rPr lang="en-ZA"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for examination. </a:t>
            </a:r>
          </a:p>
          <a:p>
            <a:pPr marL="1485900" indent="-571500" algn="just">
              <a:lnSpc>
                <a:spcPct val="107000"/>
              </a:lnSpc>
              <a:spcAft>
                <a:spcPts val="800"/>
              </a:spcAft>
              <a:buFont typeface="Wingdings" panose="05000000000000000000" pitchFamily="2" charset="2"/>
              <a:buChar char="q"/>
            </a:pPr>
            <a:r>
              <a:rPr lang="en-ZA"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Such notice must be given by the deadline published in the University calendar (in April for December grad and in August for April graduation). </a:t>
            </a:r>
          </a:p>
          <a:p>
            <a:pPr marL="1485900" indent="-571500" algn="just">
              <a:lnSpc>
                <a:spcPct val="107000"/>
              </a:lnSpc>
              <a:spcAft>
                <a:spcPts val="800"/>
              </a:spcAft>
              <a:buFont typeface="Wingdings" panose="05000000000000000000" pitchFamily="2" charset="2"/>
              <a:buChar char="q"/>
            </a:pPr>
            <a:r>
              <a:rPr lang="en-ZA"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Deadline for assessment copies to be submitted for graduation </a:t>
            </a:r>
          </a:p>
          <a:p>
            <a:pPr marL="914400" algn="just">
              <a:lnSpc>
                <a:spcPct val="107000"/>
              </a:lnSpc>
              <a:spcAft>
                <a:spcPts val="800"/>
              </a:spcAft>
            </a:pPr>
            <a:r>
              <a:rPr lang="en-ZA"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ZA"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is usually the first Friday in August for December graduation </a:t>
            </a:r>
          </a:p>
          <a:p>
            <a:pPr marL="914400" algn="just">
              <a:lnSpc>
                <a:spcPct val="107000"/>
              </a:lnSpc>
              <a:spcAft>
                <a:spcPts val="800"/>
              </a:spcAft>
            </a:pPr>
            <a:r>
              <a:rPr lang="en-ZA"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the first Friday in December for April graduation.</a:t>
            </a:r>
            <a:endParaRPr lang="en-ZA" sz="4000" dirty="0">
              <a:solidFill>
                <a:schemeClr val="tx1"/>
              </a:solidFill>
              <a:latin typeface="Arial" panose="020B0604020202020204" pitchFamily="34" charset="0"/>
              <a:cs typeface="Arial" panose="020B0604020202020204" pitchFamily="34" charset="0"/>
            </a:endParaRPr>
          </a:p>
          <a:p>
            <a:pPr marL="1371600" indent="-457200" algn="l">
              <a:lnSpc>
                <a:spcPct val="107000"/>
              </a:lnSpc>
              <a:spcAft>
                <a:spcPts val="800"/>
              </a:spcAft>
            </a:pPr>
            <a:endParaRPr lang="en-ZA" sz="4000" dirty="0">
              <a:solidFill>
                <a:schemeClr val="tx1"/>
              </a:solidFill>
            </a:endParaRPr>
          </a:p>
          <a:p>
            <a:endParaRPr lang="en-ZA" dirty="0"/>
          </a:p>
        </p:txBody>
      </p:sp>
    </p:spTree>
    <p:extLst>
      <p:ext uri="{BB962C8B-B14F-4D97-AF65-F5344CB8AC3E}">
        <p14:creationId xmlns:p14="http://schemas.microsoft.com/office/powerpoint/2010/main" val="568970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a:off x="1028700" y="1409700"/>
            <a:ext cx="11010900" cy="23345"/>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700" y="777375"/>
            <a:ext cx="11468101" cy="544060"/>
          </a:xfrm>
          <a:prstGeom prst="rect">
            <a:avLst/>
          </a:prstGeom>
        </p:spPr>
        <p:txBody>
          <a:bodyPr wrap="square" lIns="0" tIns="0" rIns="0" bIns="0" rtlCol="0" anchor="t">
            <a:spAutoFit/>
          </a:bodyPr>
          <a:lstStyle/>
          <a:p>
            <a:pPr algn="l">
              <a:lnSpc>
                <a:spcPts val="4235"/>
              </a:lnSpc>
            </a:pPr>
            <a:r>
              <a:rPr lang="en-US" sz="4800" b="1" dirty="0">
                <a:solidFill>
                  <a:srgbClr val="132E51"/>
                </a:solidFill>
                <a:latin typeface="Arial" panose="020B0604020202020204" pitchFamily="34" charset="0"/>
                <a:cs typeface="Arial" panose="020B0604020202020204" pitchFamily="34" charset="0"/>
              </a:rPr>
              <a:t>Graduation:  Awarding of the degree</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1028700" y="1654632"/>
            <a:ext cx="9944100" cy="7251679"/>
          </a:xfrm>
        </p:spPr>
        <p:txBody>
          <a:bodyPr>
            <a:normAutofit fontScale="25000" lnSpcReduction="20000"/>
          </a:bodyPr>
          <a:lstStyle/>
          <a:p>
            <a:pPr algn="just">
              <a:buClr>
                <a:srgbClr val="92D050"/>
              </a:buClr>
            </a:pPr>
            <a:endParaRPr lang="en-ZA" sz="800" b="1" dirty="0"/>
          </a:p>
          <a:p>
            <a:pPr algn="l"/>
            <a:r>
              <a:rPr lang="en-ZA" sz="12800" b="1" dirty="0">
                <a:solidFill>
                  <a:schemeClr val="tx1"/>
                </a:solidFill>
                <a:latin typeface="Arial" panose="020B0604020202020204" pitchFamily="34" charset="0"/>
                <a:cs typeface="Arial" panose="020B0604020202020204" pitchFamily="34" charset="0"/>
              </a:rPr>
              <a:t>OUTCOME OF EXAMINATION</a:t>
            </a:r>
          </a:p>
          <a:p>
            <a:pPr algn="l"/>
            <a:endParaRPr lang="en-ZA" sz="12800" b="1" dirty="0">
              <a:solidFill>
                <a:schemeClr val="tx1"/>
              </a:solidFill>
              <a:latin typeface="Arial" panose="020B0604020202020204" pitchFamily="34" charset="0"/>
              <a:cs typeface="Arial" panose="020B0604020202020204" pitchFamily="34" charset="0"/>
            </a:endParaRPr>
          </a:p>
          <a:p>
            <a:pPr marL="685800" indent="-685800" algn="l">
              <a:buClr>
                <a:srgbClr val="92D050"/>
              </a:buClr>
              <a:buFont typeface="Wingdings" panose="05000000000000000000" pitchFamily="2" charset="2"/>
              <a:buChar char="q"/>
            </a:pPr>
            <a:r>
              <a:rPr lang="en-ZA" sz="12800" dirty="0">
                <a:solidFill>
                  <a:schemeClr val="tx1"/>
                </a:solidFill>
                <a:latin typeface="Arial" panose="020B0604020202020204" pitchFamily="34" charset="0"/>
                <a:cs typeface="Arial" panose="020B0604020202020204" pitchFamily="34" charset="0"/>
              </a:rPr>
              <a:t>Your Faculty Academic Administration Postgraduate Consultant</a:t>
            </a:r>
            <a:r>
              <a:rPr lang="en-ZA" sz="1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will be responsible for informing you in writing of the outcome of the examination process.</a:t>
            </a:r>
          </a:p>
          <a:p>
            <a:pPr marL="685800" indent="-685800" algn="l">
              <a:buClr>
                <a:srgbClr val="92D050"/>
              </a:buClr>
              <a:buFont typeface="Wingdings" panose="05000000000000000000" pitchFamily="2" charset="2"/>
              <a:buChar char="q"/>
            </a:pPr>
            <a:r>
              <a:rPr lang="en-ZA" sz="12800" dirty="0">
                <a:solidFill>
                  <a:schemeClr val="tx1"/>
                </a:solidFill>
                <a:latin typeface="Arial" panose="020B0604020202020204" pitchFamily="34" charset="0"/>
                <a:ea typeface="Calibri" panose="020F0502020204030204" pitchFamily="34" charset="0"/>
                <a:cs typeface="Arial" panose="020B0604020202020204" pitchFamily="34" charset="0"/>
              </a:rPr>
              <a:t>The Assessment and Graduation Section will inform your of arrangements for graduation.</a:t>
            </a:r>
          </a:p>
          <a:p>
            <a:pPr marL="171450" indent="-171450" algn="l">
              <a:buClr>
                <a:srgbClr val="92D050"/>
              </a:buClr>
              <a:buFont typeface="Wingdings" panose="05000000000000000000" pitchFamily="2" charset="2"/>
              <a:buChar char="ü"/>
            </a:pPr>
            <a:endParaRPr lang="en-ZA" sz="128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r>
              <a:rPr lang="en-ZA" sz="12800" b="1" dirty="0">
                <a:solidFill>
                  <a:schemeClr val="tx1"/>
                </a:solidFill>
                <a:latin typeface="Arial" panose="020B0604020202020204" pitchFamily="34" charset="0"/>
                <a:cs typeface="Arial" panose="020B0604020202020204" pitchFamily="34" charset="0"/>
              </a:rPr>
              <a:t>AWARDING THE DEGREE</a:t>
            </a:r>
          </a:p>
          <a:p>
            <a:pPr algn="l"/>
            <a:endParaRPr lang="en-ZA" sz="12800" b="1" dirty="0">
              <a:solidFill>
                <a:schemeClr val="tx1"/>
              </a:solidFill>
              <a:latin typeface="Arial" panose="020B0604020202020204" pitchFamily="34" charset="0"/>
              <a:cs typeface="Arial" panose="020B0604020202020204" pitchFamily="34" charset="0"/>
            </a:endParaRPr>
          </a:p>
          <a:p>
            <a:pPr marL="685800" indent="-685800" algn="l">
              <a:buClr>
                <a:srgbClr val="92D050"/>
              </a:buClr>
              <a:buFont typeface="Wingdings" panose="05000000000000000000" pitchFamily="2" charset="2"/>
              <a:buChar char="q"/>
            </a:pPr>
            <a:r>
              <a:rPr lang="en-ZA" sz="12800" dirty="0">
                <a:solidFill>
                  <a:schemeClr val="tx1"/>
                </a:solidFill>
                <a:latin typeface="Arial" panose="020B0604020202020204" pitchFamily="34" charset="0"/>
                <a:ea typeface="Calibri" panose="020F0502020204030204" pitchFamily="34" charset="0"/>
                <a:cs typeface="Arial" panose="020B0604020202020204" pitchFamily="34" charset="0"/>
              </a:rPr>
              <a:t>There is a clear examination outcome (positive) and</a:t>
            </a:r>
          </a:p>
          <a:p>
            <a:pPr marL="685800" indent="-685800" algn="l">
              <a:buClr>
                <a:srgbClr val="92D050"/>
              </a:buClr>
              <a:buFont typeface="Wingdings" panose="05000000000000000000" pitchFamily="2" charset="2"/>
              <a:buChar char="q"/>
            </a:pPr>
            <a:r>
              <a:rPr lang="en-ZA" sz="12800" dirty="0">
                <a:solidFill>
                  <a:schemeClr val="tx1"/>
                </a:solidFill>
                <a:latin typeface="Arial" panose="020B0604020202020204" pitchFamily="34" charset="0"/>
                <a:ea typeface="Calibri" panose="020F0502020204030204" pitchFamily="34" charset="0"/>
                <a:cs typeface="Arial" panose="020B0604020202020204" pitchFamily="34" charset="0"/>
              </a:rPr>
              <a:t>Final electronic copies of the treatise/dissertation/ thesis have been submitted by the deadline for December/April graduation.</a:t>
            </a:r>
          </a:p>
          <a:p>
            <a:pPr algn="l">
              <a:buClr>
                <a:srgbClr val="92D050"/>
              </a:buClr>
            </a:pPr>
            <a:endParaRPr lang="en-ZA" sz="5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371600" indent="-457200" algn="l">
              <a:lnSpc>
                <a:spcPct val="107000"/>
              </a:lnSpc>
              <a:spcAft>
                <a:spcPts val="800"/>
              </a:spcAft>
            </a:pPr>
            <a:endParaRPr lang="en-ZA" sz="4000" dirty="0">
              <a:solidFill>
                <a:schemeClr val="tx1"/>
              </a:solidFill>
            </a:endParaRPr>
          </a:p>
          <a:p>
            <a:endParaRPr lang="en-ZA" dirty="0"/>
          </a:p>
        </p:txBody>
      </p:sp>
      <p:pic>
        <p:nvPicPr>
          <p:cNvPr id="7" name="Picture 6">
            <a:extLst>
              <a:ext uri="{FF2B5EF4-FFF2-40B4-BE49-F238E27FC236}">
                <a16:creationId xmlns:a16="http://schemas.microsoft.com/office/drawing/2014/main" id="{C6838CED-7113-88CC-C242-58B55C3E71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1400" y="1758532"/>
            <a:ext cx="6642935" cy="70332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323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32E5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819785" y="997761"/>
            <a:ext cx="4648429" cy="1541748"/>
          </a:xfrm>
          <a:prstGeom prst="rect">
            <a:avLst/>
          </a:prstGeom>
        </p:spPr>
      </p:pic>
      <p:sp>
        <p:nvSpPr>
          <p:cNvPr id="3" name="TextBox 3"/>
          <p:cNvSpPr txBox="1"/>
          <p:nvPr/>
        </p:nvSpPr>
        <p:spPr>
          <a:xfrm>
            <a:off x="2286000" y="3238500"/>
            <a:ext cx="13716001" cy="4194738"/>
          </a:xfrm>
          <a:prstGeom prst="rect">
            <a:avLst/>
          </a:prstGeom>
        </p:spPr>
        <p:txBody>
          <a:bodyPr wrap="square" lIns="0" tIns="0" rIns="0" bIns="0" rtlCol="0" anchor="t">
            <a:spAutoFit/>
          </a:bodyPr>
          <a:lstStyle/>
          <a:p>
            <a:pPr algn="ctr">
              <a:lnSpc>
                <a:spcPts val="3290"/>
              </a:lnSpc>
            </a:pPr>
            <a:r>
              <a:rPr lang="en-US" sz="4000" dirty="0">
                <a:solidFill>
                  <a:srgbClr val="FFFFFF"/>
                </a:solidFill>
                <a:latin typeface="Arial" panose="020B0604020202020204" pitchFamily="34" charset="0"/>
                <a:cs typeface="Arial" panose="020B0604020202020204" pitchFamily="34" charset="0"/>
              </a:rPr>
              <a:t>Thank you for your kind attention.</a:t>
            </a:r>
          </a:p>
          <a:p>
            <a:pPr algn="ctr">
              <a:lnSpc>
                <a:spcPts val="3290"/>
              </a:lnSpc>
            </a:pPr>
            <a:endParaRPr lang="en-US" sz="4000" dirty="0">
              <a:solidFill>
                <a:srgbClr val="FFFFFF"/>
              </a:solidFill>
              <a:latin typeface="Arial" panose="020B0604020202020204" pitchFamily="34" charset="0"/>
              <a:cs typeface="Arial" panose="020B0604020202020204" pitchFamily="34" charset="0"/>
            </a:endParaRPr>
          </a:p>
          <a:p>
            <a:pPr algn="ctr">
              <a:lnSpc>
                <a:spcPts val="3290"/>
              </a:lnSpc>
            </a:pPr>
            <a:endParaRPr lang="en-US" sz="4000" dirty="0">
              <a:solidFill>
                <a:srgbClr val="FFFFFF"/>
              </a:solidFill>
              <a:latin typeface="Arial" panose="020B0604020202020204" pitchFamily="34" charset="0"/>
              <a:cs typeface="Arial" panose="020B0604020202020204" pitchFamily="34" charset="0"/>
            </a:endParaRPr>
          </a:p>
          <a:p>
            <a:pPr algn="ctr">
              <a:lnSpc>
                <a:spcPts val="3290"/>
              </a:lnSpc>
            </a:pPr>
            <a:r>
              <a:rPr lang="en-US" sz="4000" dirty="0">
                <a:solidFill>
                  <a:srgbClr val="FFFFFF"/>
                </a:solidFill>
                <a:latin typeface="Arial" panose="020B0604020202020204" pitchFamily="34" charset="0"/>
                <a:cs typeface="Arial" panose="020B0604020202020204" pitchFamily="34" charset="0"/>
              </a:rPr>
              <a:t>The Faculty Academic Administration </a:t>
            </a:r>
          </a:p>
          <a:p>
            <a:pPr algn="ctr">
              <a:lnSpc>
                <a:spcPts val="3290"/>
              </a:lnSpc>
            </a:pPr>
            <a:endParaRPr lang="en-US" sz="4000" dirty="0">
              <a:solidFill>
                <a:srgbClr val="FFFFFF"/>
              </a:solidFill>
              <a:latin typeface="Arial" panose="020B0604020202020204" pitchFamily="34" charset="0"/>
              <a:cs typeface="Arial" panose="020B0604020202020204" pitchFamily="34" charset="0"/>
            </a:endParaRPr>
          </a:p>
          <a:p>
            <a:pPr algn="ctr">
              <a:lnSpc>
                <a:spcPts val="3290"/>
              </a:lnSpc>
            </a:pPr>
            <a:r>
              <a:rPr lang="en-US" sz="4000" dirty="0">
                <a:solidFill>
                  <a:srgbClr val="FFFFFF"/>
                </a:solidFill>
                <a:latin typeface="Arial" panose="020B0604020202020204" pitchFamily="34" charset="0"/>
                <a:cs typeface="Arial" panose="020B0604020202020204" pitchFamily="34" charset="0"/>
              </a:rPr>
              <a:t>Faculty of Health Sciences</a:t>
            </a:r>
          </a:p>
          <a:p>
            <a:pPr algn="ctr">
              <a:lnSpc>
                <a:spcPts val="3290"/>
              </a:lnSpc>
            </a:pPr>
            <a:endParaRPr lang="en-US" sz="4000" dirty="0">
              <a:solidFill>
                <a:srgbClr val="FFFFFF"/>
              </a:solidFill>
              <a:latin typeface="Arial" panose="020B0604020202020204" pitchFamily="34" charset="0"/>
              <a:cs typeface="Arial" panose="020B0604020202020204" pitchFamily="34" charset="0"/>
            </a:endParaRPr>
          </a:p>
          <a:p>
            <a:pPr algn="ctr">
              <a:lnSpc>
                <a:spcPts val="3290"/>
              </a:lnSpc>
            </a:pPr>
            <a:endParaRPr lang="en-US" sz="4000" dirty="0">
              <a:solidFill>
                <a:srgbClr val="FFFFFF"/>
              </a:solidFill>
              <a:latin typeface="Arial" panose="020B0604020202020204" pitchFamily="34" charset="0"/>
              <a:cs typeface="Arial" panose="020B0604020202020204" pitchFamily="34" charset="0"/>
            </a:endParaRPr>
          </a:p>
          <a:p>
            <a:pPr algn="ctr">
              <a:lnSpc>
                <a:spcPts val="3290"/>
              </a:lnSpc>
            </a:pPr>
            <a:r>
              <a:rPr lang="en-US" sz="4000" dirty="0">
                <a:solidFill>
                  <a:srgbClr val="FFFFFF"/>
                </a:solidFill>
                <a:latin typeface="Arial" panose="020B0604020202020204" pitchFamily="34" charset="0"/>
                <a:cs typeface="Arial" panose="020B0604020202020204" pitchFamily="34" charset="0"/>
              </a:rPr>
              <a:t>Questions &amp; Answers</a:t>
            </a:r>
          </a:p>
          <a:p>
            <a:pPr algn="ctr">
              <a:lnSpc>
                <a:spcPts val="3290"/>
              </a:lnSpc>
            </a:pPr>
            <a:endParaRPr lang="en-US" sz="235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2"/>
          <a:srcRect/>
          <a:stretch>
            <a:fillRect/>
          </a:stretch>
        </p:blipFill>
        <p:spPr>
          <a:xfrm>
            <a:off x="0" y="9150179"/>
            <a:ext cx="4358504" cy="1445588"/>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8460" y="1386620"/>
            <a:ext cx="6982199" cy="6982199"/>
          </a:xfrm>
          <a:prstGeom prst="rect">
            <a:avLst/>
          </a:prstGeom>
        </p:spPr>
      </p:pic>
      <p:sp>
        <p:nvSpPr>
          <p:cNvPr id="9" name="AutoShape 9"/>
          <p:cNvSpPr/>
          <p:nvPr/>
        </p:nvSpPr>
        <p:spPr>
          <a:xfrm>
            <a:off x="9144000" y="4035552"/>
            <a:ext cx="6429226" cy="0"/>
          </a:xfrm>
          <a:prstGeom prst="line">
            <a:avLst/>
          </a:prstGeom>
          <a:ln w="38100" cap="flat">
            <a:solidFill>
              <a:srgbClr val="FFCC00"/>
            </a:solidFill>
            <a:prstDash val="solid"/>
            <a:headEnd type="none" w="sm" len="sm"/>
            <a:tailEnd type="none" w="sm" len="sm"/>
          </a:ln>
        </p:spPr>
        <p:txBody>
          <a:bodyPr/>
          <a:lstStyle/>
          <a:p>
            <a:endParaRPr lang="en-ZA"/>
          </a:p>
        </p:txBody>
      </p:sp>
      <p:graphicFrame>
        <p:nvGraphicFramePr>
          <p:cNvPr id="10" name="Table 10"/>
          <p:cNvGraphicFramePr>
            <a:graphicFrameLocks noGrp="1"/>
          </p:cNvGraphicFramePr>
          <p:nvPr>
            <p:extLst>
              <p:ext uri="{D42A27DB-BD31-4B8C-83A1-F6EECF244321}">
                <p14:modId xmlns:p14="http://schemas.microsoft.com/office/powerpoint/2010/main" val="3551958189"/>
              </p:ext>
            </p:extLst>
          </p:nvPr>
        </p:nvGraphicFramePr>
        <p:xfrm>
          <a:off x="9067799" y="5328047"/>
          <a:ext cx="8686800" cy="2406253"/>
        </p:xfrm>
        <a:graphic>
          <a:graphicData uri="http://schemas.openxmlformats.org/drawingml/2006/table">
            <a:tbl>
              <a:tblPr/>
              <a:tblGrid>
                <a:gridCol w="2260212">
                  <a:extLst>
                    <a:ext uri="{9D8B030D-6E8A-4147-A177-3AD203B41FA5}">
                      <a16:colId xmlns:a16="http://schemas.microsoft.com/office/drawing/2014/main" val="20000"/>
                    </a:ext>
                  </a:extLst>
                </a:gridCol>
                <a:gridCol w="6426588">
                  <a:extLst>
                    <a:ext uri="{9D8B030D-6E8A-4147-A177-3AD203B41FA5}">
                      <a16:colId xmlns:a16="http://schemas.microsoft.com/office/drawing/2014/main" val="20001"/>
                    </a:ext>
                  </a:extLst>
                </a:gridCol>
              </a:tblGrid>
              <a:tr h="2406253">
                <a:tc>
                  <a:txBody>
                    <a:bodyPr/>
                    <a:lstStyle/>
                    <a:p>
                      <a:pPr algn="l">
                        <a:defRPr/>
                      </a:pPr>
                      <a:endParaRPr lang="en-US" sz="2000" b="1" i="0" dirty="0">
                        <a:solidFill>
                          <a:srgbClr val="81B849"/>
                        </a:solidFill>
                        <a:latin typeface="Arial" panose="020B0604020202020204" pitchFamily="34" charset="0"/>
                        <a:cs typeface="Arial" panose="020B0604020202020204" pitchFamily="34" charset="0"/>
                      </a:endParaRPr>
                    </a:p>
                    <a:p>
                      <a:pPr algn="l">
                        <a:defRPr/>
                      </a:pPr>
                      <a:r>
                        <a:rPr lang="en-US" sz="2000" b="1" i="0" dirty="0">
                          <a:solidFill>
                            <a:srgbClr val="81B849"/>
                          </a:solidFill>
                          <a:latin typeface="Arial" panose="020B0604020202020204" pitchFamily="34" charset="0"/>
                          <a:cs typeface="Arial" panose="020B0604020202020204" pitchFamily="34" charset="0"/>
                        </a:rPr>
                        <a:t>Email:</a:t>
                      </a:r>
                    </a:p>
                    <a:p>
                      <a:r>
                        <a:rPr lang="en-US" sz="2000" b="1" i="0" dirty="0">
                          <a:solidFill>
                            <a:srgbClr val="81B849"/>
                          </a:solidFill>
                          <a:latin typeface="Arial" panose="020B0604020202020204" pitchFamily="34" charset="0"/>
                          <a:cs typeface="Arial" panose="020B0604020202020204" pitchFamily="34" charset="0"/>
                        </a:rPr>
                        <a:t>Telephone:</a:t>
                      </a:r>
                    </a:p>
                    <a:p>
                      <a:r>
                        <a:rPr lang="en-US" sz="2000" b="1" i="0" dirty="0">
                          <a:solidFill>
                            <a:srgbClr val="81B849"/>
                          </a:solidFill>
                          <a:latin typeface="Arial" panose="020B0604020202020204" pitchFamily="34" charset="0"/>
                          <a:cs typeface="Arial" panose="020B0604020202020204" pitchFamily="34" charset="0"/>
                        </a:rPr>
                        <a:t>Office details: </a:t>
                      </a:r>
                    </a:p>
                  </a:txBody>
                  <a:tcP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defRPr/>
                      </a:pPr>
                      <a:endParaRPr lang="en-US" sz="2000" dirty="0">
                        <a:latin typeface="Arial" panose="020B0604020202020204" pitchFamily="34" charset="0"/>
                        <a:cs typeface="Arial" panose="020B0604020202020204" pitchFamily="34" charset="0"/>
                        <a:hlinkClick r:id="rId5"/>
                      </a:endParaRPr>
                    </a:p>
                    <a:p>
                      <a:pPr algn="l">
                        <a:defRPr/>
                      </a:pPr>
                      <a:r>
                        <a:rPr lang="en-US" sz="2000" dirty="0">
                          <a:latin typeface="Arial" panose="020B0604020202020204" pitchFamily="34" charset="0"/>
                          <a:cs typeface="Arial" panose="020B0604020202020204" pitchFamily="34" charset="0"/>
                          <a:hlinkClick r:id="rId5"/>
                        </a:rPr>
                        <a:t>Siyabulela.Mashalaba@mandela.ac.za</a:t>
                      </a:r>
                      <a:endParaRPr lang="en-US" sz="2000" dirty="0">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+27 (0)41 504 2109</a:t>
                      </a:r>
                    </a:p>
                    <a:p>
                      <a:r>
                        <a:rPr lang="en-US" sz="2000" dirty="0">
                          <a:solidFill>
                            <a:srgbClr val="000000"/>
                          </a:solidFill>
                          <a:latin typeface="Arial" panose="020B0604020202020204" pitchFamily="34" charset="0"/>
                          <a:cs typeface="Arial" panose="020B0604020202020204" pitchFamily="34" charset="0"/>
                        </a:rPr>
                        <a:t>Room 0123, </a:t>
                      </a:r>
                    </a:p>
                    <a:p>
                      <a:r>
                        <a:rPr lang="en-US" sz="2000" dirty="0">
                          <a:solidFill>
                            <a:srgbClr val="000000"/>
                          </a:solidFill>
                          <a:latin typeface="Arial" panose="020B0604020202020204" pitchFamily="34" charset="0"/>
                          <a:cs typeface="Arial" panose="020B0604020202020204" pitchFamily="34" charset="0"/>
                        </a:rPr>
                        <a:t>First Floor</a:t>
                      </a:r>
                    </a:p>
                    <a:p>
                      <a:r>
                        <a:rPr lang="en-US" sz="2000" dirty="0">
                          <a:solidFill>
                            <a:srgbClr val="000000"/>
                          </a:solidFill>
                          <a:latin typeface="Arial" panose="020B0604020202020204" pitchFamily="34" charset="0"/>
                          <a:cs typeface="Arial" panose="020B0604020202020204" pitchFamily="34" charset="0"/>
                        </a:rPr>
                        <a:t>Building 7</a:t>
                      </a:r>
                    </a:p>
                    <a:p>
                      <a:r>
                        <a:rPr lang="en-US" sz="2000" dirty="0">
                          <a:solidFill>
                            <a:srgbClr val="000000"/>
                          </a:solidFill>
                          <a:latin typeface="Arial" panose="020B0604020202020204" pitchFamily="34" charset="0"/>
                          <a:cs typeface="Arial" panose="020B0604020202020204" pitchFamily="34" charset="0"/>
                        </a:rPr>
                        <a:t>South Campus</a:t>
                      </a:r>
                    </a:p>
                  </a:txBody>
                  <a:tcP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 name="TextBox 11"/>
          <p:cNvSpPr txBox="1"/>
          <p:nvPr/>
        </p:nvSpPr>
        <p:spPr>
          <a:xfrm>
            <a:off x="9143998" y="2281757"/>
            <a:ext cx="8686800" cy="1643655"/>
          </a:xfrm>
          <a:prstGeom prst="rect">
            <a:avLst/>
          </a:prstGeom>
        </p:spPr>
        <p:txBody>
          <a:bodyPr wrap="square" lIns="0" tIns="0" rIns="0" bIns="0" rtlCol="0" anchor="t">
            <a:spAutoFit/>
          </a:bodyPr>
          <a:lstStyle/>
          <a:p>
            <a:pPr>
              <a:lnSpc>
                <a:spcPts val="4409"/>
              </a:lnSpc>
            </a:pPr>
            <a:r>
              <a:rPr lang="en-US" sz="3150" b="1" dirty="0">
                <a:solidFill>
                  <a:srgbClr val="132E51"/>
                </a:solidFill>
                <a:latin typeface="Arial" panose="020B0604020202020204" pitchFamily="34" charset="0"/>
                <a:cs typeface="Arial" panose="020B0604020202020204" pitchFamily="34" charset="0"/>
              </a:rPr>
              <a:t>Faculty Academic Administration Postgraduate Consultant for all Hons, Masters and Doctoral candidates</a:t>
            </a:r>
          </a:p>
        </p:txBody>
      </p:sp>
      <p:sp>
        <p:nvSpPr>
          <p:cNvPr id="12" name="TextBox 12"/>
          <p:cNvSpPr txBox="1"/>
          <p:nvPr/>
        </p:nvSpPr>
        <p:spPr>
          <a:xfrm>
            <a:off x="9144000" y="4388883"/>
            <a:ext cx="5486400" cy="515141"/>
          </a:xfrm>
          <a:prstGeom prst="rect">
            <a:avLst/>
          </a:prstGeom>
        </p:spPr>
        <p:txBody>
          <a:bodyPr wrap="square" lIns="0" tIns="0" rIns="0" bIns="0" rtlCol="0" anchor="t">
            <a:spAutoFit/>
          </a:bodyPr>
          <a:lstStyle/>
          <a:p>
            <a:pPr>
              <a:lnSpc>
                <a:spcPts val="4409"/>
              </a:lnSpc>
            </a:pPr>
            <a:r>
              <a:rPr lang="en-US" sz="3150" dirty="0">
                <a:solidFill>
                  <a:srgbClr val="132E51"/>
                </a:solidFill>
                <a:latin typeface="Arial" panose="020B0604020202020204" pitchFamily="34" charset="0"/>
                <a:cs typeface="Arial" panose="020B0604020202020204" pitchFamily="34" charset="0"/>
              </a:rPr>
              <a:t>Mr Siyabulela Mashalaba </a:t>
            </a:r>
          </a:p>
        </p:txBody>
      </p:sp>
      <p:pic>
        <p:nvPicPr>
          <p:cNvPr id="7" name="Picture 8">
            <a:extLst>
              <a:ext uri="{FF2B5EF4-FFF2-40B4-BE49-F238E27FC236}">
                <a16:creationId xmlns:a16="http://schemas.microsoft.com/office/drawing/2014/main" id="{8B20D48E-77FA-885A-3E97-1F94D11AF8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3956468" y="5376531"/>
            <a:ext cx="3233516" cy="4968270"/>
          </a:xfrm>
          <a:prstGeom prst="rect">
            <a:avLst/>
          </a:prstGeom>
        </p:spPr>
      </p:pic>
      <p:pic>
        <p:nvPicPr>
          <p:cNvPr id="8" name="Picture 7">
            <a:extLst>
              <a:ext uri="{FF2B5EF4-FFF2-40B4-BE49-F238E27FC236}">
                <a16:creationId xmlns:a16="http://schemas.microsoft.com/office/drawing/2014/main" id="{7B0ECD73-FE77-3BDF-FBC3-60649166C4DA}"/>
              </a:ext>
            </a:extLst>
          </p:cNvPr>
          <p:cNvPicPr>
            <a:picLocks noChangeAspect="1"/>
          </p:cNvPicPr>
          <p:nvPr/>
        </p:nvPicPr>
        <p:blipFill>
          <a:blip r:embed="rId8"/>
          <a:stretch>
            <a:fillRect/>
          </a:stretch>
        </p:blipFill>
        <p:spPr>
          <a:xfrm>
            <a:off x="2590799" y="2363555"/>
            <a:ext cx="4648201" cy="49897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a:off x="1028700" y="1927889"/>
            <a:ext cx="3162300" cy="23343"/>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699" y="1019175"/>
            <a:ext cx="5401653" cy="538609"/>
          </a:xfrm>
          <a:prstGeom prst="rect">
            <a:avLst/>
          </a:prstGeom>
        </p:spPr>
        <p:txBody>
          <a:bodyPr wrap="square" lIns="0" tIns="0" rIns="0" bIns="0" rtlCol="0" anchor="t">
            <a:spAutoFit/>
          </a:bodyPr>
          <a:lstStyle/>
          <a:p>
            <a:pPr algn="l">
              <a:lnSpc>
                <a:spcPts val="4235"/>
              </a:lnSpc>
            </a:pPr>
            <a:r>
              <a:rPr lang="en-US" sz="4193" b="1" dirty="0">
                <a:solidFill>
                  <a:srgbClr val="132E51"/>
                </a:solidFill>
                <a:latin typeface="Arial" panose="020B0604020202020204" pitchFamily="34" charset="0"/>
                <a:cs typeface="Arial" panose="020B0604020202020204" pitchFamily="34" charset="0"/>
              </a:rPr>
              <a:t>Registration </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236637" y="5432012"/>
            <a:ext cx="3987927" cy="4114800"/>
          </a:xfrm>
          <a:prstGeom prst="rect">
            <a:avLst/>
          </a:prstGeom>
        </p:spPr>
      </p:pic>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762000" y="2143992"/>
            <a:ext cx="15849600" cy="6720780"/>
          </a:xfrm>
        </p:spPr>
        <p:txBody>
          <a:bodyPr>
            <a:normAutofit/>
          </a:bodyPr>
          <a:lstStyle/>
          <a:p>
            <a:pPr marL="285750" indent="-285750" algn="just">
              <a:buFont typeface="Wingdings" panose="05000000000000000000" pitchFamily="2" charset="2"/>
              <a:buChar char="q"/>
            </a:pPr>
            <a:r>
              <a:rPr lang="en-ZA" dirty="0">
                <a:solidFill>
                  <a:schemeClr val="tx1"/>
                </a:solidFill>
                <a:effectLst/>
                <a:latin typeface="Arial" panose="020B0604020202020204" pitchFamily="34" charset="0"/>
                <a:ea typeface="Times New Roman" panose="02020603050405020304" pitchFamily="18" charset="0"/>
              </a:rPr>
              <a:t>In the initial year of study, prospective candidates for postgraduate degrees involving research only (that is Master’s by dissertation and Doctoral) are permitted to register throughout the year. </a:t>
            </a:r>
          </a:p>
          <a:p>
            <a:pPr marL="285750" indent="-285750" algn="just">
              <a:buFont typeface="Wingdings" panose="05000000000000000000" pitchFamily="2" charset="2"/>
              <a:buChar char="q"/>
            </a:pPr>
            <a:endParaRPr lang="en-ZA" dirty="0">
              <a:solidFill>
                <a:schemeClr val="tx1"/>
              </a:solidFill>
              <a:latin typeface="Arial" panose="020B0604020202020204" pitchFamily="34" charset="0"/>
              <a:ea typeface="Times New Roman" panose="02020603050405020304" pitchFamily="18" charset="0"/>
            </a:endParaRPr>
          </a:p>
          <a:p>
            <a:pPr marL="285750" indent="-285750" algn="just">
              <a:buFont typeface="Wingdings" panose="05000000000000000000" pitchFamily="2" charset="2"/>
              <a:buChar char="q"/>
            </a:pPr>
            <a:r>
              <a:rPr lang="en-ZA" dirty="0">
                <a:solidFill>
                  <a:schemeClr val="tx1"/>
                </a:solidFill>
                <a:effectLst/>
                <a:latin typeface="Arial" panose="020B0604020202020204" pitchFamily="34" charset="0"/>
                <a:ea typeface="Times New Roman" panose="02020603050405020304" pitchFamily="18" charset="0"/>
              </a:rPr>
              <a:t>However, it should be noted that the first year of registration will only</a:t>
            </a:r>
            <a:r>
              <a:rPr lang="en-ZA" spc="-20" dirty="0">
                <a:solidFill>
                  <a:schemeClr val="tx1"/>
                </a:solidFill>
                <a:effectLst/>
                <a:latin typeface="Arial" panose="020B0604020202020204" pitchFamily="34" charset="0"/>
                <a:ea typeface="Times New Roman" panose="02020603050405020304" pitchFamily="18" charset="0"/>
              </a:rPr>
              <a:t> </a:t>
            </a:r>
            <a:r>
              <a:rPr lang="en-ZA" dirty="0">
                <a:solidFill>
                  <a:schemeClr val="tx1"/>
                </a:solidFill>
                <a:effectLst/>
                <a:latin typeface="Arial" panose="020B0604020202020204" pitchFamily="34" charset="0"/>
                <a:ea typeface="Times New Roman" panose="02020603050405020304" pitchFamily="18" charset="0"/>
              </a:rPr>
              <a:t>be</a:t>
            </a:r>
            <a:r>
              <a:rPr lang="en-ZA" spc="-10" dirty="0">
                <a:solidFill>
                  <a:schemeClr val="tx1"/>
                </a:solidFill>
                <a:effectLst/>
                <a:latin typeface="Arial" panose="020B0604020202020204" pitchFamily="34" charset="0"/>
                <a:ea typeface="Times New Roman" panose="02020603050405020304" pitchFamily="18" charset="0"/>
              </a:rPr>
              <a:t> </a:t>
            </a:r>
            <a:r>
              <a:rPr lang="en-ZA" dirty="0">
                <a:solidFill>
                  <a:schemeClr val="tx1"/>
                </a:solidFill>
                <a:effectLst/>
                <a:latin typeface="Arial" panose="020B0604020202020204" pitchFamily="34" charset="0"/>
                <a:ea typeface="Times New Roman" panose="02020603050405020304" pitchFamily="18" charset="0"/>
              </a:rPr>
              <a:t>recognised</a:t>
            </a:r>
            <a:r>
              <a:rPr lang="en-ZA" spc="-20" dirty="0">
                <a:solidFill>
                  <a:schemeClr val="tx1"/>
                </a:solidFill>
                <a:effectLst/>
                <a:latin typeface="Arial" panose="020B0604020202020204" pitchFamily="34" charset="0"/>
                <a:ea typeface="Times New Roman" panose="02020603050405020304" pitchFamily="18" charset="0"/>
              </a:rPr>
              <a:t> </a:t>
            </a:r>
            <a:r>
              <a:rPr lang="en-ZA" dirty="0">
                <a:solidFill>
                  <a:schemeClr val="tx1"/>
                </a:solidFill>
                <a:effectLst/>
                <a:latin typeface="Arial" panose="020B0604020202020204" pitchFamily="34" charset="0"/>
                <a:ea typeface="Times New Roman" panose="02020603050405020304" pitchFamily="18" charset="0"/>
              </a:rPr>
              <a:t>as</a:t>
            </a:r>
            <a:r>
              <a:rPr lang="en-ZA" spc="-20" dirty="0">
                <a:solidFill>
                  <a:schemeClr val="tx1"/>
                </a:solidFill>
                <a:effectLst/>
                <a:latin typeface="Arial" panose="020B0604020202020204" pitchFamily="34" charset="0"/>
                <a:ea typeface="Times New Roman" panose="02020603050405020304" pitchFamily="18" charset="0"/>
              </a:rPr>
              <a:t> </a:t>
            </a:r>
            <a:r>
              <a:rPr lang="en-ZA" dirty="0">
                <a:solidFill>
                  <a:schemeClr val="tx1"/>
                </a:solidFill>
                <a:effectLst/>
                <a:latin typeface="Arial" panose="020B0604020202020204" pitchFamily="34" charset="0"/>
                <a:ea typeface="Times New Roman" panose="02020603050405020304" pitchFamily="18" charset="0"/>
              </a:rPr>
              <a:t>a</a:t>
            </a:r>
            <a:r>
              <a:rPr lang="en-ZA" spc="-30" dirty="0">
                <a:solidFill>
                  <a:schemeClr val="tx1"/>
                </a:solidFill>
                <a:effectLst/>
                <a:latin typeface="Arial" panose="020B0604020202020204" pitchFamily="34" charset="0"/>
                <a:ea typeface="Times New Roman" panose="02020603050405020304" pitchFamily="18" charset="0"/>
              </a:rPr>
              <a:t> </a:t>
            </a:r>
            <a:r>
              <a:rPr lang="en-ZA" dirty="0">
                <a:solidFill>
                  <a:schemeClr val="tx1"/>
                </a:solidFill>
                <a:effectLst/>
                <a:latin typeface="Arial" panose="020B0604020202020204" pitchFamily="34" charset="0"/>
                <a:ea typeface="Times New Roman" panose="02020603050405020304" pitchFamily="18" charset="0"/>
              </a:rPr>
              <a:t>full</a:t>
            </a:r>
            <a:r>
              <a:rPr lang="en-ZA" spc="-10" dirty="0">
                <a:solidFill>
                  <a:schemeClr val="tx1"/>
                </a:solidFill>
                <a:effectLst/>
                <a:latin typeface="Arial" panose="020B0604020202020204" pitchFamily="34" charset="0"/>
                <a:ea typeface="Times New Roman" panose="02020603050405020304" pitchFamily="18" charset="0"/>
              </a:rPr>
              <a:t> </a:t>
            </a:r>
            <a:r>
              <a:rPr lang="en-ZA" dirty="0">
                <a:solidFill>
                  <a:schemeClr val="tx1"/>
                </a:solidFill>
                <a:effectLst/>
                <a:latin typeface="Arial" panose="020B0604020202020204" pitchFamily="34" charset="0"/>
                <a:ea typeface="Times New Roman" panose="02020603050405020304" pitchFamily="18" charset="0"/>
              </a:rPr>
              <a:t>academic</a:t>
            </a:r>
            <a:r>
              <a:rPr lang="en-ZA" spc="-20" dirty="0">
                <a:solidFill>
                  <a:schemeClr val="tx1"/>
                </a:solidFill>
                <a:effectLst/>
                <a:latin typeface="Arial" panose="020B0604020202020204" pitchFamily="34" charset="0"/>
                <a:ea typeface="Times New Roman" panose="02020603050405020304" pitchFamily="18" charset="0"/>
              </a:rPr>
              <a:t> </a:t>
            </a:r>
            <a:r>
              <a:rPr lang="en-ZA" dirty="0">
                <a:solidFill>
                  <a:schemeClr val="tx1"/>
                </a:solidFill>
                <a:effectLst/>
                <a:latin typeface="Arial" panose="020B0604020202020204" pitchFamily="34" charset="0"/>
                <a:ea typeface="Times New Roman" panose="02020603050405020304" pitchFamily="18" charset="0"/>
              </a:rPr>
              <a:t>year,</a:t>
            </a:r>
            <a:r>
              <a:rPr lang="en-ZA" spc="-10" dirty="0">
                <a:solidFill>
                  <a:schemeClr val="tx1"/>
                </a:solidFill>
                <a:effectLst/>
                <a:latin typeface="Arial" panose="020B0604020202020204" pitchFamily="34" charset="0"/>
                <a:ea typeface="Times New Roman" panose="02020603050405020304" pitchFamily="18" charset="0"/>
              </a:rPr>
              <a:t> </a:t>
            </a:r>
            <a:r>
              <a:rPr lang="en-ZA" dirty="0">
                <a:solidFill>
                  <a:schemeClr val="tx1"/>
                </a:solidFill>
                <a:effectLst/>
                <a:latin typeface="Arial" panose="020B0604020202020204" pitchFamily="34" charset="0"/>
                <a:ea typeface="Times New Roman" panose="02020603050405020304" pitchFamily="18" charset="0"/>
              </a:rPr>
              <a:t>in</a:t>
            </a:r>
            <a:r>
              <a:rPr lang="en-ZA" spc="-20" dirty="0">
                <a:solidFill>
                  <a:schemeClr val="tx1"/>
                </a:solidFill>
                <a:effectLst/>
                <a:latin typeface="Arial" panose="020B0604020202020204" pitchFamily="34" charset="0"/>
                <a:ea typeface="Times New Roman" panose="02020603050405020304" pitchFamily="18" charset="0"/>
              </a:rPr>
              <a:t> </a:t>
            </a:r>
            <a:r>
              <a:rPr lang="en-ZA" dirty="0">
                <a:solidFill>
                  <a:schemeClr val="tx1"/>
                </a:solidFill>
                <a:effectLst/>
                <a:latin typeface="Arial" panose="020B0604020202020204" pitchFamily="34" charset="0"/>
                <a:ea typeface="Times New Roman" panose="02020603050405020304" pitchFamily="18" charset="0"/>
              </a:rPr>
              <a:t>terms</a:t>
            </a:r>
            <a:r>
              <a:rPr lang="en-ZA" spc="-20" dirty="0">
                <a:solidFill>
                  <a:schemeClr val="tx1"/>
                </a:solidFill>
                <a:effectLst/>
                <a:latin typeface="Arial" panose="020B0604020202020204" pitchFamily="34" charset="0"/>
                <a:ea typeface="Times New Roman" panose="02020603050405020304" pitchFamily="18" charset="0"/>
              </a:rPr>
              <a:t> </a:t>
            </a:r>
            <a:r>
              <a:rPr lang="en-ZA" dirty="0">
                <a:solidFill>
                  <a:schemeClr val="tx1"/>
                </a:solidFill>
                <a:effectLst/>
                <a:latin typeface="Arial" panose="020B0604020202020204" pitchFamily="34" charset="0"/>
                <a:ea typeface="Times New Roman" panose="02020603050405020304" pitchFamily="18" charset="0"/>
              </a:rPr>
              <a:t>of the</a:t>
            </a:r>
            <a:r>
              <a:rPr lang="en-ZA" spc="-20" dirty="0">
                <a:solidFill>
                  <a:schemeClr val="tx1"/>
                </a:solidFill>
                <a:effectLst/>
                <a:latin typeface="Arial" panose="020B0604020202020204" pitchFamily="34" charset="0"/>
                <a:ea typeface="Times New Roman" panose="02020603050405020304" pitchFamily="18" charset="0"/>
              </a:rPr>
              <a:t> </a:t>
            </a:r>
            <a:r>
              <a:rPr lang="en-ZA" dirty="0">
                <a:solidFill>
                  <a:schemeClr val="tx1"/>
                </a:solidFill>
                <a:effectLst/>
                <a:latin typeface="Arial" panose="020B0604020202020204" pitchFamily="34" charset="0"/>
                <a:ea typeface="Times New Roman" panose="02020603050405020304" pitchFamily="18" charset="0"/>
              </a:rPr>
              <a:t>minimum/maximum</a:t>
            </a:r>
            <a:r>
              <a:rPr lang="en-ZA" spc="-15" dirty="0">
                <a:solidFill>
                  <a:schemeClr val="tx1"/>
                </a:solidFill>
                <a:effectLst/>
                <a:latin typeface="Arial" panose="020B0604020202020204" pitchFamily="34" charset="0"/>
                <a:ea typeface="Times New Roman" panose="02020603050405020304" pitchFamily="18" charset="0"/>
              </a:rPr>
              <a:t> </a:t>
            </a:r>
            <a:r>
              <a:rPr lang="en-ZA" dirty="0">
                <a:solidFill>
                  <a:schemeClr val="tx1"/>
                </a:solidFill>
                <a:effectLst/>
                <a:latin typeface="Arial" panose="020B0604020202020204" pitchFamily="34" charset="0"/>
                <a:ea typeface="Times New Roman" panose="02020603050405020304" pitchFamily="18" charset="0"/>
              </a:rPr>
              <a:t>period of study if registration takes place on or before the last working day of April of any given year .  </a:t>
            </a:r>
          </a:p>
          <a:p>
            <a:pPr algn="just"/>
            <a:endParaRPr lang="en-ZA" dirty="0">
              <a:solidFill>
                <a:schemeClr val="tx1"/>
              </a:solidFill>
              <a:latin typeface="Arial" panose="020B0604020202020204" pitchFamily="34" charset="0"/>
              <a:ea typeface="Times New Roman" panose="02020603050405020304" pitchFamily="18" charset="0"/>
            </a:endParaRPr>
          </a:p>
          <a:p>
            <a:pPr marL="285750" indent="-285750" algn="just">
              <a:buFont typeface="Wingdings" panose="05000000000000000000" pitchFamily="2" charset="2"/>
              <a:buChar char="q"/>
            </a:pPr>
            <a:r>
              <a:rPr lang="en-ZA" dirty="0">
                <a:solidFill>
                  <a:schemeClr val="tx1"/>
                </a:solidFill>
                <a:effectLst/>
                <a:latin typeface="Arial" panose="020B0604020202020204" pitchFamily="34" charset="0"/>
                <a:ea typeface="Times New Roman" panose="02020603050405020304" pitchFamily="18" charset="0"/>
              </a:rPr>
              <a:t>Postgraduate candidates who register after the last working day of April will pay </a:t>
            </a:r>
          </a:p>
          <a:p>
            <a:pPr algn="just"/>
            <a:r>
              <a:rPr lang="en-ZA" dirty="0">
                <a:solidFill>
                  <a:schemeClr val="tx1"/>
                </a:solidFill>
                <a:effectLst/>
                <a:latin typeface="Arial" panose="020B0604020202020204" pitchFamily="34" charset="0"/>
                <a:ea typeface="Times New Roman" panose="02020603050405020304" pitchFamily="18" charset="0"/>
              </a:rPr>
              <a:t>fees on a pro rata basis for the first year of study.</a:t>
            </a:r>
          </a:p>
          <a:p>
            <a:pPr algn="just"/>
            <a:endParaRPr lang="en-ZA" dirty="0">
              <a:solidFill>
                <a:schemeClr val="tx1"/>
              </a:solidFill>
              <a:effectLst/>
              <a:latin typeface="Arial" panose="020B0604020202020204" pitchFamily="34" charset="0"/>
              <a:ea typeface="Times New Roman" panose="02020603050405020304" pitchFamily="18" charset="0"/>
            </a:endParaRPr>
          </a:p>
          <a:p>
            <a:pPr algn="just"/>
            <a:endParaRPr lang="en-ZA" sz="2800" dirty="0">
              <a:solidFill>
                <a:schemeClr val="tx1"/>
              </a:solidFill>
              <a:latin typeface="Arial" panose="020B0604020202020204" pitchFamily="34" charset="0"/>
            </a:endParaRPr>
          </a:p>
          <a:p>
            <a:endParaRPr lang="en-ZA" dirty="0"/>
          </a:p>
        </p:txBody>
      </p:sp>
    </p:spTree>
    <p:extLst>
      <p:ext uri="{BB962C8B-B14F-4D97-AF65-F5344CB8AC3E}">
        <p14:creationId xmlns:p14="http://schemas.microsoft.com/office/powerpoint/2010/main" val="87494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236637" y="5432012"/>
            <a:ext cx="3987927" cy="4114800"/>
          </a:xfrm>
          <a:prstGeom prst="rect">
            <a:avLst/>
          </a:prstGeom>
        </p:spPr>
      </p:pic>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762000" y="1333500"/>
            <a:ext cx="15849600" cy="7531272"/>
          </a:xfrm>
        </p:spPr>
        <p:txBody>
          <a:bodyPr>
            <a:normAutofit/>
          </a:bodyPr>
          <a:lstStyle/>
          <a:p>
            <a:pPr algn="just"/>
            <a:r>
              <a:rPr lang="en-ZA" sz="4000" b="1" dirty="0">
                <a:solidFill>
                  <a:schemeClr val="tx1"/>
                </a:solidFill>
                <a:latin typeface="Arial" panose="020B0604020202020204" pitchFamily="34" charset="0"/>
                <a:cs typeface="Arial" panose="020B0604020202020204" pitchFamily="34" charset="0"/>
              </a:rPr>
              <a:t>Registration as a FULL TIME or PART TIME student:</a:t>
            </a:r>
          </a:p>
          <a:p>
            <a:pPr algn="just"/>
            <a:endParaRPr lang="en-ZA" sz="3600" dirty="0">
              <a:solidFill>
                <a:schemeClr val="tx1"/>
              </a:solidFill>
              <a:latin typeface="Arial" panose="020B0604020202020204" pitchFamily="34" charset="0"/>
            </a:endParaRPr>
          </a:p>
          <a:p>
            <a:pPr marL="285750" indent="-285750" algn="just">
              <a:buFont typeface="Wingdings" panose="05000000000000000000" pitchFamily="2" charset="2"/>
              <a:buChar char="q"/>
            </a:pPr>
            <a:r>
              <a:rPr lang="en-ZA" sz="4000" i="1" dirty="0">
                <a:solidFill>
                  <a:schemeClr val="tx1"/>
                </a:solidFill>
                <a:latin typeface="Arial" panose="020B0604020202020204" pitchFamily="34" charset="0"/>
                <a:ea typeface="Times New Roman" panose="02020603050405020304" pitchFamily="18" charset="0"/>
              </a:rPr>
              <a:t>A </a:t>
            </a:r>
            <a:r>
              <a:rPr lang="en-ZA" sz="4000" i="1" dirty="0">
                <a:solidFill>
                  <a:schemeClr val="tx1"/>
                </a:solidFill>
                <a:effectLst/>
                <a:latin typeface="Arial" panose="020B0604020202020204" pitchFamily="34" charset="0"/>
                <a:ea typeface="Times New Roman" panose="02020603050405020304" pitchFamily="18" charset="0"/>
              </a:rPr>
              <a:t>full-time</a:t>
            </a:r>
            <a:r>
              <a:rPr lang="en-ZA" sz="4000" i="1" spc="-20" dirty="0">
                <a:solidFill>
                  <a:schemeClr val="tx1"/>
                </a:solidFill>
                <a:effectLst/>
                <a:latin typeface="Arial" panose="020B0604020202020204" pitchFamily="34" charset="0"/>
                <a:ea typeface="Times New Roman" panose="02020603050405020304" pitchFamily="18" charset="0"/>
              </a:rPr>
              <a:t> </a:t>
            </a:r>
            <a:r>
              <a:rPr lang="en-ZA" sz="4000" i="1" dirty="0">
                <a:solidFill>
                  <a:schemeClr val="tx1"/>
                </a:solidFill>
                <a:effectLst/>
                <a:latin typeface="Arial" panose="020B0604020202020204" pitchFamily="34" charset="0"/>
                <a:ea typeface="Times New Roman" panose="02020603050405020304" pitchFamily="18" charset="0"/>
              </a:rPr>
              <a:t>candidate</a:t>
            </a:r>
            <a:r>
              <a:rPr lang="en-ZA" sz="4000" i="1" spc="-10"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is</a:t>
            </a:r>
            <a:r>
              <a:rPr lang="en-ZA" sz="4000" spc="-15"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defined</a:t>
            </a:r>
            <a:r>
              <a:rPr lang="en-ZA" sz="4000" spc="-25"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as</a:t>
            </a:r>
            <a:r>
              <a:rPr lang="en-ZA" sz="4000" spc="-15"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one</a:t>
            </a:r>
            <a:r>
              <a:rPr lang="en-ZA" sz="4000" spc="-30"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of</a:t>
            </a:r>
            <a:r>
              <a:rPr lang="en-ZA" sz="4000" spc="-20"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the</a:t>
            </a:r>
            <a:r>
              <a:rPr lang="en-ZA" sz="4000" spc="-25" dirty="0">
                <a:solidFill>
                  <a:schemeClr val="tx1"/>
                </a:solidFill>
                <a:effectLst/>
                <a:latin typeface="Arial" panose="020B0604020202020204" pitchFamily="34" charset="0"/>
                <a:ea typeface="Times New Roman" panose="02020603050405020304" pitchFamily="18" charset="0"/>
              </a:rPr>
              <a:t> </a:t>
            </a:r>
            <a:r>
              <a:rPr lang="en-ZA" sz="4000" spc="-10" dirty="0">
                <a:solidFill>
                  <a:schemeClr val="tx1"/>
                </a:solidFill>
                <a:effectLst/>
                <a:latin typeface="Arial" panose="020B0604020202020204" pitchFamily="34" charset="0"/>
                <a:ea typeface="Times New Roman" panose="02020603050405020304" pitchFamily="18" charset="0"/>
              </a:rPr>
              <a:t>following:</a:t>
            </a:r>
            <a:endParaRPr lang="en-ZA" sz="4000" dirty="0">
              <a:solidFill>
                <a:schemeClr val="tx1"/>
              </a:solidFill>
              <a:latin typeface="Arial" panose="020B0604020202020204" pitchFamily="34" charset="0"/>
            </a:endParaRPr>
          </a:p>
          <a:p>
            <a:pPr algn="just"/>
            <a:r>
              <a:rPr lang="en-ZA" sz="4000" dirty="0">
                <a:solidFill>
                  <a:schemeClr val="tx1"/>
                </a:solidFill>
                <a:effectLst/>
                <a:latin typeface="Arial" panose="020B0604020202020204" pitchFamily="34" charset="0"/>
                <a:ea typeface="Times New Roman" panose="02020603050405020304" pitchFamily="18" charset="0"/>
              </a:rPr>
              <a:t>One who is available on a day-to-day basis to attend and participate in the postgraduate programme of the Faculty in which he or she is registered;</a:t>
            </a:r>
          </a:p>
          <a:p>
            <a:pPr algn="just"/>
            <a:endParaRPr lang="en-ZA" sz="4000" dirty="0">
              <a:solidFill>
                <a:schemeClr val="tx1"/>
              </a:solidFill>
            </a:endParaRPr>
          </a:p>
          <a:p>
            <a:pPr marL="285750" indent="-285750" algn="just">
              <a:buFont typeface="Wingdings" panose="05000000000000000000" pitchFamily="2" charset="2"/>
              <a:buChar char="q"/>
            </a:pPr>
            <a:r>
              <a:rPr lang="en-ZA" sz="4000" dirty="0">
                <a:solidFill>
                  <a:schemeClr val="tx1"/>
                </a:solidFill>
                <a:effectLst/>
                <a:latin typeface="Arial" panose="020B0604020202020204" pitchFamily="34" charset="0"/>
                <a:ea typeface="Times New Roman" panose="02020603050405020304" pitchFamily="18" charset="0"/>
              </a:rPr>
              <a:t>A</a:t>
            </a:r>
            <a:r>
              <a:rPr lang="en-ZA" sz="4000" spc="-60"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candidate</a:t>
            </a:r>
            <a:r>
              <a:rPr lang="en-ZA" sz="4000" spc="-55"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who</a:t>
            </a:r>
            <a:r>
              <a:rPr lang="en-ZA" sz="4000" spc="-55"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does</a:t>
            </a:r>
            <a:r>
              <a:rPr lang="en-ZA" sz="4000" spc="-55"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not</a:t>
            </a:r>
            <a:r>
              <a:rPr lang="en-ZA" sz="4000" spc="-55"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fulfil</a:t>
            </a:r>
            <a:r>
              <a:rPr lang="en-ZA" sz="4000" spc="-60"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the</a:t>
            </a:r>
            <a:r>
              <a:rPr lang="en-ZA" sz="4000" spc="-55"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definition</a:t>
            </a:r>
            <a:r>
              <a:rPr lang="en-ZA" sz="4000" spc="-55"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of</a:t>
            </a:r>
            <a:r>
              <a:rPr lang="en-ZA" sz="4000" spc="-35"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a</a:t>
            </a:r>
            <a:r>
              <a:rPr lang="en-ZA" sz="4000" spc="-70"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full-time</a:t>
            </a:r>
            <a:r>
              <a:rPr lang="en-ZA" sz="4000" spc="-55" dirty="0">
                <a:solidFill>
                  <a:schemeClr val="tx1"/>
                </a:solidFill>
                <a:effectLst/>
                <a:latin typeface="Arial" panose="020B0604020202020204" pitchFamily="34" charset="0"/>
                <a:ea typeface="Times New Roman" panose="02020603050405020304" pitchFamily="18" charset="0"/>
              </a:rPr>
              <a:t> </a:t>
            </a:r>
          </a:p>
          <a:p>
            <a:pPr algn="just"/>
            <a:r>
              <a:rPr lang="en-ZA" sz="4000" dirty="0">
                <a:solidFill>
                  <a:schemeClr val="tx1"/>
                </a:solidFill>
                <a:effectLst/>
                <a:latin typeface="Arial" panose="020B0604020202020204" pitchFamily="34" charset="0"/>
                <a:ea typeface="Times New Roman" panose="02020603050405020304" pitchFamily="18" charset="0"/>
              </a:rPr>
              <a:t>candidate,</a:t>
            </a:r>
            <a:r>
              <a:rPr lang="en-ZA" sz="4000" spc="-50"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as</a:t>
            </a:r>
            <a:r>
              <a:rPr lang="en-ZA" sz="4000" spc="-55"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defined</a:t>
            </a:r>
            <a:r>
              <a:rPr lang="en-ZA" sz="4000" spc="-55" dirty="0">
                <a:solidFill>
                  <a:schemeClr val="tx1"/>
                </a:solidFill>
                <a:effectLst/>
                <a:latin typeface="Arial" panose="020B0604020202020204" pitchFamily="34" charset="0"/>
                <a:ea typeface="Times New Roman" panose="02020603050405020304" pitchFamily="18" charset="0"/>
              </a:rPr>
              <a:t> </a:t>
            </a:r>
            <a:r>
              <a:rPr lang="en-ZA" sz="4000" dirty="0">
                <a:solidFill>
                  <a:schemeClr val="tx1"/>
                </a:solidFill>
                <a:effectLst/>
                <a:latin typeface="Arial" panose="020B0604020202020204" pitchFamily="34" charset="0"/>
                <a:ea typeface="Times New Roman" panose="02020603050405020304" pitchFamily="18" charset="0"/>
              </a:rPr>
              <a:t>above, will be automatically deemed by the</a:t>
            </a:r>
          </a:p>
          <a:p>
            <a:pPr algn="just"/>
            <a:r>
              <a:rPr lang="en-ZA" sz="4000" dirty="0">
                <a:solidFill>
                  <a:schemeClr val="tx1"/>
                </a:solidFill>
                <a:effectLst/>
                <a:latin typeface="Arial" panose="020B0604020202020204" pitchFamily="34" charset="0"/>
                <a:ea typeface="Times New Roman" panose="02020603050405020304" pitchFamily="18" charset="0"/>
              </a:rPr>
              <a:t> University to be a </a:t>
            </a:r>
            <a:r>
              <a:rPr lang="en-ZA" sz="4000" i="1" dirty="0">
                <a:solidFill>
                  <a:schemeClr val="tx1"/>
                </a:solidFill>
                <a:effectLst/>
                <a:latin typeface="Arial" panose="020B0604020202020204" pitchFamily="34" charset="0"/>
                <a:ea typeface="Times New Roman" panose="02020603050405020304" pitchFamily="18" charset="0"/>
              </a:rPr>
              <a:t>part-time candidate</a:t>
            </a:r>
            <a:r>
              <a:rPr lang="en-ZA" sz="4000" dirty="0">
                <a:solidFill>
                  <a:schemeClr val="tx1"/>
                </a:solidFill>
                <a:effectLst/>
                <a:latin typeface="Arial" panose="020B0604020202020204" pitchFamily="34" charset="0"/>
                <a:ea typeface="Times New Roman" panose="02020603050405020304" pitchFamily="18" charset="0"/>
              </a:rPr>
              <a:t>.</a:t>
            </a:r>
          </a:p>
          <a:p>
            <a:endParaRPr lang="en-ZA" dirty="0"/>
          </a:p>
        </p:txBody>
      </p:sp>
    </p:spTree>
    <p:extLst>
      <p:ext uri="{BB962C8B-B14F-4D97-AF65-F5344CB8AC3E}">
        <p14:creationId xmlns:p14="http://schemas.microsoft.com/office/powerpoint/2010/main" val="154450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flipV="1">
            <a:off x="1028700" y="1890981"/>
            <a:ext cx="6362700" cy="36907"/>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699" y="1019175"/>
            <a:ext cx="8724901" cy="538609"/>
          </a:xfrm>
          <a:prstGeom prst="rect">
            <a:avLst/>
          </a:prstGeom>
        </p:spPr>
        <p:txBody>
          <a:bodyPr wrap="square" lIns="0" tIns="0" rIns="0" bIns="0" rtlCol="0" anchor="t">
            <a:spAutoFit/>
          </a:bodyPr>
          <a:lstStyle/>
          <a:p>
            <a:pPr algn="l">
              <a:lnSpc>
                <a:spcPts val="4235"/>
              </a:lnSpc>
            </a:pPr>
            <a:r>
              <a:rPr lang="en-US" sz="4193" b="1" dirty="0">
                <a:solidFill>
                  <a:srgbClr val="132E51"/>
                </a:solidFill>
                <a:latin typeface="Arial" panose="020B0604020202020204" pitchFamily="34" charset="0"/>
                <a:cs typeface="Arial" panose="020B0604020202020204" pitchFamily="34" charset="0"/>
              </a:rPr>
              <a:t>Continued Registration… </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236637" y="5432012"/>
            <a:ext cx="3987927" cy="4114800"/>
          </a:xfrm>
          <a:prstGeom prst="rect">
            <a:avLst/>
          </a:prstGeom>
        </p:spPr>
      </p:pic>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762000" y="2143992"/>
            <a:ext cx="15849600" cy="6720780"/>
          </a:xfrm>
        </p:spPr>
        <p:txBody>
          <a:bodyPr>
            <a:normAutofit/>
          </a:bodyPr>
          <a:lstStyle/>
          <a:p>
            <a:pPr marL="285750" indent="-285750" algn="l">
              <a:buFont typeface="Wingdings" panose="05000000000000000000" pitchFamily="2" charset="2"/>
              <a:buChar char="q"/>
            </a:pPr>
            <a:r>
              <a:rPr lang="en-ZA" sz="4800" dirty="0">
                <a:solidFill>
                  <a:schemeClr val="tx1"/>
                </a:solidFill>
                <a:effectLst/>
                <a:latin typeface="Arial" panose="020B0604020202020204" pitchFamily="34" charset="0"/>
                <a:ea typeface="Times New Roman" panose="02020603050405020304" pitchFamily="18" charset="0"/>
              </a:rPr>
              <a:t>The continued registration of a postgraduate candidate is subject to a favourable annual progress report.</a:t>
            </a:r>
          </a:p>
          <a:p>
            <a:pPr algn="l"/>
            <a:endParaRPr lang="en-ZA" sz="4800" dirty="0">
              <a:solidFill>
                <a:schemeClr val="tx1"/>
              </a:solidFill>
              <a:effectLst/>
              <a:latin typeface="Arial" panose="020B0604020202020204" pitchFamily="34" charset="0"/>
              <a:ea typeface="Times New Roman" panose="02020603050405020304" pitchFamily="18" charset="0"/>
            </a:endParaRPr>
          </a:p>
          <a:p>
            <a:pPr marL="285750" indent="-285750" algn="l">
              <a:buFont typeface="Wingdings" panose="05000000000000000000" pitchFamily="2" charset="2"/>
              <a:buChar char="q"/>
            </a:pPr>
            <a:r>
              <a:rPr lang="en-ZA" sz="4800" dirty="0">
                <a:solidFill>
                  <a:schemeClr val="tx1"/>
                </a:solidFill>
                <a:effectLst/>
                <a:highlight>
                  <a:srgbClr val="00FF00"/>
                </a:highlight>
                <a:latin typeface="Arial" panose="020B0604020202020204" pitchFamily="34" charset="0"/>
                <a:ea typeface="Times New Roman" panose="02020603050405020304" pitchFamily="18" charset="0"/>
              </a:rPr>
              <a:t>All master’s and doctoral candidates are required to renew their registration annually within the periods designated by the university (usually by mid March of each year) until completion of their studies</a:t>
            </a:r>
            <a:r>
              <a:rPr lang="en-ZA" sz="4800" dirty="0">
                <a:solidFill>
                  <a:schemeClr val="tx1"/>
                </a:solidFill>
                <a:effectLst/>
                <a:latin typeface="Arial" panose="020B0604020202020204" pitchFamily="34" charset="0"/>
                <a:ea typeface="Times New Roman" panose="02020603050405020304" pitchFamily="18" charset="0"/>
              </a:rPr>
              <a:t>.</a:t>
            </a:r>
          </a:p>
          <a:p>
            <a:endParaRPr lang="en-ZA" dirty="0"/>
          </a:p>
        </p:txBody>
      </p:sp>
    </p:spTree>
    <p:extLst>
      <p:ext uri="{BB962C8B-B14F-4D97-AF65-F5344CB8AC3E}">
        <p14:creationId xmlns:p14="http://schemas.microsoft.com/office/powerpoint/2010/main" val="344851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16" name="TextBox 16"/>
          <p:cNvSpPr txBox="1"/>
          <p:nvPr/>
        </p:nvSpPr>
        <p:spPr>
          <a:xfrm>
            <a:off x="1028700" y="742897"/>
            <a:ext cx="14668501" cy="1077218"/>
          </a:xfrm>
          <a:prstGeom prst="rect">
            <a:avLst/>
          </a:prstGeom>
        </p:spPr>
        <p:txBody>
          <a:bodyPr wrap="square" lIns="0" tIns="0" rIns="0" bIns="0" rtlCol="0" anchor="t">
            <a:spAutoFit/>
          </a:bodyPr>
          <a:lstStyle/>
          <a:p>
            <a:pPr algn="l">
              <a:lnSpc>
                <a:spcPts val="4235"/>
              </a:lnSpc>
            </a:pPr>
            <a:r>
              <a:rPr lang="en-US" sz="4193" b="1" dirty="0">
                <a:solidFill>
                  <a:srgbClr val="132E51"/>
                </a:solidFill>
                <a:latin typeface="Arial" panose="020B0604020202020204" pitchFamily="34" charset="0"/>
                <a:cs typeface="Arial" panose="020B0604020202020204" pitchFamily="34" charset="0"/>
              </a:rPr>
              <a:t>Important Dates:  </a:t>
            </a:r>
          </a:p>
          <a:p>
            <a:pPr algn="l">
              <a:lnSpc>
                <a:spcPts val="4235"/>
              </a:lnSpc>
            </a:pPr>
            <a:r>
              <a:rPr lang="en-US" sz="4193" b="1" dirty="0">
                <a:solidFill>
                  <a:srgbClr val="132E51"/>
                </a:solidFill>
                <a:latin typeface="Arial" panose="020B0604020202020204" pitchFamily="34" charset="0"/>
                <a:cs typeface="Arial" panose="020B0604020202020204" pitchFamily="34" charset="0"/>
              </a:rPr>
              <a:t>2024 Tuition Fees Cancellation dates and Liability</a:t>
            </a:r>
          </a:p>
        </p:txBody>
      </p:sp>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236637" y="5432012"/>
            <a:ext cx="3987927" cy="4114800"/>
          </a:xfrm>
          <a:prstGeom prst="rect">
            <a:avLst/>
          </a:prstGeom>
        </p:spPr>
      </p:pic>
      <p:pic>
        <p:nvPicPr>
          <p:cNvPr id="6" name="Picture 5">
            <a:extLst>
              <a:ext uri="{FF2B5EF4-FFF2-40B4-BE49-F238E27FC236}">
                <a16:creationId xmlns:a16="http://schemas.microsoft.com/office/drawing/2014/main" id="{A80FF7CE-FD1A-A3C8-1984-4877AE2EC424}"/>
              </a:ext>
            </a:extLst>
          </p:cNvPr>
          <p:cNvPicPr>
            <a:picLocks noChangeAspect="1"/>
          </p:cNvPicPr>
          <p:nvPr/>
        </p:nvPicPr>
        <p:blipFill>
          <a:blip r:embed="rId6"/>
          <a:stretch>
            <a:fillRect/>
          </a:stretch>
        </p:blipFill>
        <p:spPr>
          <a:xfrm>
            <a:off x="152400" y="1943100"/>
            <a:ext cx="16154400" cy="72070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a:off x="1028700" y="1927887"/>
            <a:ext cx="11010900" cy="23345"/>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699" y="1019175"/>
            <a:ext cx="11468101" cy="538609"/>
          </a:xfrm>
          <a:prstGeom prst="rect">
            <a:avLst/>
          </a:prstGeom>
        </p:spPr>
        <p:txBody>
          <a:bodyPr wrap="square" lIns="0" tIns="0" rIns="0" bIns="0" rtlCol="0" anchor="t">
            <a:spAutoFit/>
          </a:bodyPr>
          <a:lstStyle/>
          <a:p>
            <a:pPr algn="l">
              <a:lnSpc>
                <a:spcPts val="4235"/>
              </a:lnSpc>
            </a:pPr>
            <a:r>
              <a:rPr lang="en-US" sz="4193" b="1" dirty="0">
                <a:solidFill>
                  <a:srgbClr val="132E51"/>
                </a:solidFill>
                <a:latin typeface="Arial" panose="020B0604020202020204" pitchFamily="34" charset="0"/>
                <a:cs typeface="Arial" panose="020B0604020202020204" pitchFamily="34" charset="0"/>
              </a:rPr>
              <a:t>Minimum and Maximum Period of Studies </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236637" y="5432012"/>
            <a:ext cx="3987927" cy="4114800"/>
          </a:xfrm>
          <a:prstGeom prst="rect">
            <a:avLst/>
          </a:prstGeom>
        </p:spPr>
      </p:pic>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762000" y="2143992"/>
            <a:ext cx="15849600" cy="6720780"/>
          </a:xfrm>
        </p:spPr>
        <p:txBody>
          <a:bodyPr>
            <a:normAutofit fontScale="70000" lnSpcReduction="20000"/>
          </a:bodyPr>
          <a:lstStyle/>
          <a:p>
            <a:pPr algn="just"/>
            <a:endParaRPr lang="en-ZA" sz="3600" dirty="0">
              <a:solidFill>
                <a:schemeClr val="tx1"/>
              </a:solidFill>
              <a:latin typeface="Arial" panose="020B0604020202020204" pitchFamily="34" charset="0"/>
            </a:endParaRPr>
          </a:p>
          <a:p>
            <a:pPr marL="685800" indent="-685800" algn="l">
              <a:buClr>
                <a:srgbClr val="92D050"/>
              </a:buClr>
              <a:buFont typeface="Wingdings" panose="05000000000000000000" pitchFamily="2" charset="2"/>
              <a:buChar char="q"/>
            </a:pPr>
            <a:r>
              <a:rPr lang="en-ZA" sz="4500" b="1" u="sng" dirty="0">
                <a:solidFill>
                  <a:schemeClr val="tx1"/>
                </a:solidFill>
                <a:latin typeface="Arial" panose="020B0604020202020204" pitchFamily="34" charset="0"/>
                <a:cs typeface="Arial" panose="020B0604020202020204" pitchFamily="34" charset="0"/>
              </a:rPr>
              <a:t>Minimum</a:t>
            </a:r>
            <a:r>
              <a:rPr lang="en-ZA" sz="4500" dirty="0">
                <a:solidFill>
                  <a:schemeClr val="tx1"/>
                </a:solidFill>
                <a:latin typeface="Arial" panose="020B0604020202020204" pitchFamily="34" charset="0"/>
                <a:cs typeface="Arial" panose="020B0604020202020204" pitchFamily="34" charset="0"/>
              </a:rPr>
              <a:t> period of study for a postgraduate degree on a full time basis:</a:t>
            </a:r>
          </a:p>
          <a:p>
            <a:pPr algn="l">
              <a:buClr>
                <a:srgbClr val="92D050"/>
              </a:buClr>
            </a:pPr>
            <a:r>
              <a:rPr lang="en-ZA" sz="4500" dirty="0">
                <a:solidFill>
                  <a:schemeClr val="tx1"/>
                </a:solidFill>
                <a:latin typeface="Arial" panose="020B0604020202020204" pitchFamily="34" charset="0"/>
                <a:cs typeface="Arial" panose="020B0604020202020204" pitchFamily="34" charset="0"/>
              </a:rPr>
              <a:t>	Master’s degree: 1 year</a:t>
            </a:r>
          </a:p>
          <a:p>
            <a:pPr algn="l">
              <a:buClr>
                <a:srgbClr val="92D050"/>
              </a:buClr>
            </a:pPr>
            <a:r>
              <a:rPr lang="en-ZA" sz="4500" dirty="0">
                <a:solidFill>
                  <a:schemeClr val="tx1"/>
                </a:solidFill>
                <a:latin typeface="Arial" panose="020B0604020202020204" pitchFamily="34" charset="0"/>
                <a:cs typeface="Arial" panose="020B0604020202020204" pitchFamily="34" charset="0"/>
              </a:rPr>
              <a:t>	Doctoral degree: 2 years</a:t>
            </a:r>
          </a:p>
          <a:p>
            <a:pPr algn="l">
              <a:buClr>
                <a:srgbClr val="92D050"/>
              </a:buClr>
            </a:pPr>
            <a:endParaRPr lang="en-ZA" sz="4500" dirty="0">
              <a:solidFill>
                <a:schemeClr val="tx1"/>
              </a:solidFill>
              <a:latin typeface="Arial" panose="020B0604020202020204" pitchFamily="34" charset="0"/>
              <a:cs typeface="Arial" panose="020B0604020202020204" pitchFamily="34" charset="0"/>
            </a:endParaRPr>
          </a:p>
          <a:p>
            <a:pPr marL="685800" indent="-685800" algn="l">
              <a:buClr>
                <a:srgbClr val="92D050"/>
              </a:buClr>
              <a:buFont typeface="Wingdings" panose="05000000000000000000" pitchFamily="2" charset="2"/>
              <a:buChar char="q"/>
            </a:pPr>
            <a:r>
              <a:rPr lang="en-ZA" sz="4500" b="1" u="sng" dirty="0">
                <a:solidFill>
                  <a:schemeClr val="tx1"/>
                </a:solidFill>
                <a:latin typeface="Arial" panose="020B0604020202020204" pitchFamily="34" charset="0"/>
                <a:cs typeface="Arial" panose="020B0604020202020204" pitchFamily="34" charset="0"/>
              </a:rPr>
              <a:t>Maximum</a:t>
            </a:r>
            <a:r>
              <a:rPr lang="en-ZA" sz="4500" b="1" dirty="0">
                <a:solidFill>
                  <a:schemeClr val="tx1"/>
                </a:solidFill>
                <a:latin typeface="Arial" panose="020B0604020202020204" pitchFamily="34" charset="0"/>
                <a:cs typeface="Arial" panose="020B0604020202020204" pitchFamily="34" charset="0"/>
              </a:rPr>
              <a:t> </a:t>
            </a:r>
            <a:r>
              <a:rPr lang="en-ZA" sz="4500" dirty="0">
                <a:solidFill>
                  <a:schemeClr val="tx1"/>
                </a:solidFill>
                <a:latin typeface="Arial" panose="020B0604020202020204" pitchFamily="34" charset="0"/>
                <a:cs typeface="Arial" panose="020B0604020202020204" pitchFamily="34" charset="0"/>
              </a:rPr>
              <a:t>period of study for a postgraduate degree on a part time basis:</a:t>
            </a:r>
          </a:p>
          <a:p>
            <a:pPr algn="l">
              <a:buClr>
                <a:srgbClr val="92D050"/>
              </a:buClr>
            </a:pPr>
            <a:r>
              <a:rPr lang="en-ZA" sz="4500" i="1" dirty="0">
                <a:solidFill>
                  <a:schemeClr val="tx1"/>
                </a:solidFill>
                <a:latin typeface="Arial" panose="020B0604020202020204" pitchFamily="34" charset="0"/>
                <a:cs typeface="Arial" panose="020B0604020202020204" pitchFamily="34" charset="0"/>
              </a:rPr>
              <a:t>      FULL TIME </a:t>
            </a:r>
            <a:r>
              <a:rPr lang="en-ZA" sz="4500" dirty="0">
                <a:solidFill>
                  <a:schemeClr val="tx1"/>
                </a:solidFill>
                <a:latin typeface="Arial" panose="020B0604020202020204" pitchFamily="34" charset="0"/>
                <a:cs typeface="Arial" panose="020B0604020202020204" pitchFamily="34" charset="0"/>
              </a:rPr>
              <a:t>studies:</a:t>
            </a:r>
          </a:p>
          <a:p>
            <a:pPr algn="l">
              <a:buClr>
                <a:srgbClr val="92D050"/>
              </a:buClr>
            </a:pPr>
            <a:r>
              <a:rPr lang="en-ZA" sz="4500" dirty="0">
                <a:solidFill>
                  <a:schemeClr val="tx1"/>
                </a:solidFill>
                <a:latin typeface="Arial" panose="020B0604020202020204" pitchFamily="34" charset="0"/>
                <a:cs typeface="Arial" panose="020B0604020202020204" pitchFamily="34" charset="0"/>
              </a:rPr>
              <a:t>      Masters degrees by Coursework or Full Research by Dissertation: 3 years</a:t>
            </a:r>
          </a:p>
          <a:p>
            <a:pPr algn="l">
              <a:buClr>
                <a:srgbClr val="92D050"/>
              </a:buClr>
            </a:pPr>
            <a:r>
              <a:rPr lang="en-ZA" sz="4500" dirty="0">
                <a:solidFill>
                  <a:schemeClr val="tx1"/>
                </a:solidFill>
                <a:latin typeface="Arial" panose="020B0604020202020204" pitchFamily="34" charset="0"/>
                <a:cs typeface="Arial" panose="020B0604020202020204" pitchFamily="34" charset="0"/>
              </a:rPr>
              <a:t>      Doctoral studies: 4 years</a:t>
            </a:r>
          </a:p>
          <a:p>
            <a:pPr algn="l">
              <a:buClr>
                <a:srgbClr val="92D050"/>
              </a:buClr>
            </a:pPr>
            <a:endParaRPr lang="en-ZA" sz="4500" dirty="0">
              <a:solidFill>
                <a:schemeClr val="tx1"/>
              </a:solidFill>
              <a:latin typeface="Arial" panose="020B0604020202020204" pitchFamily="34" charset="0"/>
              <a:cs typeface="Arial" panose="020B0604020202020204" pitchFamily="34" charset="0"/>
            </a:endParaRPr>
          </a:p>
          <a:p>
            <a:pPr algn="l">
              <a:buClr>
                <a:srgbClr val="92D050"/>
              </a:buClr>
            </a:pPr>
            <a:r>
              <a:rPr lang="en-ZA" sz="4500" dirty="0">
                <a:solidFill>
                  <a:schemeClr val="tx1"/>
                </a:solidFill>
                <a:latin typeface="Arial" panose="020B0604020202020204" pitchFamily="34" charset="0"/>
                <a:cs typeface="Arial" panose="020B0604020202020204" pitchFamily="34" charset="0"/>
              </a:rPr>
              <a:t>      </a:t>
            </a:r>
            <a:r>
              <a:rPr lang="en-ZA" sz="4500" i="1" dirty="0">
                <a:solidFill>
                  <a:schemeClr val="tx1"/>
                </a:solidFill>
                <a:latin typeface="Arial" panose="020B0604020202020204" pitchFamily="34" charset="0"/>
                <a:cs typeface="Arial" panose="020B0604020202020204" pitchFamily="34" charset="0"/>
              </a:rPr>
              <a:t>PART</a:t>
            </a:r>
            <a:r>
              <a:rPr lang="en-ZA" sz="4500" dirty="0">
                <a:solidFill>
                  <a:schemeClr val="tx1"/>
                </a:solidFill>
                <a:latin typeface="Arial" panose="020B0604020202020204" pitchFamily="34" charset="0"/>
                <a:cs typeface="Arial" panose="020B0604020202020204" pitchFamily="34" charset="0"/>
              </a:rPr>
              <a:t> TIME studies:</a:t>
            </a:r>
          </a:p>
          <a:p>
            <a:pPr algn="l">
              <a:buClr>
                <a:srgbClr val="92D050"/>
              </a:buClr>
            </a:pPr>
            <a:r>
              <a:rPr lang="en-ZA" sz="4500" dirty="0">
                <a:solidFill>
                  <a:schemeClr val="tx1"/>
                </a:solidFill>
                <a:latin typeface="Arial" panose="020B0604020202020204" pitchFamily="34" charset="0"/>
                <a:cs typeface="Arial" panose="020B0604020202020204" pitchFamily="34" charset="0"/>
              </a:rPr>
              <a:t>      Master’s degree by Coursework or Full Research by Dissertation: 4 years</a:t>
            </a:r>
          </a:p>
          <a:p>
            <a:pPr algn="l">
              <a:buClr>
                <a:srgbClr val="92D050"/>
              </a:buClr>
            </a:pPr>
            <a:r>
              <a:rPr lang="en-ZA" sz="4500" dirty="0">
                <a:solidFill>
                  <a:schemeClr val="tx1"/>
                </a:solidFill>
                <a:latin typeface="Arial" panose="020B0604020202020204" pitchFamily="34" charset="0"/>
                <a:cs typeface="Arial" panose="020B0604020202020204" pitchFamily="34" charset="0"/>
              </a:rPr>
              <a:t>      Doctoral studies: 6 years</a:t>
            </a:r>
          </a:p>
          <a:p>
            <a:pPr algn="just"/>
            <a:endParaRPr lang="en-ZA" sz="4000" dirty="0">
              <a:solidFill>
                <a:schemeClr val="tx1"/>
              </a:solidFill>
            </a:endParaRPr>
          </a:p>
          <a:p>
            <a:endParaRPr lang="en-ZA" dirty="0"/>
          </a:p>
        </p:txBody>
      </p:sp>
    </p:spTree>
    <p:extLst>
      <p:ext uri="{BB962C8B-B14F-4D97-AF65-F5344CB8AC3E}">
        <p14:creationId xmlns:p14="http://schemas.microsoft.com/office/powerpoint/2010/main" val="276238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a:off x="1028700" y="1927887"/>
            <a:ext cx="9334500" cy="23346"/>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699" y="1019175"/>
            <a:ext cx="11468101" cy="538609"/>
          </a:xfrm>
          <a:prstGeom prst="rect">
            <a:avLst/>
          </a:prstGeom>
        </p:spPr>
        <p:txBody>
          <a:bodyPr wrap="square" lIns="0" tIns="0" rIns="0" bIns="0" rtlCol="0" anchor="t">
            <a:spAutoFit/>
          </a:bodyPr>
          <a:lstStyle/>
          <a:p>
            <a:pPr algn="l">
              <a:lnSpc>
                <a:spcPts val="4235"/>
              </a:lnSpc>
            </a:pPr>
            <a:r>
              <a:rPr lang="en-US" sz="4193" b="1" dirty="0">
                <a:solidFill>
                  <a:srgbClr val="132E51"/>
                </a:solidFill>
                <a:latin typeface="Arial" panose="020B0604020202020204" pitchFamily="34" charset="0"/>
                <a:cs typeface="Arial" panose="020B0604020202020204" pitchFamily="34" charset="0"/>
              </a:rPr>
              <a:t>Conclusion of a Learning agreement</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236637" y="5432012"/>
            <a:ext cx="3987927" cy="4114800"/>
          </a:xfrm>
          <a:prstGeom prst="rect">
            <a:avLst/>
          </a:prstGeom>
        </p:spPr>
      </p:pic>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762000" y="2143992"/>
            <a:ext cx="15849600" cy="6720780"/>
          </a:xfrm>
        </p:spPr>
        <p:txBody>
          <a:bodyPr>
            <a:normAutofit/>
          </a:bodyPr>
          <a:lstStyle/>
          <a:p>
            <a:pPr marR="429260" lvl="0" algn="just" eaLnBrk="0" hangingPunct="0">
              <a:lnSpc>
                <a:spcPct val="150000"/>
              </a:lnSpc>
              <a:spcBef>
                <a:spcPts val="395"/>
              </a:spcBef>
              <a:spcAft>
                <a:spcPts val="0"/>
              </a:spcAft>
              <a:buSzPts val="1100"/>
              <a:tabLst>
                <a:tab pos="749300" algn="l"/>
              </a:tabLst>
            </a:pPr>
            <a:r>
              <a:rPr lang="en-ZA" sz="2400" b="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Supervisors are required to enter into a specific supervisory agreement (or Memorandum of Understanding) 	with candidates which specifies the responsibilities and rights of both parties in terms of the supervision process. This agreement should be formally documented and should include the following aspects:</a:t>
            </a:r>
          </a:p>
          <a:p>
            <a:pPr marR="429260" lvl="0" algn="just" eaLnBrk="0" hangingPunct="0">
              <a:lnSpc>
                <a:spcPct val="150000"/>
              </a:lnSpc>
              <a:spcBef>
                <a:spcPts val="395"/>
              </a:spcBef>
              <a:spcAft>
                <a:spcPts val="0"/>
              </a:spcAft>
              <a:buSzPts val="1100"/>
              <a:tabLst>
                <a:tab pos="749300" algn="l"/>
              </a:tabLst>
            </a:pPr>
            <a:endParaRPr lang="en-ZA" sz="2400" b="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800100" marR="429260" lvl="1" indent="-342900" algn="just" eaLnBrk="0" hangingPunct="0">
              <a:lnSpc>
                <a:spcPct val="138000"/>
              </a:lnSpc>
              <a:spcBef>
                <a:spcPts val="5"/>
              </a:spcBef>
              <a:spcAft>
                <a:spcPts val="0"/>
              </a:spcAft>
              <a:buSzPts val="1100"/>
              <a:buFont typeface="Wingdings" panose="05000000000000000000" pitchFamily="2" charset="2"/>
              <a:buChar char="q"/>
              <a:tabLst>
                <a:tab pos="1092200" algn="l"/>
              </a:tabLst>
            </a:pP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minimum frequency of formal feedback consultations, as well as the responsibility for initiating such consultations and their format;</a:t>
            </a:r>
          </a:p>
          <a:p>
            <a:pPr marL="800100" marR="430530" lvl="1" indent="-342900" algn="just" eaLnBrk="0" hangingPunct="0">
              <a:lnSpc>
                <a:spcPct val="145000"/>
              </a:lnSpc>
              <a:spcBef>
                <a:spcPts val="175"/>
              </a:spcBef>
              <a:spcAft>
                <a:spcPts val="0"/>
              </a:spcAft>
              <a:buSzPts val="1100"/>
              <a:buFont typeface="Wingdings" panose="05000000000000000000" pitchFamily="2" charset="2"/>
              <a:buChar char="q"/>
              <a:tabLst>
                <a:tab pos="1092200" algn="l"/>
              </a:tabLst>
            </a:pP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nature, extent and</a:t>
            </a:r>
            <a:r>
              <a:rPr lang="en-ZA" sz="2400" i="1"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circumstances</a:t>
            </a:r>
            <a:r>
              <a:rPr lang="en-ZA" sz="2400"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 the commentary</a:t>
            </a:r>
            <a:r>
              <a:rPr lang="en-ZA" sz="2400"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on work handed</a:t>
            </a:r>
            <a:r>
              <a:rPr lang="en-ZA" sz="2400" i="1"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by</a:t>
            </a:r>
            <a:r>
              <a:rPr lang="en-ZA" sz="2400"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candidate (e.g., verbal feedback, notes on a draft chapter, a letter in which methodological</a:t>
            </a:r>
            <a:r>
              <a:rPr lang="en-ZA" sz="2400"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errors</a:t>
            </a:r>
            <a:r>
              <a:rPr lang="en-ZA" sz="2400" i="1"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erroneous</a:t>
            </a:r>
            <a:r>
              <a:rPr lang="en-ZA" sz="2400" i="1"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assumptions are</a:t>
            </a:r>
            <a:r>
              <a:rPr lang="en-ZA" sz="2400" i="1" spc="-1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spelt</a:t>
            </a:r>
            <a:r>
              <a:rPr lang="en-ZA" sz="2400" i="1"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 and</a:t>
            </a:r>
            <a:r>
              <a:rPr lang="en-ZA" sz="2400" i="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lang="en-ZA" sz="2400" i="1" spc="-1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time</a:t>
            </a:r>
            <a:r>
              <a:rPr lang="en-ZA" sz="2400" i="1" spc="-1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taken by the supervisors to provide such feedback.</a:t>
            </a:r>
          </a:p>
          <a:p>
            <a:pPr marR="428625" lvl="1" algn="l" eaLnBrk="0" hangingPunct="0">
              <a:lnSpc>
                <a:spcPct val="146000"/>
              </a:lnSpc>
              <a:spcBef>
                <a:spcPts val="100"/>
              </a:spcBef>
              <a:spcAft>
                <a:spcPts val="0"/>
              </a:spcAft>
              <a:buSzPts val="1100"/>
              <a:tabLst>
                <a:tab pos="1092835" algn="l"/>
              </a:tabLst>
            </a:pPr>
            <a:endParaRPr lang="en-ZA" sz="2400" i="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R="428625" lvl="1" algn="l" eaLnBrk="0" hangingPunct="0">
              <a:lnSpc>
                <a:spcPct val="146000"/>
              </a:lnSpc>
              <a:spcBef>
                <a:spcPts val="100"/>
              </a:spcBef>
              <a:spcAft>
                <a:spcPts val="0"/>
              </a:spcAft>
              <a:buSzPts val="1100"/>
              <a:tabLst>
                <a:tab pos="1092835" algn="l"/>
              </a:tabLst>
            </a:pPr>
            <a:r>
              <a:rPr lang="en-ZA" sz="2400" i="1" dirty="0">
                <a:solidFill>
                  <a:schemeClr val="tx1"/>
                </a:solidFill>
                <a:latin typeface="Arial" panose="020B0604020202020204" pitchFamily="34" charset="0"/>
                <a:ea typeface="Times New Roman" panose="02020603050405020304" pitchFamily="18" charset="0"/>
                <a:cs typeface="Arial" panose="020B0604020202020204" pitchFamily="34" charset="0"/>
              </a:rPr>
              <a:t>NB:  A learning agreement template will shared with all attendees.</a:t>
            </a:r>
            <a:endParaRPr lang="en-ZA"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en-ZA" sz="4000" dirty="0">
              <a:solidFill>
                <a:schemeClr val="tx1"/>
              </a:solidFill>
            </a:endParaRPr>
          </a:p>
          <a:p>
            <a:endParaRPr lang="en-ZA" dirty="0"/>
          </a:p>
        </p:txBody>
      </p:sp>
    </p:spTree>
    <p:extLst>
      <p:ext uri="{BB962C8B-B14F-4D97-AF65-F5344CB8AC3E}">
        <p14:creationId xmlns:p14="http://schemas.microsoft.com/office/powerpoint/2010/main" val="3924135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83376"/>
            <a:ext cx="18288000" cy="819274"/>
            <a:chOff x="0" y="0"/>
            <a:chExt cx="4816593" cy="215776"/>
          </a:xfrm>
        </p:grpSpPr>
        <p:sp>
          <p:nvSpPr>
            <p:cNvPr id="3" name="Freeform 3"/>
            <p:cNvSpPr/>
            <p:nvPr/>
          </p:nvSpPr>
          <p:spPr>
            <a:xfrm>
              <a:off x="0" y="0"/>
              <a:ext cx="4816592" cy="215776"/>
            </a:xfrm>
            <a:custGeom>
              <a:avLst/>
              <a:gdLst/>
              <a:ahLst/>
              <a:cxnLst/>
              <a:rect l="l" t="t" r="r" b="b"/>
              <a:pathLst>
                <a:path w="4816592" h="215776">
                  <a:moveTo>
                    <a:pt x="0" y="0"/>
                  </a:moveTo>
                  <a:lnTo>
                    <a:pt x="4816592" y="0"/>
                  </a:lnTo>
                  <a:lnTo>
                    <a:pt x="4816592" y="215776"/>
                  </a:lnTo>
                  <a:lnTo>
                    <a:pt x="0" y="215776"/>
                  </a:lnTo>
                  <a:close/>
                </a:path>
              </a:pathLst>
            </a:custGeom>
            <a:solidFill>
              <a:srgbClr val="132E51"/>
            </a:solidFill>
          </p:spPr>
          <p:txBody>
            <a:bodyPr/>
            <a:lstStyle/>
            <a:p>
              <a:endParaRPr lang="en-ZA"/>
            </a:p>
          </p:txBody>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800"/>
                </a:lnSpc>
              </a:pPr>
              <a:endParaRPr/>
            </a:p>
          </p:txBody>
        </p:sp>
      </p:grpSp>
      <p:pic>
        <p:nvPicPr>
          <p:cNvPr id="5" name="Picture 5"/>
          <p:cNvPicPr>
            <a:picLocks noChangeAspect="1"/>
          </p:cNvPicPr>
          <p:nvPr/>
        </p:nvPicPr>
        <p:blipFill>
          <a:blip r:embed="rId3"/>
          <a:srcRect/>
          <a:stretch>
            <a:fillRect/>
          </a:stretch>
        </p:blipFill>
        <p:spPr>
          <a:xfrm>
            <a:off x="0" y="9150179"/>
            <a:ext cx="4358504" cy="1445588"/>
          </a:xfrm>
          <a:prstGeom prst="rect">
            <a:avLst/>
          </a:prstGeom>
        </p:spPr>
      </p:pic>
      <p:sp>
        <p:nvSpPr>
          <p:cNvPr id="6" name="AutoShape 6"/>
          <p:cNvSpPr/>
          <p:nvPr/>
        </p:nvSpPr>
        <p:spPr>
          <a:xfrm>
            <a:off x="1028700" y="1927887"/>
            <a:ext cx="9334500" cy="23346"/>
          </a:xfrm>
          <a:prstGeom prst="line">
            <a:avLst/>
          </a:prstGeom>
          <a:ln w="38100" cap="flat">
            <a:solidFill>
              <a:srgbClr val="FFCC00"/>
            </a:solidFill>
            <a:prstDash val="solid"/>
            <a:headEnd type="none" w="sm" len="sm"/>
            <a:tailEnd type="none" w="sm" len="sm"/>
          </a:ln>
        </p:spPr>
        <p:txBody>
          <a:bodyPr/>
          <a:lstStyle/>
          <a:p>
            <a:endParaRPr lang="en-ZA"/>
          </a:p>
        </p:txBody>
      </p:sp>
      <p:sp>
        <p:nvSpPr>
          <p:cNvPr id="16" name="TextBox 16"/>
          <p:cNvSpPr txBox="1"/>
          <p:nvPr/>
        </p:nvSpPr>
        <p:spPr>
          <a:xfrm>
            <a:off x="1028699" y="1019175"/>
            <a:ext cx="11468101" cy="538609"/>
          </a:xfrm>
          <a:prstGeom prst="rect">
            <a:avLst/>
          </a:prstGeom>
        </p:spPr>
        <p:txBody>
          <a:bodyPr wrap="square" lIns="0" tIns="0" rIns="0" bIns="0" rtlCol="0" anchor="t">
            <a:spAutoFit/>
          </a:bodyPr>
          <a:lstStyle/>
          <a:p>
            <a:pPr algn="l">
              <a:lnSpc>
                <a:spcPts val="4235"/>
              </a:lnSpc>
            </a:pPr>
            <a:r>
              <a:rPr lang="en-US" sz="4193" b="1" dirty="0">
                <a:solidFill>
                  <a:srgbClr val="132E51"/>
                </a:solidFill>
                <a:latin typeface="Arial" panose="020B0604020202020204" pitchFamily="34" charset="0"/>
                <a:cs typeface="Arial" panose="020B0604020202020204" pitchFamily="34" charset="0"/>
              </a:rPr>
              <a:t>Responsibilities of the Supervisor</a:t>
            </a:r>
          </a:p>
        </p:txBody>
      </p:sp>
      <p:sp>
        <p:nvSpPr>
          <p:cNvPr id="19" name="TextBox 19"/>
          <p:cNvSpPr txBox="1"/>
          <p:nvPr/>
        </p:nvSpPr>
        <p:spPr>
          <a:xfrm>
            <a:off x="533400" y="2244350"/>
            <a:ext cx="17192625" cy="398507"/>
          </a:xfrm>
          <a:prstGeom prst="rect">
            <a:avLst/>
          </a:prstGeom>
        </p:spPr>
        <p:txBody>
          <a:bodyPr wrap="square" lIns="0" tIns="0" rIns="0" bIns="0" rtlCol="0" anchor="t">
            <a:spAutoFit/>
          </a:bodyPr>
          <a:lstStyle/>
          <a:p>
            <a:pPr>
              <a:lnSpc>
                <a:spcPts val="3430"/>
              </a:lnSpc>
            </a:pPr>
            <a:endParaRPr lang="en-US" sz="2450" dirty="0">
              <a:solidFill>
                <a:srgbClr val="132E51"/>
              </a:solidFill>
              <a:latin typeface="Arial" panose="020B0604020202020204" pitchFamily="34" charset="0"/>
              <a:cs typeface="Arial" panose="020B0604020202020204" pitchFamily="34" charset="0"/>
            </a:endParaRPr>
          </a:p>
        </p:txBody>
      </p:sp>
      <p:sp>
        <p:nvSpPr>
          <p:cNvPr id="27" name="Subtitle 26">
            <a:extLst>
              <a:ext uri="{FF2B5EF4-FFF2-40B4-BE49-F238E27FC236}">
                <a16:creationId xmlns:a16="http://schemas.microsoft.com/office/drawing/2014/main" id="{7C377DFD-5EFD-A698-9811-70C3FCA25AB4}"/>
              </a:ext>
            </a:extLst>
          </p:cNvPr>
          <p:cNvSpPr>
            <a:spLocks noGrp="1"/>
          </p:cNvSpPr>
          <p:nvPr>
            <p:ph type="subTitle" idx="1"/>
          </p:nvPr>
        </p:nvSpPr>
        <p:spPr>
          <a:xfrm>
            <a:off x="533400" y="2093832"/>
            <a:ext cx="17526000" cy="7621668"/>
          </a:xfrm>
        </p:spPr>
        <p:txBody>
          <a:bodyPr>
            <a:normAutofit/>
          </a:bodyPr>
          <a:lstStyle/>
          <a:p>
            <a:pPr marL="520065" marR="429895" algn="just" eaLnBrk="0" hangingPunct="0">
              <a:lnSpc>
                <a:spcPct val="150000"/>
              </a:lnSpc>
              <a:spcBef>
                <a:spcPts val="945"/>
              </a:spcBef>
              <a:spcAft>
                <a:spcPts val="0"/>
              </a:spcAft>
            </a:pPr>
            <a:r>
              <a:rPr lang="en-ZA" sz="2400" dirty="0">
                <a:solidFill>
                  <a:schemeClr val="tx1"/>
                </a:solidFill>
                <a:effectLst/>
                <a:latin typeface="Arial" panose="020B0604020202020204" pitchFamily="34" charset="0"/>
                <a:ea typeface="Times New Roman" panose="02020603050405020304" pitchFamily="18" charset="0"/>
              </a:rPr>
              <a:t>	The responsibilities outlined below are considered to be reasonable expectations of academics</a:t>
            </a:r>
            <a:r>
              <a:rPr lang="en-ZA" sz="2400" spc="-60"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or</a:t>
            </a:r>
            <a:r>
              <a:rPr lang="en-ZA" sz="2400" spc="-55"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any</a:t>
            </a:r>
            <a:r>
              <a:rPr lang="en-ZA" sz="2400" spc="-70"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other</a:t>
            </a:r>
            <a:r>
              <a:rPr lang="en-ZA" sz="2400" spc="-55"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persons</a:t>
            </a:r>
            <a:r>
              <a:rPr lang="en-ZA" sz="2400" spc="-60"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who</a:t>
            </a:r>
            <a:r>
              <a:rPr lang="en-ZA" sz="2400" spc="-50"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are</a:t>
            </a:r>
            <a:r>
              <a:rPr lang="en-ZA" sz="2400" spc="-60"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undertaking</a:t>
            </a:r>
            <a:r>
              <a:rPr lang="en-ZA" sz="2400" spc="-60"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the</a:t>
            </a:r>
            <a:r>
              <a:rPr lang="en-ZA" sz="2400" spc="-60"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supervision</a:t>
            </a:r>
            <a:r>
              <a:rPr lang="en-ZA" sz="2400" spc="-50"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of</a:t>
            </a:r>
            <a:r>
              <a:rPr lang="en-ZA" sz="2400" spc="-55"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master’s</a:t>
            </a:r>
            <a:r>
              <a:rPr lang="en-ZA" sz="2400" spc="-60"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and</a:t>
            </a:r>
            <a:r>
              <a:rPr lang="en-ZA" sz="2400" spc="-60" dirty="0">
                <a:solidFill>
                  <a:schemeClr val="tx1"/>
                </a:solidFill>
                <a:effectLst/>
                <a:latin typeface="Arial" panose="020B0604020202020204" pitchFamily="34" charset="0"/>
                <a:ea typeface="Times New Roman" panose="02020603050405020304" pitchFamily="18" charset="0"/>
              </a:rPr>
              <a:t> </a:t>
            </a:r>
            <a:r>
              <a:rPr lang="en-ZA" sz="2400" dirty="0">
                <a:solidFill>
                  <a:schemeClr val="tx1"/>
                </a:solidFill>
                <a:effectLst/>
                <a:latin typeface="Arial" panose="020B0604020202020204" pitchFamily="34" charset="0"/>
                <a:ea typeface="Times New Roman" panose="02020603050405020304" pitchFamily="18" charset="0"/>
              </a:rPr>
              <a:t>doctoral candidates.</a:t>
            </a:r>
            <a:r>
              <a:rPr lang="en-ZA" sz="2400" spc="200" dirty="0">
                <a:solidFill>
                  <a:schemeClr val="tx1"/>
                </a:solidFill>
                <a:effectLst/>
                <a:latin typeface="Arial" panose="020B0604020202020204" pitchFamily="34" charset="0"/>
                <a:ea typeface="Times New Roman" panose="02020603050405020304" pitchFamily="18" charset="0"/>
              </a:rPr>
              <a:t> </a:t>
            </a:r>
            <a:endParaRPr lang="en-ZA" sz="2400"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143000" marR="429895" lvl="2" indent="-228600" algn="just" eaLnBrk="0" hangingPunct="0">
              <a:lnSpc>
                <a:spcPct val="150000"/>
              </a:lnSpc>
              <a:spcBef>
                <a:spcPts val="395"/>
              </a:spcBef>
              <a:spcAft>
                <a:spcPts val="0"/>
              </a:spcAft>
              <a:buSzPts val="1100"/>
              <a:buFont typeface="+mj-lt"/>
              <a:buAutoNum type="arabicPeriod"/>
              <a:tabLst>
                <a:tab pos="977900" algn="l"/>
              </a:tabLst>
            </a:pP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Liaise and co-operate with the HOD/DOS and/or the Executive Dean and relevant academic support units to ensure that the student is able to access basic resources (such as library, laboratory space, chemicals, accessing bursaries and scholarships where the student meets the criteria, etc.) reasonably required by a postgraduate </a:t>
            </a:r>
            <a:r>
              <a:rPr lang="en-ZA" spc="-1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candidate.</a:t>
            </a:r>
            <a:endPar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143000" marR="429260" lvl="2" indent="-228600" algn="just" eaLnBrk="0" hangingPunct="0">
              <a:lnSpc>
                <a:spcPct val="150000"/>
              </a:lnSpc>
              <a:spcBef>
                <a:spcPts val="305"/>
              </a:spcBef>
              <a:spcAft>
                <a:spcPts val="0"/>
              </a:spcAft>
              <a:buSzPts val="1100"/>
              <a:buFont typeface="+mj-lt"/>
              <a:buAutoNum type="arabicPeriod"/>
              <a:tabLst>
                <a:tab pos="977900" algn="l"/>
              </a:tabLst>
            </a:pP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Clarify respective roles of student, supervisor and co-supervisor (where relevant) to ensure that student and</a:t>
            </a:r>
            <a:r>
              <a:rPr lang="en-ZA" spc="-1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supervisor (s) are clear about channels of communication as well</a:t>
            </a:r>
            <a:r>
              <a:rPr lang="en-ZA" spc="-8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a:t>
            </a:r>
            <a:r>
              <a:rPr lang="en-ZA"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expectations.</a:t>
            </a:r>
            <a:r>
              <a:rPr lang="en-ZA" spc="7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Preferably</a:t>
            </a:r>
            <a:r>
              <a:rPr lang="en-ZA"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such</a:t>
            </a:r>
            <a:r>
              <a:rPr lang="en-ZA"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clarification</a:t>
            </a:r>
            <a:r>
              <a:rPr lang="en-ZA" spc="-8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should</a:t>
            </a:r>
            <a:r>
              <a:rPr lang="en-ZA"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be</a:t>
            </a:r>
            <a:r>
              <a:rPr lang="en-ZA"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contained</a:t>
            </a:r>
            <a:r>
              <a:rPr lang="en-ZA" spc="-8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a:t>
            </a:r>
            <a:r>
              <a:rPr lang="en-ZA"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a:t>
            </a:r>
            <a:r>
              <a:rPr lang="en-ZA" spc="-7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supervisory or learning agreement.</a:t>
            </a:r>
          </a:p>
          <a:p>
            <a:pPr marL="1143000" marR="429260" lvl="2" indent="-228600" algn="just" eaLnBrk="0" hangingPunct="0">
              <a:lnSpc>
                <a:spcPct val="150000"/>
              </a:lnSpc>
              <a:spcBef>
                <a:spcPts val="290"/>
              </a:spcBef>
              <a:spcAft>
                <a:spcPts val="0"/>
              </a:spcAft>
              <a:buSzPts val="1100"/>
              <a:buFont typeface="+mj-lt"/>
              <a:buAutoNum type="arabicPeriod"/>
              <a:tabLst>
                <a:tab pos="977900" algn="l"/>
              </a:tabLst>
            </a:pP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Confer or make contact with the student regularly (minimum once an academic term) to provide academic guidance to ensure the development and mastery of research skills</a:t>
            </a:r>
            <a:r>
              <a:rPr lang="en-ZA" spc="-4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competencies</a:t>
            </a:r>
            <a:r>
              <a:rPr lang="en-ZA" spc="-6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relevant</a:t>
            </a:r>
            <a:r>
              <a:rPr lang="en-ZA" spc="-4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discipline</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specific</a:t>
            </a:r>
            <a:r>
              <a:rPr lang="en-ZA" spc="-6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study,</a:t>
            </a:r>
            <a:r>
              <a:rPr lang="en-ZA"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ensure adherence to university requirements and/or discipline standards.</a:t>
            </a:r>
          </a:p>
          <a:p>
            <a:pPr marL="1143000" marR="431165" lvl="2" indent="-228600" algn="just" eaLnBrk="0" hangingPunct="0">
              <a:lnSpc>
                <a:spcPct val="150000"/>
              </a:lnSpc>
              <a:spcBef>
                <a:spcPts val="295"/>
              </a:spcBef>
              <a:spcAft>
                <a:spcPts val="0"/>
              </a:spcAft>
              <a:buSzPts val="1100"/>
              <a:buFont typeface="+mj-lt"/>
              <a:buAutoNum type="arabicPeriod"/>
              <a:tabLst>
                <a:tab pos="977900" algn="l"/>
              </a:tabLst>
            </a:pP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Monitor</a:t>
            </a:r>
            <a:r>
              <a:rPr lang="en-ZA" spc="-4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progress</a:t>
            </a:r>
            <a:r>
              <a:rPr lang="en-ZA" spc="-4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a:t>
            </a:r>
            <a:r>
              <a:rPr lang="en-ZA" spc="-4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a:t>
            </a:r>
            <a:r>
              <a:rPr lang="en-ZA" spc="-6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a:t>
            </a:r>
            <a:r>
              <a:rPr lang="en-ZA" spc="-4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lang="en-ZA" spc="-6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submit</a:t>
            </a:r>
            <a:r>
              <a:rPr lang="en-ZA" spc="-4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reports</a:t>
            </a:r>
            <a:r>
              <a:rPr lang="en-ZA" spc="-4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on</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a:t>
            </a:r>
            <a:r>
              <a:rPr lang="en-ZA" spc="-4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progress</a:t>
            </a:r>
            <a:r>
              <a:rPr lang="en-ZA" spc="-6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a:t>
            </a:r>
            <a:r>
              <a:rPr lang="en-ZA" spc="-6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required</a:t>
            </a:r>
            <a:r>
              <a:rPr lang="en-ZA"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pc="-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by the university and by relevant scholarship funding bodies.</a:t>
            </a:r>
          </a:p>
          <a:p>
            <a:pPr algn="just"/>
            <a:endParaRPr lang="en-ZA" sz="4000" dirty="0">
              <a:solidFill>
                <a:schemeClr val="tx1"/>
              </a:solidFill>
            </a:endParaRPr>
          </a:p>
          <a:p>
            <a:endParaRPr lang="en-ZA" dirty="0"/>
          </a:p>
        </p:txBody>
      </p:sp>
    </p:spTree>
    <p:extLst>
      <p:ext uri="{BB962C8B-B14F-4D97-AF65-F5344CB8AC3E}">
        <p14:creationId xmlns:p14="http://schemas.microsoft.com/office/powerpoint/2010/main" val="215192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3D34F69BF4E24FA11347AC7212CAC5" ma:contentTypeVersion="1" ma:contentTypeDescription="Create a new document." ma:contentTypeScope="" ma:versionID="19405a0c3212cc725eb07928c7b2d213">
  <xsd:schema xmlns:xsd="http://www.w3.org/2001/XMLSchema" xmlns:xs="http://www.w3.org/2001/XMLSchema" xmlns:p="http://schemas.microsoft.com/office/2006/metadata/properties" xmlns:ns2="8a6911d7-2bd2-45ab-b766-789c8b476177" targetNamespace="http://schemas.microsoft.com/office/2006/metadata/properties" ma:root="true" ma:fieldsID="80f0019f51a959eb11c303e727ccefac" ns2:_="">
    <xsd:import namespace="8a6911d7-2bd2-45ab-b766-789c8b47617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911d7-2bd2-45ab-b766-789c8b4761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F3FA24-F90A-4166-8C8A-8B487FBAA4EC}">
  <ds:schemaRefs>
    <ds:schemaRef ds:uri="http://www.w3.org/XML/1998/namespace"/>
    <ds:schemaRef ds:uri="http://purl.org/dc/dcmitype/"/>
    <ds:schemaRef ds:uri="http://schemas.microsoft.com/office/2006/metadata/properties"/>
    <ds:schemaRef ds:uri="8a6911d7-2bd2-45ab-b766-789c8b476177"/>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507BBC43-30A1-424E-8B30-899A4B571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6911d7-2bd2-45ab-b766-789c8b476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EDD518-BE21-4035-9134-384905EEEC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449</TotalTime>
  <Words>1844</Words>
  <Application>Microsoft Office PowerPoint</Application>
  <PresentationFormat>Custom</PresentationFormat>
  <Paragraphs>171</Paragraphs>
  <Slides>19</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 Black</vt:lpstr>
      <vt:lpstr>Calibri</vt:lpstr>
      <vt:lpstr>Arial</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141c2b</dc:title>
  <dc:creator>Afrikaner, Marilyn (Mrs) (Summerstrand Campus South)</dc:creator>
  <cp:lastModifiedBy>Mashalaba, Siyabulela (Mr) (Summerstrand Campus South)</cp:lastModifiedBy>
  <cp:revision>35</cp:revision>
  <cp:lastPrinted>2023-04-05T08:15:44Z</cp:lastPrinted>
  <dcterms:created xsi:type="dcterms:W3CDTF">2006-08-16T00:00:00Z</dcterms:created>
  <dcterms:modified xsi:type="dcterms:W3CDTF">2024-04-02T18:15:26Z</dcterms:modified>
  <dc:identifier>DAFP87CQoI0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0x010100A03D34F69BF4E24FA11347AC7212CAC5</vt:lpwstr>
  </property>
</Properties>
</file>