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71" r:id="rId6"/>
    <p:sldId id="260" r:id="rId7"/>
    <p:sldId id="272" r:id="rId8"/>
    <p:sldId id="262" r:id="rId9"/>
    <p:sldId id="264" r:id="rId10"/>
    <p:sldId id="265" r:id="rId11"/>
    <p:sldId id="266" r:id="rId12"/>
    <p:sldId id="267" r:id="rId13"/>
    <p:sldId id="273" r:id="rId14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6"/>
      <p:bold r:id="rId17"/>
      <p:italic r:id="rId18"/>
      <p:boldItalic r:id="rId19"/>
    </p:embeddedFont>
    <p:embeddedFont>
      <p:font typeface="PT Sans Narrow" panose="020B0506020203020204" pitchFamily="34" charset="77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>
      <p:cViewPr varScale="1">
        <p:scale>
          <a:sx n="140" d="100"/>
          <a:sy n="140" d="100"/>
        </p:scale>
        <p:origin x="84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c832db8859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c832db8859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c832db885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c832db885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c832db885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c832db885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c832db8859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c832db8859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c832db885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c832db885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c832db8859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c832db8859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832db8859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c832db8859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c832db8859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c832db8859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c832db8859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c832db8859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E080A"/>
                </a:solidFill>
              </a:rPr>
              <a:t>My PhD Journey</a:t>
            </a:r>
            <a:endParaRPr dirty="0">
              <a:solidFill>
                <a:srgbClr val="0E080A"/>
              </a:solidFill>
            </a:endParaRPr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C00000"/>
                </a:solidFill>
              </a:rPr>
              <a:t>By Maryline Vere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My supervisors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285750" indent="-285750"/>
            <a:r>
              <a:rPr lang="en" dirty="0">
                <a:solidFill>
                  <a:srgbClr val="0E080A"/>
                </a:solidFill>
              </a:rPr>
              <a:t>Critical</a:t>
            </a:r>
            <a:endParaRPr dirty="0">
              <a:solidFill>
                <a:srgbClr val="0E080A"/>
              </a:solidFill>
            </a:endParaRPr>
          </a:p>
          <a:p>
            <a:pPr marL="285750" indent="-285750">
              <a:spcBef>
                <a:spcPts val="1200"/>
              </a:spcBef>
            </a:pPr>
            <a:r>
              <a:rPr lang="en" dirty="0">
                <a:solidFill>
                  <a:srgbClr val="0E080A"/>
                </a:solidFill>
              </a:rPr>
              <a:t>Honest and trust</a:t>
            </a:r>
            <a:endParaRPr dirty="0">
              <a:solidFill>
                <a:srgbClr val="0E080A"/>
              </a:solidFill>
            </a:endParaRPr>
          </a:p>
          <a:p>
            <a:pPr marL="285750" indent="-285750">
              <a:spcBef>
                <a:spcPts val="1200"/>
              </a:spcBef>
            </a:pPr>
            <a:r>
              <a:rPr lang="en" dirty="0">
                <a:solidFill>
                  <a:srgbClr val="0E080A"/>
                </a:solidFill>
              </a:rPr>
              <a:t>Touch base </a:t>
            </a:r>
            <a:endParaRPr dirty="0">
              <a:solidFill>
                <a:srgbClr val="0E080A"/>
              </a:solidFill>
            </a:endParaRPr>
          </a:p>
          <a:p>
            <a:pPr marL="285750" indent="-285750">
              <a:spcBef>
                <a:spcPts val="1200"/>
              </a:spcBef>
            </a:pPr>
            <a:r>
              <a:rPr lang="en" dirty="0">
                <a:solidFill>
                  <a:srgbClr val="0E080A"/>
                </a:solidFill>
              </a:rPr>
              <a:t>Mutual respect</a:t>
            </a:r>
            <a:endParaRPr dirty="0">
              <a:solidFill>
                <a:srgbClr val="0E080A"/>
              </a:solidFill>
            </a:endParaRPr>
          </a:p>
          <a:p>
            <a:pPr marL="285750" indent="-285750">
              <a:spcBef>
                <a:spcPts val="1200"/>
              </a:spcBef>
            </a:pPr>
            <a:r>
              <a:rPr lang="en" dirty="0">
                <a:solidFill>
                  <a:srgbClr val="0E080A"/>
                </a:solidFill>
              </a:rPr>
              <a:t>Expectations</a:t>
            </a:r>
            <a:endParaRPr dirty="0">
              <a:solidFill>
                <a:srgbClr val="0E080A"/>
              </a:solidFill>
            </a:endParaRPr>
          </a:p>
          <a:p>
            <a:pPr marL="285750" indent="-285750">
              <a:spcBef>
                <a:spcPts val="1200"/>
              </a:spcBef>
            </a:pPr>
            <a:r>
              <a:rPr lang="en" dirty="0">
                <a:solidFill>
                  <a:srgbClr val="0E080A"/>
                </a:solidFill>
              </a:rPr>
              <a:t>Responsibilities</a:t>
            </a:r>
            <a:endParaRPr dirty="0">
              <a:solidFill>
                <a:srgbClr val="0E080A"/>
              </a:solidFill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" dirty="0">
                <a:solidFill>
                  <a:srgbClr val="0E080A"/>
                </a:solidFill>
              </a:rPr>
              <a:t>Managing responsibilities </a:t>
            </a:r>
            <a:endParaRPr dirty="0">
              <a:solidFill>
                <a:srgbClr val="0E080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Challenges 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indent="-285750"/>
            <a:r>
              <a:rPr lang="en" dirty="0">
                <a:solidFill>
                  <a:srgbClr val="0E080A"/>
                </a:solidFill>
              </a:rPr>
              <a:t>Language barrier</a:t>
            </a:r>
            <a:endParaRPr dirty="0">
              <a:solidFill>
                <a:srgbClr val="0E080A"/>
              </a:solidFill>
            </a:endParaRPr>
          </a:p>
          <a:p>
            <a:pPr marL="285750" indent="-285750">
              <a:spcBef>
                <a:spcPts val="1200"/>
              </a:spcBef>
            </a:pPr>
            <a:r>
              <a:rPr lang="en" dirty="0">
                <a:solidFill>
                  <a:srgbClr val="0E080A"/>
                </a:solidFill>
              </a:rPr>
              <a:t>Finding the cafeteria</a:t>
            </a:r>
          </a:p>
          <a:p>
            <a:pPr marL="285750" indent="-285750">
              <a:spcBef>
                <a:spcPts val="1200"/>
              </a:spcBef>
            </a:pPr>
            <a:r>
              <a:rPr lang="en" dirty="0">
                <a:solidFill>
                  <a:srgbClr val="0E080A"/>
                </a:solidFill>
              </a:rPr>
              <a:t>Financial difficulties</a:t>
            </a:r>
            <a:endParaRPr dirty="0">
              <a:solidFill>
                <a:srgbClr val="0E080A"/>
              </a:solidFill>
            </a:endParaRPr>
          </a:p>
          <a:p>
            <a:pPr marL="285750" indent="-285750">
              <a:spcBef>
                <a:spcPts val="1200"/>
              </a:spcBef>
            </a:pPr>
            <a:r>
              <a:rPr lang="en" dirty="0">
                <a:solidFill>
                  <a:srgbClr val="0E080A"/>
                </a:solidFill>
              </a:rPr>
              <a:t>Weather changes </a:t>
            </a:r>
          </a:p>
          <a:p>
            <a:pPr marL="285750" indent="-285750">
              <a:spcBef>
                <a:spcPts val="1200"/>
              </a:spcBef>
            </a:pPr>
            <a:r>
              <a:rPr lang="en" dirty="0">
                <a:solidFill>
                  <a:srgbClr val="0E080A"/>
                </a:solidFill>
              </a:rPr>
              <a:t>Homesickness!!!</a:t>
            </a:r>
            <a:endParaRPr dirty="0">
              <a:solidFill>
                <a:srgbClr val="0E08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28" name="Google Shape;12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5775" y="445025"/>
            <a:ext cx="2698225" cy="173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Remember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34" name="Google Shape;134;p2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indent="-285750"/>
            <a:r>
              <a:rPr lang="en" dirty="0">
                <a:solidFill>
                  <a:srgbClr val="0E080A"/>
                </a:solidFill>
              </a:rPr>
              <a:t>“Rome was not built in a day”</a:t>
            </a:r>
            <a:endParaRPr dirty="0">
              <a:solidFill>
                <a:srgbClr val="0E080A"/>
              </a:solidFill>
            </a:endParaRPr>
          </a:p>
          <a:p>
            <a:pPr marL="285750" indent="-285750">
              <a:spcBef>
                <a:spcPts val="1200"/>
              </a:spcBef>
            </a:pPr>
            <a:r>
              <a:rPr lang="en" dirty="0">
                <a:solidFill>
                  <a:srgbClr val="0E080A"/>
                </a:solidFill>
              </a:rPr>
              <a:t>Gantt chart very useful</a:t>
            </a:r>
            <a:endParaRPr dirty="0">
              <a:solidFill>
                <a:srgbClr val="0E080A"/>
              </a:solidFill>
            </a:endParaRPr>
          </a:p>
          <a:p>
            <a:pPr marL="285750" indent="-285750">
              <a:spcBef>
                <a:spcPts val="1200"/>
              </a:spcBef>
            </a:pPr>
            <a:r>
              <a:rPr lang="en" dirty="0">
                <a:solidFill>
                  <a:srgbClr val="0E080A"/>
                </a:solidFill>
              </a:rPr>
              <a:t>Mistakes are a part of the learning process</a:t>
            </a:r>
            <a:endParaRPr dirty="0">
              <a:solidFill>
                <a:srgbClr val="0E08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35" name="Google Shape;13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7705" y="3277610"/>
            <a:ext cx="3408126" cy="154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59ED9-309D-59DB-6346-9F963A7C8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920240"/>
            <a:ext cx="8520600" cy="118871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12642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A little bit about myself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236750" y="1244900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rgbClr val="0E080A"/>
                </a:solidFill>
              </a:rPr>
              <a:t>2nd year PhD in Environmental Health Student</a:t>
            </a:r>
            <a:endParaRPr dirty="0">
              <a:solidFill>
                <a:srgbClr val="0E080A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rgbClr val="0E080A"/>
                </a:solidFill>
              </a:rPr>
              <a:t>My area of research is Public Health</a:t>
            </a:r>
            <a:endParaRPr dirty="0">
              <a:solidFill>
                <a:srgbClr val="0E080A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rgbClr val="0E080A"/>
                </a:solidFill>
              </a:rPr>
              <a:t>Specifically Neglected Tropical Diseases ( schistosomiasis and soil transmitted helminthiasis)</a:t>
            </a:r>
            <a:endParaRPr dirty="0">
              <a:solidFill>
                <a:srgbClr val="0E080A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rgbClr val="0E080A"/>
                </a:solidFill>
              </a:rPr>
              <a:t>International student</a:t>
            </a:r>
            <a:endParaRPr dirty="0">
              <a:solidFill>
                <a:srgbClr val="0E080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My Journey to a PhD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6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rgbClr val="0E080A"/>
                </a:solidFill>
              </a:rPr>
              <a:t>Desire, dream and wish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" dirty="0">
              <a:solidFill>
                <a:srgbClr val="0E080A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rgbClr val="0E080A"/>
                </a:solidFill>
              </a:rPr>
              <a:t>BSc Honors  in Biochemistry at the University of Zimbabwe in 2014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>
              <a:solidFill>
                <a:srgbClr val="0E080A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rgbClr val="0E080A"/>
                </a:solidFill>
              </a:rPr>
              <a:t>Internship at the African Institute for Biomedical Sciences and Technology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>
              <a:solidFill>
                <a:srgbClr val="0E080A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rgbClr val="0E080A"/>
                </a:solidFill>
              </a:rPr>
              <a:t>Research assistant Tackling infections to Benefit Africa (TIBA) (2019)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>
              <a:solidFill>
                <a:srgbClr val="0E080A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rgbClr val="0E080A"/>
                </a:solidFill>
              </a:rPr>
              <a:t>Masters in Biotechnology at the University of Zimbabwe for 2 years</a:t>
            </a:r>
            <a:endParaRPr dirty="0">
              <a:solidFill>
                <a:srgbClr val="0E080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How did I secure my PhD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rgbClr val="0E080A"/>
                </a:solidFill>
              </a:rPr>
              <a:t>Funded opportunity from my previous supervisor, Prof Mduluza</a:t>
            </a:r>
            <a:endParaRPr dirty="0">
              <a:solidFill>
                <a:srgbClr val="0E080A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" dirty="0">
              <a:solidFill>
                <a:srgbClr val="0E080A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rgbClr val="0E080A"/>
                </a:solidFill>
              </a:rPr>
              <a:t>I applied, I was interviewed by my supervisors Prof Melariri, Dr Wilma and Dr Ochola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>
              <a:solidFill>
                <a:srgbClr val="0E080A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rgbClr val="0E080A"/>
                </a:solidFill>
              </a:rPr>
              <a:t>They accepted me, and I registered with the university</a:t>
            </a:r>
            <a:endParaRPr dirty="0">
              <a:solidFill>
                <a:srgbClr val="0E08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A04AE-87A6-E398-A678-DB7765F4F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 process…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22023-1C5C-722D-970C-0254B57DF5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E080A"/>
                </a:solidFill>
              </a:rPr>
              <a:t>Admissions as an international </a:t>
            </a:r>
          </a:p>
          <a:p>
            <a:endParaRPr lang="en-US" dirty="0">
              <a:solidFill>
                <a:srgbClr val="0E080A"/>
              </a:solidFill>
            </a:endParaRPr>
          </a:p>
          <a:p>
            <a:r>
              <a:rPr lang="en-US" dirty="0">
                <a:solidFill>
                  <a:srgbClr val="0E080A"/>
                </a:solidFill>
              </a:rPr>
              <a:t>Acceptance and registration</a:t>
            </a:r>
          </a:p>
          <a:p>
            <a:pPr marL="114300" indent="0">
              <a:buNone/>
            </a:pPr>
            <a:endParaRPr lang="en-US" dirty="0">
              <a:solidFill>
                <a:srgbClr val="0E080A"/>
              </a:solidFill>
            </a:endParaRPr>
          </a:p>
          <a:p>
            <a:r>
              <a:rPr lang="en-US" dirty="0">
                <a:solidFill>
                  <a:srgbClr val="0E080A"/>
                </a:solidFill>
              </a:rPr>
              <a:t>Student Visa- but it was dependent on the SAQA process</a:t>
            </a:r>
          </a:p>
          <a:p>
            <a:pPr marL="114300" indent="0">
              <a:buNone/>
            </a:pPr>
            <a:endParaRPr lang="en-US" dirty="0">
              <a:solidFill>
                <a:srgbClr val="0E080A"/>
              </a:solidFill>
            </a:endParaRPr>
          </a:p>
          <a:p>
            <a:r>
              <a:rPr lang="en-US" dirty="0">
                <a:solidFill>
                  <a:srgbClr val="0E080A"/>
                </a:solidFill>
              </a:rPr>
              <a:t>SAQA verification during COVID 19 pandemic </a:t>
            </a:r>
          </a:p>
          <a:p>
            <a:endParaRPr lang="en-US" dirty="0">
              <a:solidFill>
                <a:srgbClr val="0E080A"/>
              </a:solidFill>
            </a:endParaRPr>
          </a:p>
          <a:p>
            <a:r>
              <a:rPr lang="en-US" dirty="0">
                <a:solidFill>
                  <a:srgbClr val="0E080A"/>
                </a:solidFill>
              </a:rPr>
              <a:t>My passport was taken by the Visa officials </a:t>
            </a:r>
          </a:p>
        </p:txBody>
      </p:sp>
    </p:spTree>
    <p:extLst>
      <p:ext uri="{BB962C8B-B14F-4D97-AF65-F5344CB8AC3E}">
        <p14:creationId xmlns:p14="http://schemas.microsoft.com/office/powerpoint/2010/main" val="268120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Research journey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2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339" b="1" dirty="0">
                <a:solidFill>
                  <a:srgbClr val="0E080A"/>
                </a:solidFill>
              </a:rPr>
              <a:t>Undergraduate research topic:</a:t>
            </a:r>
            <a:endParaRPr sz="7339" b="1" dirty="0">
              <a:solidFill>
                <a:srgbClr val="0E08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339" dirty="0">
                <a:solidFill>
                  <a:srgbClr val="0E080A"/>
                </a:solidFill>
              </a:rPr>
              <a:t>Development of DNA and RNA ladders (Supervised by Prof Sithole-Niang)</a:t>
            </a:r>
            <a:endParaRPr sz="7339" dirty="0">
              <a:solidFill>
                <a:srgbClr val="0E08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339" b="1" dirty="0">
                <a:solidFill>
                  <a:srgbClr val="0E080A"/>
                </a:solidFill>
              </a:rPr>
              <a:t>Masters research topic:</a:t>
            </a:r>
            <a:endParaRPr sz="7339" b="1" dirty="0">
              <a:solidFill>
                <a:srgbClr val="0E08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339" dirty="0">
                <a:solidFill>
                  <a:srgbClr val="0E080A"/>
                </a:solidFill>
              </a:rPr>
              <a:t>Promoter single nucleotide polymorphisms in pro-inflammatory cytokine genes in </a:t>
            </a:r>
            <a:r>
              <a:rPr lang="en" sz="7339" i="1" dirty="0">
                <a:solidFill>
                  <a:srgbClr val="0E080A"/>
                </a:solidFill>
              </a:rPr>
              <a:t>S. haematobium</a:t>
            </a:r>
            <a:r>
              <a:rPr lang="en" sz="7339" dirty="0">
                <a:solidFill>
                  <a:srgbClr val="0E080A"/>
                </a:solidFill>
              </a:rPr>
              <a:t> infected individuals and the associated risk of prostate cancer development (Supervised by Prof T. Mduluza)</a:t>
            </a:r>
            <a:endParaRPr sz="7339" dirty="0">
              <a:solidFill>
                <a:srgbClr val="0E08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339" b="1" dirty="0">
                <a:solidFill>
                  <a:srgbClr val="0E080A"/>
                </a:solidFill>
              </a:rPr>
              <a:t>PhD research topic:</a:t>
            </a:r>
            <a:endParaRPr sz="7339" b="1" dirty="0">
              <a:solidFill>
                <a:srgbClr val="0E08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339" dirty="0">
                <a:solidFill>
                  <a:srgbClr val="0E080A"/>
                </a:solidFill>
              </a:rPr>
              <a:t>Prevalence associated risk factors and diagnostic biomarkers of schistosomiasis among school going children in Nelson Mandela Municipality (Prof Melariri, Dr Wilma ten Ham-Baloyi and Dr Ochola)</a:t>
            </a:r>
            <a:endParaRPr sz="7339" dirty="0">
              <a:solidFill>
                <a:srgbClr val="0E080A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172222"/>
              <a:buFont typeface="Times New Roman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0E11-3490-B034-709E-6ABB08643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Coming to SA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1008F-9356-6258-9516-8635B7A142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E080A"/>
                </a:solidFill>
              </a:rPr>
              <a:t>After I got my Visa, I had to move to Port Elizabeth</a:t>
            </a:r>
          </a:p>
          <a:p>
            <a:endParaRPr lang="en-US" dirty="0">
              <a:solidFill>
                <a:srgbClr val="0E080A"/>
              </a:solidFill>
            </a:endParaRPr>
          </a:p>
          <a:p>
            <a:r>
              <a:rPr lang="en-US" dirty="0">
                <a:solidFill>
                  <a:srgbClr val="0E080A"/>
                </a:solidFill>
              </a:rPr>
              <a:t>February 2023</a:t>
            </a:r>
          </a:p>
          <a:p>
            <a:endParaRPr lang="en-US" dirty="0">
              <a:solidFill>
                <a:srgbClr val="0E080A"/>
              </a:solidFill>
            </a:endParaRPr>
          </a:p>
          <a:p>
            <a:r>
              <a:rPr lang="en-US" dirty="0">
                <a:solidFill>
                  <a:srgbClr val="0E080A"/>
                </a:solidFill>
              </a:rPr>
              <a:t>Accommodation, navigating college resources and amenities </a:t>
            </a:r>
          </a:p>
          <a:p>
            <a:endParaRPr lang="en-US" dirty="0">
              <a:solidFill>
                <a:srgbClr val="0E080A"/>
              </a:solidFill>
            </a:endParaRPr>
          </a:p>
          <a:p>
            <a:r>
              <a:rPr lang="en-US" dirty="0">
                <a:solidFill>
                  <a:srgbClr val="0E080A"/>
                </a:solidFill>
              </a:rPr>
              <a:t>The wind!!!</a:t>
            </a:r>
          </a:p>
        </p:txBody>
      </p:sp>
    </p:spTree>
    <p:extLst>
      <p:ext uri="{BB962C8B-B14F-4D97-AF65-F5344CB8AC3E}">
        <p14:creationId xmlns:p14="http://schemas.microsoft.com/office/powerpoint/2010/main" val="480754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Progress in 2023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indent="-285750"/>
            <a:r>
              <a:rPr lang="en" dirty="0">
                <a:solidFill>
                  <a:srgbClr val="0E080A"/>
                </a:solidFill>
              </a:rPr>
              <a:t>Developed my proposal</a:t>
            </a:r>
          </a:p>
          <a:p>
            <a:pPr marL="285750" indent="-285750"/>
            <a:endParaRPr lang="en" dirty="0">
              <a:solidFill>
                <a:srgbClr val="0E080A"/>
              </a:solidFill>
            </a:endParaRPr>
          </a:p>
          <a:p>
            <a:pPr marL="285750" indent="-285750"/>
            <a:r>
              <a:rPr lang="en" dirty="0">
                <a:solidFill>
                  <a:srgbClr val="0E080A"/>
                </a:solidFill>
              </a:rPr>
              <a:t>REC-H approval</a:t>
            </a:r>
          </a:p>
          <a:p>
            <a:pPr marL="285750" indent="-285750"/>
            <a:endParaRPr lang="en-US" dirty="0">
              <a:solidFill>
                <a:srgbClr val="0E080A"/>
              </a:solidFill>
            </a:endParaRPr>
          </a:p>
          <a:p>
            <a:pPr marL="285750" indent="-285750"/>
            <a:r>
              <a:rPr lang="en-US" dirty="0">
                <a:solidFill>
                  <a:srgbClr val="0E080A"/>
                </a:solidFill>
              </a:rPr>
              <a:t>Department of education</a:t>
            </a:r>
          </a:p>
          <a:p>
            <a:pPr marL="285750" indent="-285750"/>
            <a:endParaRPr lang="en-US" dirty="0">
              <a:solidFill>
                <a:srgbClr val="0E080A"/>
              </a:solidFill>
            </a:endParaRPr>
          </a:p>
          <a:p>
            <a:pPr marL="285750" indent="-285750"/>
            <a:r>
              <a:rPr lang="en-US" dirty="0">
                <a:solidFill>
                  <a:srgbClr val="0E080A"/>
                </a:solidFill>
              </a:rPr>
              <a:t>Gatekeepers </a:t>
            </a:r>
            <a:endParaRPr dirty="0">
              <a:solidFill>
                <a:srgbClr val="0E08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Progress in 2024 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E080A"/>
                </a:solidFill>
              </a:rPr>
              <a:t>Sample collection September 2023-February 2024</a:t>
            </a:r>
            <a:endParaRPr dirty="0">
              <a:solidFill>
                <a:srgbClr val="0E080A"/>
              </a:solidFill>
            </a:endParaRPr>
          </a:p>
          <a:p>
            <a:pPr marL="285750" lvl="0" indent="-28575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E080A"/>
                </a:solidFill>
              </a:rPr>
              <a:t>Data compilation</a:t>
            </a:r>
            <a:endParaRPr dirty="0">
              <a:solidFill>
                <a:srgbClr val="0E080A"/>
              </a:solidFill>
            </a:endParaRPr>
          </a:p>
          <a:p>
            <a:pPr marL="285750" lvl="0" indent="-28575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E080A"/>
                </a:solidFill>
              </a:rPr>
              <a:t>Lab work</a:t>
            </a:r>
            <a:endParaRPr dirty="0">
              <a:solidFill>
                <a:srgbClr val="0E080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356</Words>
  <Application>Microsoft Macintosh PowerPoint</Application>
  <PresentationFormat>On-screen Show (16:9)</PresentationFormat>
  <Paragraphs>80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Open Sans</vt:lpstr>
      <vt:lpstr>PT Sans Narrow</vt:lpstr>
      <vt:lpstr>Tropic</vt:lpstr>
      <vt:lpstr>My PhD Journey</vt:lpstr>
      <vt:lpstr>A little bit about myself</vt:lpstr>
      <vt:lpstr>My Journey to a PhD</vt:lpstr>
      <vt:lpstr>How did I secure my PhD</vt:lpstr>
      <vt:lpstr>The process…</vt:lpstr>
      <vt:lpstr>Research journey</vt:lpstr>
      <vt:lpstr>Coming to SA</vt:lpstr>
      <vt:lpstr>Progress in 2023</vt:lpstr>
      <vt:lpstr>Progress in 2024 </vt:lpstr>
      <vt:lpstr>My supervisors</vt:lpstr>
      <vt:lpstr>Challenges </vt:lpstr>
      <vt:lpstr>Remember</vt:lpstr>
      <vt:lpstr>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PhD Journey</dc:title>
  <cp:lastModifiedBy>Maryline Vere</cp:lastModifiedBy>
  <cp:revision>2</cp:revision>
  <dcterms:modified xsi:type="dcterms:W3CDTF">2024-04-02T20:14:20Z</dcterms:modified>
</cp:coreProperties>
</file>