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6"/>
  </p:notesMasterIdLst>
  <p:sldIdLst>
    <p:sldId id="281" r:id="rId5"/>
    <p:sldId id="261" r:id="rId6"/>
    <p:sldId id="468" r:id="rId7"/>
    <p:sldId id="271" r:id="rId8"/>
    <p:sldId id="314" r:id="rId9"/>
    <p:sldId id="309" r:id="rId10"/>
    <p:sldId id="316" r:id="rId11"/>
    <p:sldId id="277" r:id="rId12"/>
    <p:sldId id="278" r:id="rId13"/>
    <p:sldId id="458" r:id="rId14"/>
    <p:sldId id="381" r:id="rId15"/>
    <p:sldId id="279" r:id="rId16"/>
    <p:sldId id="360" r:id="rId17"/>
    <p:sldId id="288" r:id="rId18"/>
    <p:sldId id="450" r:id="rId19"/>
    <p:sldId id="286" r:id="rId20"/>
    <p:sldId id="292" r:id="rId21"/>
    <p:sldId id="293" r:id="rId22"/>
    <p:sldId id="340" r:id="rId23"/>
    <p:sldId id="341" r:id="rId24"/>
    <p:sldId id="342" r:id="rId25"/>
    <p:sldId id="460" r:id="rId26"/>
    <p:sldId id="327" r:id="rId27"/>
    <p:sldId id="322" r:id="rId28"/>
    <p:sldId id="459" r:id="rId29"/>
    <p:sldId id="467" r:id="rId30"/>
    <p:sldId id="343" r:id="rId31"/>
    <p:sldId id="350" r:id="rId32"/>
    <p:sldId id="297" r:id="rId33"/>
    <p:sldId id="351" r:id="rId34"/>
    <p:sldId id="352" r:id="rId35"/>
    <p:sldId id="353" r:id="rId36"/>
    <p:sldId id="354" r:id="rId37"/>
    <p:sldId id="355" r:id="rId38"/>
    <p:sldId id="291" r:id="rId39"/>
    <p:sldId id="306" r:id="rId40"/>
    <p:sldId id="339" r:id="rId41"/>
    <p:sldId id="348" r:id="rId42"/>
    <p:sldId id="315" r:id="rId43"/>
    <p:sldId id="257" r:id="rId44"/>
    <p:sldId id="295" r:id="rId45"/>
    <p:sldId id="344" r:id="rId46"/>
    <p:sldId id="356" r:id="rId47"/>
    <p:sldId id="275" r:id="rId48"/>
    <p:sldId id="358" r:id="rId49"/>
    <p:sldId id="359" r:id="rId50"/>
    <p:sldId id="461" r:id="rId51"/>
    <p:sldId id="462" r:id="rId52"/>
    <p:sldId id="463" r:id="rId53"/>
    <p:sldId id="465" r:id="rId54"/>
    <p:sldId id="313" r:id="rId55"/>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35418-53BB-444F-BF3A-D18F7420FB94}" v="9" dt="2023-04-04T11:00:58.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2A026-6FA7-4C18-B7A3-64E0BF6A4900}" type="datetimeFigureOut">
              <a:rPr lang="en-ZA" smtClean="0"/>
              <a:t>2024/04/02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9B241-1499-4ED9-9251-21E8438B02A9}" type="slidenum">
              <a:rPr lang="en-ZA" smtClean="0"/>
              <a:t>‹#›</a:t>
            </a:fld>
            <a:endParaRPr lang="en-ZA"/>
          </a:p>
        </p:txBody>
      </p:sp>
    </p:spTree>
    <p:extLst>
      <p:ext uri="{BB962C8B-B14F-4D97-AF65-F5344CB8AC3E}">
        <p14:creationId xmlns:p14="http://schemas.microsoft.com/office/powerpoint/2010/main" val="402763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libraryguides.missouri.edu/impact" TargetMode="External"/><Relationship Id="rId3" Type="http://schemas.openxmlformats.org/officeDocument/2006/relationships/hyperlink" Target="https://eur01.safelinks.protection.outlook.com/?url=http%3A%2F%2Flibraryguides.missouri.edu%2Fcitationguide&amp;data=05%7C01%7CDeidre.Gerber%40mandela.ac.za%7Cc0ff12bb474349f32ebc08dba48f651b%7Cbd70eeb3a537435a937c7cd330dc74d8%7C0%7C0%7C638284708001698056%7CUnknown%7CTWFpbGZsb3d8eyJWIjoiMC4wLjAwMDAiLCJQIjoiV2luMzIiLCJBTiI6Ik1haWwiLCJXVCI6Mn0%3D%7C3000%7C%7C%7C&amp;sdata=PDgntJh%2FilyqYfDUURhWY68R7iUSluqQgp2YWG7g664%3D&amp;reserved=0" TargetMode="External"/><Relationship Id="rId7" Type="http://schemas.openxmlformats.org/officeDocument/2006/relationships/hyperlink" Target="http://libraryguides.missouri.edu/journalrankin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libraryguides.missouri.edu/ResearchIdentity" TargetMode="External"/><Relationship Id="rId5" Type="http://schemas.openxmlformats.org/officeDocument/2006/relationships/hyperlink" Target="https://eur01.safelinks.protection.outlook.com/?url=http%3A%2F%2Flibraryguides.missouri.edu%2FWhereToPublish&amp;data=05%7C01%7CDeidre.Gerber%40mandela.ac.za%7Cc0ff12bb474349f32ebc08dba48f651b%7Cbd70eeb3a537435a937c7cd330dc74d8%7C0%7C0%7C638284708001698056%7CUnknown%7CTWFpbGZsb3d8eyJWIjoiMC4wLjAwMDAiLCJQIjoiV2luMzIiLCJBTiI6Ik1haWwiLCJXVCI6Mn0%3D%7C3000%7C%7C%7C&amp;sdata=NVSOFcytUvc2MbbLgMK%2FBZVh5nKPjpE2dNKBIn2y5nA%3D&amp;reserved=0" TargetMode="External"/><Relationship Id="rId10" Type="http://schemas.openxmlformats.org/officeDocument/2006/relationships/hyperlink" Target="https://harzing.com/resources/publish-or-perish" TargetMode="External"/><Relationship Id="rId4" Type="http://schemas.openxmlformats.org/officeDocument/2006/relationships/hyperlink" Target="https://eur01.safelinks.protection.outlook.com/?url=https%3A%2F%2Flibraryguides.missouri.edu%2Fopenaccess&amp;data=05%7C01%7CDeidre.Gerber%40mandela.ac.za%7Cc0ff12bb474349f32ebc08dba48f651b%7Cbd70eeb3a537435a937c7cd330dc74d8%7C0%7C0%7C638284708001698056%7CUnknown%7CTWFpbGZsb3d8eyJWIjoiMC4wLjAwMDAiLCJQIjoiV2luMzIiLCJBTiI6Ik1haWwiLCJXVCI6Mn0%3D%7C3000%7C%7C%7C&amp;sdata=Vc8ye8kTmkbf4OxrdTsdp%2FFeYv7ScUccLD8vXPIwIRw%3D&amp;reserved=0" TargetMode="External"/><Relationship Id="rId9" Type="http://schemas.openxmlformats.org/officeDocument/2006/relationships/hyperlink" Target="https://library.muhealth.org/journaleva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791C6F2-9370-5EDD-CF1F-2A49FE7A0F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2D0BA53-364C-ABC2-12F5-72B26ABC77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ZA" altLang="en-US" b="1">
                <a:solidFill>
                  <a:srgbClr val="374151"/>
                </a:solidFill>
                <a:latin typeface="Söhne"/>
              </a:rPr>
              <a:t>Databases</a:t>
            </a:r>
            <a:r>
              <a:rPr lang="en-ZA" altLang="en-US">
                <a:solidFill>
                  <a:srgbClr val="374151"/>
                </a:solidFill>
                <a:latin typeface="Söhne"/>
              </a:rPr>
              <a:t>:</a:t>
            </a:r>
          </a:p>
          <a:p>
            <a:pPr marL="742950" lvl="1" indent="-285750">
              <a:buFontTx/>
              <a:buChar char="•"/>
            </a:pPr>
            <a:r>
              <a:rPr lang="en-ZA" altLang="en-US">
                <a:solidFill>
                  <a:srgbClr val="374151"/>
                </a:solidFill>
                <a:latin typeface="Söhne"/>
              </a:rPr>
              <a:t>Access a wealth of academic resources.</a:t>
            </a:r>
          </a:p>
          <a:p>
            <a:pPr marL="742950" lvl="1" indent="-285750">
              <a:buFontTx/>
              <a:buChar char="•"/>
            </a:pPr>
            <a:r>
              <a:rPr lang="en-ZA" altLang="en-US">
                <a:solidFill>
                  <a:srgbClr val="374151"/>
                </a:solidFill>
                <a:latin typeface="Söhne"/>
              </a:rPr>
              <a:t>Search for scholarly articles, research papers, and more.</a:t>
            </a:r>
          </a:p>
          <a:p>
            <a:pPr>
              <a:buFontTx/>
              <a:buChar char="•"/>
            </a:pPr>
            <a:r>
              <a:rPr lang="en-ZA" altLang="en-US" b="1">
                <a:solidFill>
                  <a:srgbClr val="374151"/>
                </a:solidFill>
                <a:latin typeface="Söhne"/>
              </a:rPr>
              <a:t>A-Z List of Electronic Resources</a:t>
            </a:r>
            <a:r>
              <a:rPr lang="en-ZA" altLang="en-US">
                <a:solidFill>
                  <a:srgbClr val="374151"/>
                </a:solidFill>
                <a:latin typeface="Söhne"/>
              </a:rPr>
              <a:t>:</a:t>
            </a:r>
          </a:p>
          <a:p>
            <a:pPr marL="742950" lvl="1" indent="-285750">
              <a:buFontTx/>
              <a:buChar char="•"/>
            </a:pPr>
            <a:r>
              <a:rPr lang="en-ZA" altLang="en-US">
                <a:solidFill>
                  <a:srgbClr val="374151"/>
                </a:solidFill>
                <a:latin typeface="Söhne"/>
              </a:rPr>
              <a:t>Browse a comprehensive list of digital materials.</a:t>
            </a:r>
          </a:p>
          <a:p>
            <a:pPr marL="742950" lvl="1" indent="-285750">
              <a:buFontTx/>
              <a:buChar char="•"/>
            </a:pPr>
            <a:r>
              <a:rPr lang="en-ZA" altLang="en-US">
                <a:solidFill>
                  <a:srgbClr val="374151"/>
                </a:solidFill>
                <a:latin typeface="Söhne"/>
              </a:rPr>
              <a:t>Conveniently organized for quick access.</a:t>
            </a:r>
          </a:p>
          <a:p>
            <a:pPr>
              <a:buFontTx/>
              <a:buChar char="•"/>
            </a:pPr>
            <a:r>
              <a:rPr lang="en-ZA" altLang="en-US" b="1">
                <a:solidFill>
                  <a:srgbClr val="374151"/>
                </a:solidFill>
                <a:latin typeface="Söhne"/>
              </a:rPr>
              <a:t>LibGuides</a:t>
            </a:r>
            <a:r>
              <a:rPr lang="en-ZA" altLang="en-US">
                <a:solidFill>
                  <a:srgbClr val="374151"/>
                </a:solidFill>
                <a:latin typeface="Söhne"/>
              </a:rPr>
              <a:t>:</a:t>
            </a:r>
          </a:p>
          <a:p>
            <a:pPr marL="742950" lvl="1" indent="-285750">
              <a:buFontTx/>
              <a:buChar char="•"/>
            </a:pPr>
            <a:r>
              <a:rPr lang="en-ZA" altLang="en-US">
                <a:solidFill>
                  <a:srgbClr val="374151"/>
                </a:solidFill>
                <a:latin typeface="Söhne"/>
              </a:rPr>
              <a:t>Your research roadmaps.</a:t>
            </a:r>
          </a:p>
          <a:p>
            <a:pPr marL="742950" lvl="1" indent="-285750">
              <a:buFontTx/>
              <a:buChar char="•"/>
            </a:pPr>
            <a:r>
              <a:rPr lang="en-ZA" altLang="en-US">
                <a:solidFill>
                  <a:srgbClr val="374151"/>
                </a:solidFill>
                <a:latin typeface="Söhne"/>
              </a:rPr>
              <a:t>Subject-specific guides for effective research.</a:t>
            </a:r>
          </a:p>
          <a:p>
            <a:pPr>
              <a:buFontTx/>
              <a:buChar char="•"/>
            </a:pPr>
            <a:r>
              <a:rPr lang="en-ZA" altLang="en-US" b="1">
                <a:solidFill>
                  <a:srgbClr val="374151"/>
                </a:solidFill>
                <a:latin typeface="Söhne"/>
              </a:rPr>
              <a:t>FindPlus</a:t>
            </a:r>
            <a:r>
              <a:rPr lang="en-ZA" altLang="en-US">
                <a:solidFill>
                  <a:srgbClr val="374151"/>
                </a:solidFill>
                <a:latin typeface="Söhne"/>
              </a:rPr>
              <a:t>:</a:t>
            </a:r>
          </a:p>
          <a:p>
            <a:pPr marL="742950" lvl="1" indent="-285750">
              <a:buFontTx/>
              <a:buChar char="•"/>
            </a:pPr>
            <a:r>
              <a:rPr lang="en-ZA" altLang="en-US">
                <a:solidFill>
                  <a:srgbClr val="374151"/>
                </a:solidFill>
                <a:latin typeface="Söhne"/>
              </a:rPr>
              <a:t>Streamlined library search.</a:t>
            </a:r>
          </a:p>
          <a:p>
            <a:pPr marL="742950" lvl="1" indent="-285750">
              <a:buFontTx/>
              <a:buChar char="•"/>
            </a:pPr>
            <a:r>
              <a:rPr lang="en-ZA" altLang="en-US">
                <a:solidFill>
                  <a:srgbClr val="374151"/>
                </a:solidFill>
                <a:latin typeface="Söhne"/>
              </a:rPr>
              <a:t>Find books, articles, and more in one place.</a:t>
            </a:r>
          </a:p>
          <a:p>
            <a:pPr>
              <a:buFontTx/>
              <a:buChar char="•"/>
            </a:pPr>
            <a:r>
              <a:rPr lang="en-ZA" altLang="en-US" b="1">
                <a:solidFill>
                  <a:srgbClr val="374151"/>
                </a:solidFill>
                <a:latin typeface="Söhne"/>
              </a:rPr>
              <a:t>Google Scholar</a:t>
            </a:r>
            <a:r>
              <a:rPr lang="en-ZA" altLang="en-US">
                <a:solidFill>
                  <a:srgbClr val="374151"/>
                </a:solidFill>
                <a:latin typeface="Söhne"/>
              </a:rPr>
              <a:t>:</a:t>
            </a:r>
          </a:p>
          <a:p>
            <a:pPr marL="742950" lvl="1" indent="-285750">
              <a:buFontTx/>
              <a:buChar char="•"/>
            </a:pPr>
            <a:r>
              <a:rPr lang="en-ZA" altLang="en-US">
                <a:solidFill>
                  <a:srgbClr val="374151"/>
                </a:solidFill>
                <a:latin typeface="Söhne"/>
              </a:rPr>
              <a:t>Explore scholarly literature.</a:t>
            </a:r>
          </a:p>
          <a:p>
            <a:pPr marL="742950" lvl="1" indent="-285750">
              <a:buFontTx/>
              <a:buChar char="•"/>
            </a:pPr>
            <a:r>
              <a:rPr lang="en-ZA" altLang="en-US">
                <a:solidFill>
                  <a:srgbClr val="374151"/>
                </a:solidFill>
                <a:latin typeface="Söhne"/>
              </a:rPr>
              <a:t>Search for academic articles and publications.</a:t>
            </a:r>
          </a:p>
          <a:p>
            <a:pPr>
              <a:buFontTx/>
              <a:buChar char="•"/>
            </a:pPr>
            <a:r>
              <a:rPr lang="en-ZA" altLang="en-US" b="1">
                <a:solidFill>
                  <a:srgbClr val="374151"/>
                </a:solidFill>
                <a:latin typeface="Söhne"/>
              </a:rPr>
              <a:t>OpenAccess</a:t>
            </a:r>
            <a:r>
              <a:rPr lang="en-ZA" altLang="en-US">
                <a:solidFill>
                  <a:srgbClr val="374151"/>
                </a:solidFill>
                <a:latin typeface="Söhne"/>
              </a:rPr>
              <a:t>:</a:t>
            </a:r>
          </a:p>
          <a:p>
            <a:pPr marL="742950" lvl="1" indent="-285750">
              <a:buFontTx/>
              <a:buChar char="•"/>
            </a:pPr>
            <a:r>
              <a:rPr lang="en-ZA" altLang="en-US">
                <a:solidFill>
                  <a:srgbClr val="374151"/>
                </a:solidFill>
                <a:latin typeface="Söhne"/>
              </a:rPr>
              <a:t>Access free, open-source research.</a:t>
            </a:r>
          </a:p>
          <a:p>
            <a:pPr marL="742950" lvl="1" indent="-285750">
              <a:buFontTx/>
              <a:buChar char="•"/>
            </a:pPr>
            <a:r>
              <a:rPr lang="en-ZA" altLang="en-US">
                <a:solidFill>
                  <a:srgbClr val="374151"/>
                </a:solidFill>
                <a:latin typeface="Söhne"/>
              </a:rPr>
              <a:t>Promotes knowledge sharing and collaboration.</a:t>
            </a:r>
          </a:p>
          <a:p>
            <a:pPr>
              <a:buFontTx/>
              <a:buChar char="•"/>
            </a:pPr>
            <a:r>
              <a:rPr lang="en-ZA" altLang="en-US" b="1">
                <a:solidFill>
                  <a:srgbClr val="374151"/>
                </a:solidFill>
                <a:latin typeface="Söhne"/>
              </a:rPr>
              <a:t>Accredited Journal Lists</a:t>
            </a:r>
            <a:r>
              <a:rPr lang="en-ZA" altLang="en-US">
                <a:solidFill>
                  <a:srgbClr val="374151"/>
                </a:solidFill>
                <a:latin typeface="Söhne"/>
              </a:rPr>
              <a:t>:</a:t>
            </a:r>
          </a:p>
          <a:p>
            <a:pPr marL="742950" lvl="1" indent="-285750">
              <a:buFontTx/>
              <a:buChar char="•"/>
            </a:pPr>
            <a:r>
              <a:rPr lang="en-ZA" altLang="en-US">
                <a:solidFill>
                  <a:srgbClr val="374151"/>
                </a:solidFill>
                <a:latin typeface="Söhne"/>
              </a:rPr>
              <a:t>Trustworthy academic sources.</a:t>
            </a:r>
          </a:p>
          <a:p>
            <a:pPr marL="742950" lvl="1" indent="-285750">
              <a:buFontTx/>
              <a:buChar char="•"/>
            </a:pPr>
            <a:r>
              <a:rPr lang="en-ZA" altLang="en-US">
                <a:solidFill>
                  <a:srgbClr val="374151"/>
                </a:solidFill>
                <a:latin typeface="Söhne"/>
              </a:rPr>
              <a:t>Journals meeting quality standards.</a:t>
            </a:r>
          </a:p>
          <a:p>
            <a:endParaRPr lang="en-ZA" altLang="en-US">
              <a:solidFill>
                <a:srgbClr val="374151"/>
              </a:solidFill>
              <a:latin typeface="Söhne"/>
            </a:endParaRPr>
          </a:p>
          <a:p>
            <a:endParaRPr lang="en-ZA" altLang="en-US">
              <a:solidFill>
                <a:srgbClr val="374151"/>
              </a:solidFill>
              <a:latin typeface="Söhne"/>
            </a:endParaRPr>
          </a:p>
          <a:p>
            <a:r>
              <a:rPr lang="en-ZA" altLang="en-US">
                <a:solidFill>
                  <a:srgbClr val="222222"/>
                </a:solidFill>
                <a:latin typeface="Times New Roman" panose="02020603050405020304" pitchFamily="18" charset="0"/>
              </a:rPr>
              <a:t>The following indices are regarded as accredited journals by the </a:t>
            </a:r>
            <a:r>
              <a:rPr lang="en-ZA" altLang="en-US" b="1">
                <a:solidFill>
                  <a:srgbClr val="222222"/>
                </a:solidFill>
                <a:latin typeface="Times New Roman" panose="02020603050405020304" pitchFamily="18" charset="0"/>
              </a:rPr>
              <a:t>Department of Higher Education and Training (DHET</a:t>
            </a:r>
            <a:r>
              <a:rPr lang="en-ZA" altLang="en-US">
                <a:solidFill>
                  <a:srgbClr val="222222"/>
                </a:solidFill>
                <a:latin typeface="Times New Roman" panose="02020603050405020304" pitchFamily="18" charset="0"/>
              </a:rPr>
              <a:t>). </a:t>
            </a:r>
          </a:p>
          <a:p>
            <a:r>
              <a:rPr lang="en-ZA" altLang="en-US" b="1">
                <a:solidFill>
                  <a:srgbClr val="363636"/>
                </a:solidFill>
                <a:latin typeface="OpenSansRegular"/>
              </a:rPr>
              <a:t>Journal lists for articles with publication date of 2023</a:t>
            </a:r>
            <a:endParaRPr lang="en-ZA" altLang="en-US">
              <a:solidFill>
                <a:srgbClr val="222222"/>
              </a:solidFill>
              <a:latin typeface="Times New Roman" panose="02020603050405020304" pitchFamily="18" charset="0"/>
            </a:endParaRPr>
          </a:p>
          <a:p>
            <a:pPr>
              <a:buFont typeface="Calibri Light" panose="020F0302020204030204" pitchFamily="34" charset="0"/>
              <a:buAutoNum type="arabicPeriod"/>
            </a:pPr>
            <a:r>
              <a:rPr lang="en-ZA" altLang="en-US">
                <a:solidFill>
                  <a:srgbClr val="222222"/>
                </a:solidFill>
                <a:latin typeface="Times New Roman" panose="02020603050405020304" pitchFamily="18" charset="0"/>
              </a:rPr>
              <a:t>International Bibliography of the Social Sciences (IBSS)</a:t>
            </a:r>
          </a:p>
          <a:p>
            <a:pPr>
              <a:buFont typeface="Calibri Light" panose="020F0302020204030204" pitchFamily="34" charset="0"/>
              <a:buAutoNum type="arabicPeriod"/>
            </a:pPr>
            <a:r>
              <a:rPr lang="en-ZA" altLang="en-US">
                <a:solidFill>
                  <a:srgbClr val="222222"/>
                </a:solidFill>
                <a:latin typeface="Times New Roman" panose="02020603050405020304" pitchFamily="18" charset="0"/>
              </a:rPr>
              <a:t>Web of Science Journals</a:t>
            </a:r>
          </a:p>
          <a:p>
            <a:pPr>
              <a:buFont typeface="Calibri Light" panose="020F0302020204030204" pitchFamily="34" charset="0"/>
              <a:buAutoNum type="arabicPeriod"/>
            </a:pPr>
            <a:r>
              <a:rPr lang="en-ZA" altLang="en-US">
                <a:solidFill>
                  <a:srgbClr val="222222"/>
                </a:solidFill>
                <a:latin typeface="Times New Roman" panose="02020603050405020304" pitchFamily="18" charset="0"/>
              </a:rPr>
              <a:t>List of approved South African journals as maintained by the DHET</a:t>
            </a:r>
          </a:p>
          <a:p>
            <a:pPr>
              <a:buFont typeface="Calibri Light" panose="020F0302020204030204" pitchFamily="34" charset="0"/>
              <a:buAutoNum type="arabicPeriod"/>
            </a:pPr>
            <a:r>
              <a:rPr lang="en-ZA" altLang="en-US">
                <a:solidFill>
                  <a:srgbClr val="222222"/>
                </a:solidFill>
                <a:latin typeface="Times New Roman" panose="02020603050405020304" pitchFamily="18" charset="0"/>
              </a:rPr>
              <a:t>Scopus​</a:t>
            </a:r>
          </a:p>
          <a:p>
            <a:pPr>
              <a:buFont typeface="Calibri Light" panose="020F0302020204030204" pitchFamily="34" charset="0"/>
              <a:buAutoNum type="arabicPeriod"/>
            </a:pPr>
            <a:r>
              <a:rPr lang="en-ZA" altLang="en-US">
                <a:solidFill>
                  <a:srgbClr val="222222"/>
                </a:solidFill>
                <a:latin typeface="Times New Roman" panose="02020603050405020304" pitchFamily="18" charset="0"/>
              </a:rPr>
              <a:t>DOAJ (Only applies from the submission in the year 2022 and onwards)</a:t>
            </a:r>
          </a:p>
          <a:p>
            <a:pPr eaLnBrk="1" hangingPunct="1"/>
            <a:endParaRPr lang="en-ZA" altLang="en-US" sz="1600" b="1">
              <a:solidFill>
                <a:srgbClr val="374151"/>
              </a:solidFill>
              <a:latin typeface="Söhne"/>
            </a:endParaRPr>
          </a:p>
          <a:p>
            <a:pPr eaLnBrk="1" hangingPunct="1"/>
            <a:r>
              <a:rPr lang="en-ZA" altLang="en-US" sz="1600" b="1">
                <a:solidFill>
                  <a:srgbClr val="374151"/>
                </a:solidFill>
                <a:latin typeface="Söhne"/>
              </a:rPr>
              <a:t>Academic Library Support: Access to Databases, Journals, and Digital Repositories:</a:t>
            </a:r>
            <a:endParaRPr lang="en-ZA" altLang="en-US" sz="1600">
              <a:solidFill>
                <a:srgbClr val="374151"/>
              </a:solidFill>
              <a:latin typeface="Söhne"/>
            </a:endParaRPr>
          </a:p>
          <a:p>
            <a:pPr eaLnBrk="1" hangingPunct="1">
              <a:buFontTx/>
              <a:buChar char="•"/>
            </a:pPr>
            <a:r>
              <a:rPr lang="en-ZA" altLang="en-US">
                <a:solidFill>
                  <a:srgbClr val="374151"/>
                </a:solidFill>
                <a:latin typeface="Söhne"/>
              </a:rPr>
              <a:t>Academic libraries serve as a lifeline, offering critical support in overcoming resource discovery challenges.</a:t>
            </a:r>
          </a:p>
          <a:p>
            <a:pPr eaLnBrk="1" hangingPunct="1">
              <a:buFont typeface="Calibri Light" panose="020F0302020204030204" pitchFamily="34" charset="0"/>
              <a:buAutoNum type="arabicPeriod"/>
            </a:pPr>
            <a:r>
              <a:rPr lang="en-ZA" altLang="en-US" b="1">
                <a:solidFill>
                  <a:srgbClr val="374151"/>
                </a:solidFill>
                <a:latin typeface="Söhne"/>
              </a:rPr>
              <a:t>Databases:</a:t>
            </a:r>
            <a:r>
              <a:rPr lang="en-ZA" altLang="en-US">
                <a:solidFill>
                  <a:srgbClr val="374151"/>
                </a:solidFill>
                <a:latin typeface="Söhne"/>
              </a:rPr>
              <a:t> Curated collections of scholarly articles, reports, and data from various fields, searchable through specialized platforms.</a:t>
            </a:r>
          </a:p>
          <a:p>
            <a:pPr eaLnBrk="1" hangingPunct="1">
              <a:buFont typeface="Calibri Light" panose="020F0302020204030204" pitchFamily="34" charset="0"/>
              <a:buAutoNum type="arabicPeriod"/>
            </a:pPr>
            <a:r>
              <a:rPr lang="en-ZA" altLang="en-US" b="1">
                <a:solidFill>
                  <a:srgbClr val="374151"/>
                </a:solidFill>
                <a:latin typeface="Söhne"/>
              </a:rPr>
              <a:t>Journals:</a:t>
            </a:r>
            <a:r>
              <a:rPr lang="en-ZA" altLang="en-US">
                <a:solidFill>
                  <a:srgbClr val="374151"/>
                </a:solidFill>
                <a:latin typeface="Söhne"/>
              </a:rPr>
              <a:t> Access to peer-reviewed publications, keeping researchers updated on the latest advancements.</a:t>
            </a:r>
          </a:p>
          <a:p>
            <a:pPr eaLnBrk="1" hangingPunct="1">
              <a:buFont typeface="Calibri Light" panose="020F0302020204030204" pitchFamily="34" charset="0"/>
              <a:buAutoNum type="arabicPeriod"/>
            </a:pPr>
            <a:r>
              <a:rPr lang="en-ZA" altLang="en-US" b="1">
                <a:solidFill>
                  <a:srgbClr val="374151"/>
                </a:solidFill>
                <a:latin typeface="Söhne"/>
              </a:rPr>
              <a:t>Digital Repositories:</a:t>
            </a:r>
            <a:r>
              <a:rPr lang="en-ZA" altLang="en-US">
                <a:solidFill>
                  <a:srgbClr val="374151"/>
                </a:solidFill>
                <a:latin typeface="Söhne"/>
              </a:rPr>
              <a:t> Curated collections of research outputs, data sets, and historical materials, fostering exploration.</a:t>
            </a:r>
          </a:p>
          <a:p>
            <a:endParaRPr lang="en-ZA" altLang="en-US"/>
          </a:p>
        </p:txBody>
      </p:sp>
      <p:sp>
        <p:nvSpPr>
          <p:cNvPr id="39940" name="Slide Number Placeholder 3">
            <a:extLst>
              <a:ext uri="{FF2B5EF4-FFF2-40B4-BE49-F238E27FC236}">
                <a16:creationId xmlns:a16="http://schemas.microsoft.com/office/drawing/2014/main" id="{498B2EB5-5556-D143-52C2-F36E6AD2FE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5778D41-67E8-440B-9CBF-402AA0427BF2}" type="slidenum">
              <a:rPr lang="en-ZA" altLang="en-US" smtClean="0"/>
              <a:pPr/>
              <a:t>10</a:t>
            </a:fld>
            <a:endParaRPr lang="en-Z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1029D5C-9542-FCA8-0C6C-799B91EC53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319E1A5-6942-065D-1F8D-AAE4DEEE9C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ZA" altLang="en-US">
                <a:solidFill>
                  <a:srgbClr val="555555"/>
                </a:solidFill>
                <a:latin typeface="Arial" panose="020B0604020202020204" pitchFamily="34" charset="0"/>
              </a:rPr>
              <a:t>Schedule a personalized consultation or orientation session to learn about library services and resources</a:t>
            </a:r>
          </a:p>
          <a:p>
            <a:pPr eaLnBrk="1" hangingPunct="1"/>
            <a:r>
              <a:rPr lang="en-ZA" altLang="en-US"/>
              <a:t>Subject Databases and Research Data Management</a:t>
            </a:r>
          </a:p>
          <a:p>
            <a:pPr eaLnBrk="1" hangingPunct="1"/>
            <a:r>
              <a:rPr lang="en-ZA" altLang="en-US"/>
              <a:t>Endnote and RDM Libguide, Figshare</a:t>
            </a:r>
          </a:p>
          <a:p>
            <a:pPr eaLnBrk="1" hangingPunct="1"/>
            <a:r>
              <a:rPr lang="en-ZA" altLang="en-US"/>
              <a:t>Plagiarism, Copyright, Endnote</a:t>
            </a:r>
          </a:p>
          <a:p>
            <a:pPr eaLnBrk="1" hangingPunct="1"/>
            <a:r>
              <a:rPr lang="en-ZA" altLang="en-US" sz="1800">
                <a:latin typeface="Helvetica" panose="020B0604020202020204" pitchFamily="34" charset="0"/>
                <a:ea typeface="Times New Roman" panose="02020603050405020304" pitchFamily="18" charset="0"/>
                <a:cs typeface="Calibri" panose="020F0502020204030204" pitchFamily="34" charset="0"/>
                <a:hlinkClick r:id="rId3"/>
              </a:rPr>
              <a:t>Citation Styles</a:t>
            </a:r>
            <a:r>
              <a:rPr lang="en-ZA" altLang="en-US" sz="1800">
                <a:latin typeface="Helvetica" panose="020B0604020202020204" pitchFamily="34" charset="0"/>
                <a:ea typeface="Times New Roman" panose="02020603050405020304" pitchFamily="18" charset="0"/>
                <a:cs typeface="Calibri" panose="020F0502020204030204" pitchFamily="34" charset="0"/>
              </a:rPr>
              <a:t> | </a:t>
            </a:r>
            <a:r>
              <a:rPr lang="en-ZA" altLang="en-US" sz="1800">
                <a:latin typeface="Helvetica" panose="020B0604020202020204" pitchFamily="34" charset="0"/>
                <a:ea typeface="Times New Roman" panose="02020603050405020304" pitchFamily="18" charset="0"/>
                <a:cs typeface="Calibri" panose="020F0502020204030204" pitchFamily="34" charset="0"/>
                <a:hlinkClick r:id="rId4"/>
              </a:rPr>
              <a:t>Open Access</a:t>
            </a:r>
            <a:r>
              <a:rPr lang="en-ZA" altLang="en-US" sz="1800">
                <a:latin typeface="Helvetica" panose="020B0604020202020204" pitchFamily="34" charset="0"/>
                <a:ea typeface="Times New Roman" panose="02020603050405020304" pitchFamily="18" charset="0"/>
                <a:cs typeface="Calibri" panose="020F0502020204030204" pitchFamily="34" charset="0"/>
              </a:rPr>
              <a:t> | </a:t>
            </a:r>
            <a:r>
              <a:rPr lang="en-ZA" altLang="en-US" sz="1800">
                <a:latin typeface="Helvetica" panose="020B0604020202020204" pitchFamily="34" charset="0"/>
                <a:ea typeface="Times New Roman" panose="02020603050405020304" pitchFamily="18" charset="0"/>
                <a:cs typeface="Calibri" panose="020F0502020204030204" pitchFamily="34" charset="0"/>
                <a:hlinkClick r:id="rId5"/>
              </a:rPr>
              <a:t>Where to Publish</a:t>
            </a:r>
            <a:r>
              <a:rPr lang="en-ZA" altLang="en-US" sz="1800">
                <a:latin typeface="Helvetica" panose="020B0604020202020204" pitchFamily="34" charset="0"/>
                <a:ea typeface="Times New Roman" panose="02020603050405020304" pitchFamily="18" charset="0"/>
                <a:cs typeface="Calibri" panose="020F0502020204030204" pitchFamily="34" charset="0"/>
              </a:rPr>
              <a:t> </a:t>
            </a:r>
            <a:r>
              <a:rPr lang="en-ZA" altLang="en-US" sz="1800">
                <a:solidFill>
                  <a:srgbClr val="337AB7"/>
                </a:solidFill>
                <a:latin typeface="Helvetica" panose="020B0604020202020204" pitchFamily="34" charset="0"/>
                <a:ea typeface="Times New Roman" panose="02020603050405020304" pitchFamily="18" charset="0"/>
                <a:cs typeface="Calibri" panose="020F0502020204030204" pitchFamily="34" charset="0"/>
              </a:rPr>
              <a:t>– Transformative agreements, Journal Impact Factors, Accedited Journals, Endnote</a:t>
            </a:r>
          </a:p>
          <a:p>
            <a:pPr eaLnBrk="1" hangingPunct="1">
              <a:buFontTx/>
              <a:buChar char="•"/>
            </a:pPr>
            <a:r>
              <a:rPr lang="en-ZA" altLang="en-US">
                <a:latin typeface="Universe"/>
                <a:hlinkClick r:id="rId6"/>
              </a:rPr>
              <a:t>Researcher IDs and Profiles</a:t>
            </a:r>
            <a:r>
              <a:rPr lang="en-ZA" altLang="en-US">
                <a:latin typeface="Arial" panose="020B0604020202020204" pitchFamily="34" charset="0"/>
              </a:rPr>
              <a:t>: </a:t>
            </a:r>
            <a:r>
              <a:rPr lang="en-ZA" altLang="en-US">
                <a:latin typeface="Universe"/>
                <a:hlinkClick r:id="rId7"/>
              </a:rPr>
              <a:t>Journal Rankings</a:t>
            </a:r>
            <a:r>
              <a:rPr lang="en-ZA" altLang="en-US">
                <a:latin typeface="Arial" panose="020B0604020202020204" pitchFamily="34" charset="0"/>
              </a:rPr>
              <a:t> (including Journal Impact Factors)</a:t>
            </a:r>
            <a:r>
              <a:rPr lang="en-ZA" altLang="en-US">
                <a:latin typeface="Universe"/>
                <a:hlinkClick r:id="rId8"/>
              </a:rPr>
              <a:t>Impact Measures</a:t>
            </a:r>
            <a:r>
              <a:rPr lang="en-ZA" altLang="en-US">
                <a:latin typeface="Universe"/>
              </a:rPr>
              <a:t>  </a:t>
            </a:r>
            <a:r>
              <a:rPr lang="en-ZA" altLang="en-US">
                <a:latin typeface="Universe"/>
                <a:hlinkClick r:id="rId9"/>
              </a:rPr>
              <a:t>Evaluate a Journal</a:t>
            </a:r>
            <a:r>
              <a:rPr lang="en-ZA" altLang="en-US">
                <a:latin typeface="Universe"/>
              </a:rPr>
              <a:t> </a:t>
            </a:r>
            <a:r>
              <a:rPr lang="en-ZA" altLang="en-US">
                <a:latin typeface="Universe"/>
                <a:hlinkClick r:id="rId10"/>
              </a:rPr>
              <a:t>Publish or Perish Impact Lookup Tool</a:t>
            </a:r>
            <a:endParaRPr lang="en-ZA" altLang="en-US">
              <a:latin typeface="Universe"/>
            </a:endParaRPr>
          </a:p>
          <a:p>
            <a:pPr eaLnBrk="1" hangingPunct="1">
              <a:buFontTx/>
              <a:buChar char="•"/>
            </a:pPr>
            <a:r>
              <a:rPr lang="en-ZA" altLang="en-US">
                <a:latin typeface="Universe"/>
              </a:rPr>
              <a:t>Various training sessions are available, LibCal</a:t>
            </a:r>
          </a:p>
          <a:p>
            <a:endParaRPr lang="en-ZA" altLang="en-US"/>
          </a:p>
        </p:txBody>
      </p:sp>
      <p:sp>
        <p:nvSpPr>
          <p:cNvPr id="30724" name="Slide Number Placeholder 3">
            <a:extLst>
              <a:ext uri="{FF2B5EF4-FFF2-40B4-BE49-F238E27FC236}">
                <a16:creationId xmlns:a16="http://schemas.microsoft.com/office/drawing/2014/main" id="{A9D5A54B-5204-A545-C2EE-D7234ADF72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833877-DE11-443C-90B1-5968ABD0A4D2}" type="slidenum">
              <a:rPr lang="en-ZA" altLang="en-US" smtClean="0"/>
              <a:pPr/>
              <a:t>11</a:t>
            </a:fld>
            <a:endParaRPr lang="en-Z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06DF4DB-E588-0744-1AC9-43887CF879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FBDA68D4-A0C2-F6CF-8F51-4C2ECAE03D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a:p>
        </p:txBody>
      </p:sp>
      <p:sp>
        <p:nvSpPr>
          <p:cNvPr id="34820" name="Slide Number Placeholder 3">
            <a:extLst>
              <a:ext uri="{FF2B5EF4-FFF2-40B4-BE49-F238E27FC236}">
                <a16:creationId xmlns:a16="http://schemas.microsoft.com/office/drawing/2014/main" id="{D9652FA6-F030-AEC9-BD68-83EC38401F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79637B-B5A5-4E07-A062-FBE1CB151326}" type="slidenum">
              <a:rPr lang="en-ZA" altLang="en-US" smtClean="0"/>
              <a:pPr/>
              <a:t>12</a:t>
            </a:fld>
            <a:endParaRPr lang="en-Z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592BF1B-42FA-2B9B-8AC0-798EFA12E7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4086F08-97F2-8552-3DC4-1078800EE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36868" name="Slide Number Placeholder 3">
            <a:extLst>
              <a:ext uri="{FF2B5EF4-FFF2-40B4-BE49-F238E27FC236}">
                <a16:creationId xmlns:a16="http://schemas.microsoft.com/office/drawing/2014/main" id="{4B1AD02C-44EE-EAEF-1A5B-95B84025BC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430BC0-4BFC-449F-AFD9-AC991AE52DD1}" type="slidenum">
              <a:rPr lang="en-ZA" altLang="en-US" smtClean="0"/>
              <a:pPr/>
              <a:t>15</a:t>
            </a:fld>
            <a:endParaRPr lang="en-Z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BDC49F0-4E7A-A5A8-5DC3-8E33102A40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F6400C4-AABD-EE3B-DF5F-E347DFD26F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a:p>
        </p:txBody>
      </p:sp>
      <p:sp>
        <p:nvSpPr>
          <p:cNvPr id="43012" name="Slide Number Placeholder 3">
            <a:extLst>
              <a:ext uri="{FF2B5EF4-FFF2-40B4-BE49-F238E27FC236}">
                <a16:creationId xmlns:a16="http://schemas.microsoft.com/office/drawing/2014/main" id="{FBC7523B-A9F3-D548-32D7-C4CBD2032A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C9CF8D8-3B35-4FEF-8670-6307D91235B9}" type="slidenum">
              <a:rPr lang="en-ZA" altLang="en-US" smtClean="0"/>
              <a:pPr/>
              <a:t>44</a:t>
            </a:fld>
            <a:endParaRPr lang="en-ZA"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3B42F0-4AA0-45A1-B2F2-A86CEBF2C68F}"/>
              </a:ext>
            </a:extLst>
          </p:cNvPr>
          <p:cNvSpPr/>
          <p:nvPr/>
        </p:nvSpPr>
        <p:spPr>
          <a:xfrm>
            <a:off x="0" y="-1588"/>
            <a:ext cx="12192000" cy="6859588"/>
          </a:xfrm>
          <a:prstGeom prst="rect">
            <a:avLst/>
          </a:prstGeom>
          <a:solidFill>
            <a:srgbClr val="0010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dirty="0"/>
          </a:p>
        </p:txBody>
      </p:sp>
      <p:pic>
        <p:nvPicPr>
          <p:cNvPr id="5" name="Picture 6">
            <a:extLst>
              <a:ext uri="{FF2B5EF4-FFF2-40B4-BE49-F238E27FC236}">
                <a16:creationId xmlns:a16="http://schemas.microsoft.com/office/drawing/2014/main" id="{AB97664C-F4B0-4C72-911D-35E92833F4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2734" y="973139"/>
            <a:ext cx="5712884"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815413" y="3717032"/>
            <a:ext cx="10465163" cy="648072"/>
          </a:xfrm>
        </p:spPr>
        <p:txBody>
          <a:bodyPr/>
          <a:lstStyle>
            <a:lvl1pPr algn="ctr">
              <a:defRPr sz="3600">
                <a:solidFill>
                  <a:schemeClr val="bg1"/>
                </a:solidFill>
              </a:defRPr>
            </a:lvl1pPr>
          </a:lstStyle>
          <a:p>
            <a:r>
              <a:rPr lang="en-US"/>
              <a:t>Click to edit Master title style</a:t>
            </a:r>
            <a:endParaRPr lang="en-GB" dirty="0"/>
          </a:p>
        </p:txBody>
      </p:sp>
      <p:sp>
        <p:nvSpPr>
          <p:cNvPr id="3075" name="Rectangle 3"/>
          <p:cNvSpPr>
            <a:spLocks noGrp="1" noChangeArrowheads="1"/>
          </p:cNvSpPr>
          <p:nvPr>
            <p:ph type="subTitle" idx="1"/>
          </p:nvPr>
        </p:nvSpPr>
        <p:spPr>
          <a:xfrm>
            <a:off x="815413" y="4509120"/>
            <a:ext cx="10465163" cy="1944290"/>
          </a:xfrm>
        </p:spPr>
        <p:txBody>
          <a:bodyPr/>
          <a:lstStyle>
            <a:lvl1pPr marL="0" indent="0" algn="ctr">
              <a:buFont typeface="Wingdings" pitchFamily="2" charset="2"/>
              <a:buNone/>
              <a:defRPr>
                <a:solidFill>
                  <a:schemeClr val="bg1"/>
                </a:solidFill>
              </a:defRPr>
            </a:lvl1pPr>
          </a:lstStyle>
          <a:p>
            <a:r>
              <a:rPr lang="en-US"/>
              <a:t>Click to edit Master subtitle style</a:t>
            </a:r>
            <a:endParaRPr lang="en-GB" dirty="0"/>
          </a:p>
        </p:txBody>
      </p:sp>
    </p:spTree>
    <p:extLst>
      <p:ext uri="{BB962C8B-B14F-4D97-AF65-F5344CB8AC3E}">
        <p14:creationId xmlns:p14="http://schemas.microsoft.com/office/powerpoint/2010/main" val="100919328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195" y="404664"/>
            <a:ext cx="10838036" cy="792162"/>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3394" y="1484785"/>
            <a:ext cx="10849205" cy="4641379"/>
          </a:xfrm>
        </p:spPr>
        <p:txBody>
          <a:bodyPr vert="eaVert"/>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82338"/>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7208" y="332657"/>
            <a:ext cx="2691401" cy="5793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3394" y="332657"/>
            <a:ext cx="7885263" cy="5793507"/>
          </a:xfrm>
        </p:spPr>
        <p:txBody>
          <a:bodyPr vert="eaVert"/>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4682474"/>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ferenc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46536E-F154-453E-BF7A-058EED54E9F1}"/>
              </a:ext>
            </a:extLst>
          </p:cNvPr>
          <p:cNvSpPr>
            <a:spLocks noChangeArrowheads="1"/>
          </p:cNvSpPr>
          <p:nvPr/>
        </p:nvSpPr>
        <p:spPr bwMode="auto">
          <a:xfrm>
            <a:off x="0" y="-1588"/>
            <a:ext cx="12192000" cy="6919913"/>
          </a:xfrm>
          <a:prstGeom prst="rect">
            <a:avLst/>
          </a:prstGeom>
          <a:solidFill>
            <a:srgbClr val="FEC000"/>
          </a:solidFill>
          <a:ln>
            <a:noFill/>
          </a:ln>
          <a:effectLst>
            <a:outerShdw blurRad="40000" dist="23000" dir="5400000" rotWithShape="0">
              <a:srgbClr val="808080">
                <a:alpha val="34999"/>
              </a:srgbClr>
            </a:outerShdw>
          </a:effectLst>
        </p:spPr>
        <p:txBody>
          <a:bodyPr anchor="ctr"/>
          <a:lstStyle/>
          <a:p>
            <a:pPr algn="ctr" eaLnBrk="1" hangingPunct="1">
              <a:defRPr/>
            </a:pPr>
            <a:endParaRPr lang="en-US" sz="1800" dirty="0">
              <a:solidFill>
                <a:schemeClr val="lt1"/>
              </a:solidFill>
              <a:latin typeface="+mn-lt"/>
              <a:ea typeface="+mn-ea"/>
            </a:endParaRPr>
          </a:p>
        </p:txBody>
      </p:sp>
      <p:sp>
        <p:nvSpPr>
          <p:cNvPr id="4" name="Text Placeholder 8"/>
          <p:cNvSpPr>
            <a:spLocks noGrp="1"/>
          </p:cNvSpPr>
          <p:nvPr>
            <p:ph type="body" sz="quarter" idx="10"/>
          </p:nvPr>
        </p:nvSpPr>
        <p:spPr>
          <a:xfrm>
            <a:off x="3206752" y="319701"/>
            <a:ext cx="5835649" cy="6331827"/>
          </a:xfrm>
          <a:prstGeom prst="rect">
            <a:avLst/>
          </a:prstGeom>
        </p:spPr>
        <p:txBody>
          <a:bodyPr tIns="0" bIns="748800" anchor="ctr" anchorCtr="1"/>
          <a:lstStyle>
            <a:lvl1pPr marL="0" indent="0" algn="l">
              <a:lnSpc>
                <a:spcPct val="100000"/>
              </a:lnSpc>
              <a:spcBef>
                <a:spcPts val="0"/>
              </a:spcBef>
              <a:spcAft>
                <a:spcPts val="0"/>
              </a:spcAft>
              <a:buFontTx/>
              <a:buNone/>
              <a:defRPr>
                <a:solidFill>
                  <a:schemeClr val="bg1"/>
                </a:solidFill>
                <a:latin typeface="Avenir Medium"/>
                <a:cs typeface="Avenir Medium"/>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4535919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CA58EE-30A3-4A9B-9E44-253E03C70FED}"/>
              </a:ext>
            </a:extLst>
          </p:cNvPr>
          <p:cNvSpPr/>
          <p:nvPr/>
        </p:nvSpPr>
        <p:spPr>
          <a:xfrm>
            <a:off x="-452967" y="-255588"/>
            <a:ext cx="13097933" cy="7369176"/>
          </a:xfrm>
          <a:prstGeom prst="rect">
            <a:avLst/>
          </a:prstGeom>
          <a:solidFill>
            <a:srgbClr val="001027"/>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4" name="Text Placeholder 8"/>
          <p:cNvSpPr>
            <a:spLocks noGrp="1"/>
          </p:cNvSpPr>
          <p:nvPr>
            <p:ph type="body" sz="quarter" idx="10"/>
          </p:nvPr>
        </p:nvSpPr>
        <p:spPr>
          <a:xfrm>
            <a:off x="3206752" y="967979"/>
            <a:ext cx="5835649" cy="5683548"/>
          </a:xfrm>
          <a:prstGeom prst="rect">
            <a:avLst/>
          </a:prstGeom>
        </p:spPr>
        <p:txBody>
          <a:bodyPr tIns="0" bIns="748800" anchor="ctr" anchorCtr="1"/>
          <a:lstStyle>
            <a:lvl1pPr marL="0" indent="0" algn="l">
              <a:lnSpc>
                <a:spcPct val="100000"/>
              </a:lnSpc>
              <a:spcBef>
                <a:spcPts val="0"/>
              </a:spcBef>
              <a:spcAft>
                <a:spcPts val="0"/>
              </a:spcAft>
              <a:buFontTx/>
              <a:buNone/>
              <a:defRPr sz="3200">
                <a:solidFill>
                  <a:schemeClr val="bg1"/>
                </a:solidFill>
                <a:latin typeface="Avenir Medium"/>
                <a:cs typeface="Avenir Medium"/>
              </a:defRPr>
            </a:lvl1pPr>
          </a:lstStyle>
          <a:p>
            <a:pPr lvl="0"/>
            <a:r>
              <a:rPr lang="en-US"/>
              <a:t>Click to edit Master text styles</a:t>
            </a:r>
          </a:p>
        </p:txBody>
      </p:sp>
    </p:spTree>
    <p:extLst>
      <p:ext uri="{BB962C8B-B14F-4D97-AF65-F5344CB8AC3E}">
        <p14:creationId xmlns:p14="http://schemas.microsoft.com/office/powerpoint/2010/main" val="207713225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4" descr="Slogan Slide (4-3).jpg">
            <a:extLst>
              <a:ext uri="{FF2B5EF4-FFF2-40B4-BE49-F238E27FC236}">
                <a16:creationId xmlns:a16="http://schemas.microsoft.com/office/drawing/2014/main" id="{1720737D-94B1-479B-98B9-69C7F17EB5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99" y="-49213"/>
            <a:ext cx="12367684"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25490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NMU Title Slide">
    <p:bg>
      <p:bgPr>
        <a:solidFill>
          <a:srgbClr val="071B2C"/>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7C0D2F0B-5682-4ABF-B66E-9C776D4924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1585" y="1057275"/>
            <a:ext cx="378883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468476"/>
            <a:ext cx="10515600" cy="757904"/>
          </a:xfrm>
          <a:prstGeom prst="rect">
            <a:avLst/>
          </a:prstGeom>
        </p:spPr>
        <p:txBody>
          <a:bodyPr>
            <a:normAutofit/>
          </a:bodyPr>
          <a:lstStyle>
            <a:lvl1pPr algn="ctr">
              <a:defRPr sz="2700" b="1">
                <a:solidFill>
                  <a:schemeClr val="bg1"/>
                </a:solidFill>
                <a:latin typeface="Avenir LT 45 Book" panose="020B0503020000020003" pitchFamily="34" charset="0"/>
              </a:defRPr>
            </a:lvl1pPr>
          </a:lstStyle>
          <a:p>
            <a:r>
              <a:rPr lang="en-US"/>
              <a:t>Click to edit Master title style</a:t>
            </a:r>
            <a:endParaRPr lang="en-ZA" dirty="0"/>
          </a:p>
        </p:txBody>
      </p:sp>
      <p:sp>
        <p:nvSpPr>
          <p:cNvPr id="7" name="Text Placeholder 6"/>
          <p:cNvSpPr>
            <a:spLocks noGrp="1"/>
          </p:cNvSpPr>
          <p:nvPr>
            <p:ph type="body" sz="quarter" idx="13"/>
          </p:nvPr>
        </p:nvSpPr>
        <p:spPr>
          <a:xfrm>
            <a:off x="838200" y="4360947"/>
            <a:ext cx="10515600" cy="429759"/>
          </a:xfrm>
          <a:prstGeom prst="rect">
            <a:avLst/>
          </a:prstGeom>
        </p:spPr>
        <p:txBody>
          <a:bodyPr>
            <a:normAutofit/>
          </a:bodyPr>
          <a:lstStyle>
            <a:lvl1pPr marL="0" indent="0" algn="ctr">
              <a:buNone/>
              <a:defRPr sz="1800" b="1">
                <a:solidFill>
                  <a:schemeClr val="bg1"/>
                </a:solidFill>
                <a:latin typeface="Avenir LT 45 Book" panose="020B0503020000020003" pitchFamily="34" charset="0"/>
              </a:defRPr>
            </a:lvl1pPr>
          </a:lstStyle>
          <a:p>
            <a:pPr lvl="0"/>
            <a:r>
              <a:rPr lang="en-US"/>
              <a:t>Click to edit Master text styles</a:t>
            </a:r>
          </a:p>
        </p:txBody>
      </p:sp>
      <p:sp>
        <p:nvSpPr>
          <p:cNvPr id="11" name="Text Placeholder 10"/>
          <p:cNvSpPr>
            <a:spLocks noGrp="1"/>
          </p:cNvSpPr>
          <p:nvPr>
            <p:ph type="body" sz="quarter" idx="15"/>
          </p:nvPr>
        </p:nvSpPr>
        <p:spPr>
          <a:xfrm>
            <a:off x="838200" y="5018580"/>
            <a:ext cx="10515600" cy="365871"/>
          </a:xfrm>
          <a:prstGeom prst="rect">
            <a:avLst/>
          </a:prstGeom>
        </p:spPr>
        <p:txBody>
          <a:bodyPr/>
          <a:lstStyle>
            <a:lvl1pPr marL="0" indent="0" algn="ctr">
              <a:buNone/>
              <a:defRPr sz="1500">
                <a:solidFill>
                  <a:srgbClr val="FEC000"/>
                </a:solidFill>
                <a:latin typeface="Avenir LT 45 Book" panose="020B0503020000020003" pitchFamily="34" charset="0"/>
              </a:defRPr>
            </a:lvl1pPr>
          </a:lstStyle>
          <a:p>
            <a:pPr lvl="0"/>
            <a:r>
              <a:rPr lang="en-US"/>
              <a:t>Click to edit Master text styles</a:t>
            </a:r>
          </a:p>
        </p:txBody>
      </p:sp>
      <p:sp>
        <p:nvSpPr>
          <p:cNvPr id="13" name="Text Placeholder 12"/>
          <p:cNvSpPr>
            <a:spLocks noGrp="1"/>
          </p:cNvSpPr>
          <p:nvPr>
            <p:ph type="body" sz="quarter" idx="16"/>
          </p:nvPr>
        </p:nvSpPr>
        <p:spPr>
          <a:xfrm>
            <a:off x="838200" y="5472360"/>
            <a:ext cx="10515600" cy="365871"/>
          </a:xfrm>
          <a:prstGeom prst="rect">
            <a:avLst/>
          </a:prstGeom>
        </p:spPr>
        <p:txBody>
          <a:bodyPr>
            <a:normAutofit/>
          </a:bodyPr>
          <a:lstStyle>
            <a:lvl1pPr marL="0" indent="0" algn="ctr">
              <a:buNone/>
              <a:defRPr sz="1500">
                <a:solidFill>
                  <a:srgbClr val="FEC000"/>
                </a:solidFill>
                <a:latin typeface="Avenir LT 45 Book" panose="020B0503020000020003" pitchFamily="34" charset="0"/>
              </a:defRPr>
            </a:lvl1pPr>
          </a:lstStyle>
          <a:p>
            <a:pPr lvl="0"/>
            <a:r>
              <a:rPr lang="en-US"/>
              <a:t>Click to edit Master text styles</a:t>
            </a:r>
          </a:p>
        </p:txBody>
      </p:sp>
      <p:sp>
        <p:nvSpPr>
          <p:cNvPr id="14" name="Text Placeholder 12"/>
          <p:cNvSpPr>
            <a:spLocks noGrp="1"/>
          </p:cNvSpPr>
          <p:nvPr>
            <p:ph type="body" sz="quarter" idx="17"/>
          </p:nvPr>
        </p:nvSpPr>
        <p:spPr>
          <a:xfrm>
            <a:off x="838200" y="5926140"/>
            <a:ext cx="10515600" cy="435072"/>
          </a:xfrm>
          <a:prstGeom prst="rect">
            <a:avLst/>
          </a:prstGeom>
        </p:spPr>
        <p:txBody>
          <a:bodyPr>
            <a:normAutofit/>
          </a:bodyPr>
          <a:lstStyle>
            <a:lvl1pPr marL="0" indent="0" algn="ctr">
              <a:buNone/>
              <a:defRPr sz="1800">
                <a:solidFill>
                  <a:schemeClr val="bg1"/>
                </a:solidFill>
                <a:latin typeface="Avenir LT 45 Book" panose="020B0503020000020003" pitchFamily="34" charset="0"/>
              </a:defRPr>
            </a:lvl1pPr>
          </a:lstStyle>
          <a:p>
            <a:pPr lvl="0"/>
            <a:r>
              <a:rPr lang="en-US"/>
              <a:t>Click to edit Master text styles</a:t>
            </a:r>
          </a:p>
        </p:txBody>
      </p:sp>
    </p:spTree>
    <p:extLst>
      <p:ext uri="{BB962C8B-B14F-4D97-AF65-F5344CB8AC3E}">
        <p14:creationId xmlns:p14="http://schemas.microsoft.com/office/powerpoint/2010/main" val="252700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FEC000"/>
              </a:buClr>
              <a:buSzPct val="80000"/>
              <a:defRPr sz="2000">
                <a:latin typeface="Avenir Book"/>
              </a:defRPr>
            </a:lvl1pPr>
            <a:lvl2pPr>
              <a:buClr>
                <a:srgbClr val="FEC000"/>
              </a:buClr>
              <a:buSzPct val="80000"/>
              <a:defRPr sz="2000">
                <a:latin typeface="Avenir Book"/>
              </a:defRPr>
            </a:lvl2pPr>
            <a:lvl3pPr>
              <a:buClr>
                <a:srgbClr val="FEC000"/>
              </a:buClr>
              <a:buSzPct val="80000"/>
              <a:defRPr sz="2000">
                <a:latin typeface="Avenir Book"/>
              </a:defRPr>
            </a:lvl3pPr>
            <a:lvl4pPr>
              <a:buClr>
                <a:srgbClr val="FEC000"/>
              </a:buClr>
              <a:buSzPct val="80000"/>
              <a:defRPr sz="2000">
                <a:latin typeface="Avenir Book"/>
              </a:defRPr>
            </a:lvl4pPr>
            <a:lvl5pPr>
              <a:buClr>
                <a:srgbClr val="FEC000"/>
              </a:buClr>
              <a:buSzPct val="80000"/>
              <a:defRPr sz="2000">
                <a:latin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6682369"/>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i="0"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59826094"/>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1137237" cy="792162"/>
          </a:xfrm>
        </p:spPr>
        <p:txBody>
          <a:bodyPr/>
          <a:lstStyle/>
          <a:p>
            <a:r>
              <a:rPr lang="en-US"/>
              <a:t>Click to edit Master title style</a:t>
            </a:r>
          </a:p>
        </p:txBody>
      </p:sp>
      <p:sp>
        <p:nvSpPr>
          <p:cNvPr id="3" name="Content Placeholder 2"/>
          <p:cNvSpPr>
            <a:spLocks noGrp="1"/>
          </p:cNvSpPr>
          <p:nvPr>
            <p:ph sz="half" idx="1"/>
          </p:nvPr>
        </p:nvSpPr>
        <p:spPr>
          <a:xfrm>
            <a:off x="431371" y="1340768"/>
            <a:ext cx="5376763" cy="478539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4" y="1340768"/>
            <a:ext cx="5568951" cy="478539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501536"/>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200" b="0" i="0" baseline="0">
                <a:solidFill>
                  <a:srgbClr val="FEC000"/>
                </a:solidFill>
                <a:latin typeface="Avenir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200" b="0" i="0" baseline="0">
                <a:solidFill>
                  <a:srgbClr val="FEC000"/>
                </a:solidFill>
                <a:latin typeface="Avenir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350384"/>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353100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306746"/>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403" y="620688"/>
            <a:ext cx="3836663" cy="1093032"/>
          </a:xfrm>
        </p:spPr>
        <p:txBody>
          <a:bodyPr anchor="t"/>
          <a:lstStyle>
            <a:lvl1pPr algn="l">
              <a:defRPr sz="2200" b="1">
                <a:solidFill>
                  <a:srgbClr val="FEC000"/>
                </a:solidFill>
                <a:latin typeface="Avenir Black"/>
              </a:defRPr>
            </a:lvl1pPr>
          </a:lstStyle>
          <a:p>
            <a:r>
              <a:rPr lang="en-US"/>
              <a:t>Click to edit Master title style</a:t>
            </a:r>
          </a:p>
        </p:txBody>
      </p:sp>
      <p:sp>
        <p:nvSpPr>
          <p:cNvPr id="3" name="Content Placeholder 2"/>
          <p:cNvSpPr>
            <a:spLocks noGrp="1"/>
          </p:cNvSpPr>
          <p:nvPr>
            <p:ph idx="1"/>
          </p:nvPr>
        </p:nvSpPr>
        <p:spPr>
          <a:xfrm>
            <a:off x="4953308" y="620689"/>
            <a:ext cx="6519289" cy="5505475"/>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9402" y="1713720"/>
            <a:ext cx="3836663" cy="44124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0406730"/>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0" i="0" baseline="0">
                <a:solidFill>
                  <a:srgbClr val="FEC000"/>
                </a:solidFill>
                <a:latin typeface="Avenir Black"/>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5120242"/>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F16CD6-5CDE-4C16-8751-F3A3CA6A2C05}"/>
              </a:ext>
            </a:extLst>
          </p:cNvPr>
          <p:cNvSpPr>
            <a:spLocks noGrp="1" noChangeArrowheads="1"/>
          </p:cNvSpPr>
          <p:nvPr>
            <p:ph type="title"/>
          </p:nvPr>
        </p:nvSpPr>
        <p:spPr bwMode="auto">
          <a:xfrm>
            <a:off x="431800" y="404813"/>
            <a:ext cx="11328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8C94DA5D-7DB9-493A-808E-D390D7073524}"/>
              </a:ext>
            </a:extLst>
          </p:cNvPr>
          <p:cNvSpPr>
            <a:spLocks noGrp="1" noChangeArrowheads="1"/>
          </p:cNvSpPr>
          <p:nvPr>
            <p:ph type="body" idx="1"/>
          </p:nvPr>
        </p:nvSpPr>
        <p:spPr bwMode="auto">
          <a:xfrm>
            <a:off x="431801" y="1484313"/>
            <a:ext cx="113411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pic>
        <p:nvPicPr>
          <p:cNvPr id="1028" name="Picture 5">
            <a:extLst>
              <a:ext uri="{FF2B5EF4-FFF2-40B4-BE49-F238E27FC236}">
                <a16:creationId xmlns:a16="http://schemas.microsoft.com/office/drawing/2014/main" id="{D77EC1FC-E9AC-4305-8B0D-F6B75E683017}"/>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6223000"/>
            <a:ext cx="1219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138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l" rtl="0" eaLnBrk="1" fontAlgn="base" hangingPunct="1">
        <a:spcBef>
          <a:spcPct val="0"/>
        </a:spcBef>
        <a:spcAft>
          <a:spcPct val="0"/>
        </a:spcAft>
        <a:defRPr sz="4000">
          <a:solidFill>
            <a:srgbClr val="001027"/>
          </a:solidFill>
          <a:latin typeface="Avenir Medium"/>
          <a:ea typeface="ＭＳ Ｐゴシック" charset="0"/>
          <a:cs typeface="+mj-cs"/>
        </a:defRPr>
      </a:lvl1pPr>
      <a:lvl2pPr algn="l" rtl="0" eaLnBrk="1" fontAlgn="base" hangingPunct="1">
        <a:spcBef>
          <a:spcPct val="0"/>
        </a:spcBef>
        <a:spcAft>
          <a:spcPct val="0"/>
        </a:spcAft>
        <a:defRPr sz="4000">
          <a:solidFill>
            <a:srgbClr val="001027"/>
          </a:solidFill>
          <a:latin typeface="Avenir Medium" charset="0"/>
          <a:ea typeface="ＭＳ Ｐゴシック" charset="0"/>
        </a:defRPr>
      </a:lvl2pPr>
      <a:lvl3pPr algn="l" rtl="0" eaLnBrk="1" fontAlgn="base" hangingPunct="1">
        <a:spcBef>
          <a:spcPct val="0"/>
        </a:spcBef>
        <a:spcAft>
          <a:spcPct val="0"/>
        </a:spcAft>
        <a:defRPr sz="4000">
          <a:solidFill>
            <a:srgbClr val="001027"/>
          </a:solidFill>
          <a:latin typeface="Avenir Medium" charset="0"/>
          <a:ea typeface="ＭＳ Ｐゴシック" charset="0"/>
        </a:defRPr>
      </a:lvl3pPr>
      <a:lvl4pPr algn="l" rtl="0" eaLnBrk="1" fontAlgn="base" hangingPunct="1">
        <a:spcBef>
          <a:spcPct val="0"/>
        </a:spcBef>
        <a:spcAft>
          <a:spcPct val="0"/>
        </a:spcAft>
        <a:defRPr sz="4000">
          <a:solidFill>
            <a:srgbClr val="001027"/>
          </a:solidFill>
          <a:latin typeface="Avenir Medium" charset="0"/>
          <a:ea typeface="ＭＳ Ｐゴシック" charset="0"/>
        </a:defRPr>
      </a:lvl4pPr>
      <a:lvl5pPr algn="l" rtl="0" eaLnBrk="1" fontAlgn="base" hangingPunct="1">
        <a:spcBef>
          <a:spcPct val="0"/>
        </a:spcBef>
        <a:spcAft>
          <a:spcPct val="0"/>
        </a:spcAft>
        <a:defRPr sz="4000">
          <a:solidFill>
            <a:srgbClr val="001027"/>
          </a:solidFill>
          <a:latin typeface="Avenir Medium" charset="0"/>
          <a:ea typeface="ＭＳ Ｐゴシック"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173038" indent="-173038" algn="l" rtl="0" eaLnBrk="1" fontAlgn="base" hangingPunct="1">
        <a:spcBef>
          <a:spcPct val="20000"/>
        </a:spcBef>
        <a:spcAft>
          <a:spcPct val="0"/>
        </a:spcAft>
        <a:buClr>
          <a:srgbClr val="FEC000"/>
        </a:buClr>
        <a:buSzPct val="75000"/>
        <a:buFont typeface="Wingdings" panose="05000000000000000000" pitchFamily="2" charset="2"/>
        <a:buChar char="§"/>
        <a:defRPr sz="2000">
          <a:solidFill>
            <a:schemeClr val="tx1"/>
          </a:solidFill>
          <a:latin typeface="Avenir Book"/>
          <a:ea typeface="ＭＳ Ｐゴシック" charset="0"/>
          <a:cs typeface="+mn-cs"/>
        </a:defRPr>
      </a:lvl1pPr>
      <a:lvl2pPr marL="347663" indent="-173038" algn="l" rtl="0" eaLnBrk="1" fontAlgn="base" hangingPunct="1">
        <a:spcBef>
          <a:spcPct val="20000"/>
        </a:spcBef>
        <a:spcAft>
          <a:spcPct val="0"/>
        </a:spcAft>
        <a:buClr>
          <a:srgbClr val="FEC000"/>
        </a:buClr>
        <a:buSzPct val="75000"/>
        <a:buChar char="•"/>
        <a:defRPr sz="2000">
          <a:solidFill>
            <a:schemeClr val="tx1"/>
          </a:solidFill>
          <a:latin typeface="Avenir Book"/>
          <a:ea typeface="ＭＳ Ｐゴシック" charset="0"/>
        </a:defRPr>
      </a:lvl2pPr>
      <a:lvl3pPr marL="547688" indent="-198438" algn="l" rtl="0" eaLnBrk="1" fontAlgn="base" hangingPunct="1">
        <a:spcBef>
          <a:spcPct val="20000"/>
        </a:spcBef>
        <a:spcAft>
          <a:spcPct val="0"/>
        </a:spcAft>
        <a:buClr>
          <a:srgbClr val="FEC000"/>
        </a:buClr>
        <a:buSzPct val="75000"/>
        <a:buFont typeface="Arial" panose="020B0604020202020204" pitchFamily="34" charset="0"/>
        <a:buChar char="-"/>
        <a:defRPr sz="2000">
          <a:solidFill>
            <a:schemeClr val="tx1"/>
          </a:solidFill>
          <a:latin typeface="Avenir Book"/>
          <a:ea typeface="ＭＳ Ｐゴシック" charset="0"/>
        </a:defRPr>
      </a:lvl3pPr>
      <a:lvl4pPr marL="1600200" indent="-228600" algn="l" rtl="0" eaLnBrk="1" fontAlgn="base" hangingPunct="1">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4pPr>
      <a:lvl5pPr marL="2057400" indent="-228600" algn="l" rtl="0" eaLnBrk="1" fontAlgn="base" hangingPunct="1">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eaLnBrk="1" fontAlgn="base" hangingPunct="1">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eaLnBrk="1" fontAlgn="base" hangingPunct="1">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eaLnBrk="1" fontAlgn="base" hangingPunct="1">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cholar.google.co.za/" TargetMode="External"/><Relationship Id="rId3" Type="http://schemas.openxmlformats.org/officeDocument/2006/relationships/hyperlink" Target="https://library.mandela.ac.za/" TargetMode="External"/><Relationship Id="rId7" Type="http://schemas.openxmlformats.org/officeDocument/2006/relationships/hyperlink" Target="https://mandela.summon.serialssolutions.com/?#!/search?pn=1&amp;ho=t&amp;l=e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libguides.mandela.ac.za/" TargetMode="External"/><Relationship Id="rId11" Type="http://schemas.openxmlformats.org/officeDocument/2006/relationships/image" Target="../media/image4.png"/><Relationship Id="rId5" Type="http://schemas.openxmlformats.org/officeDocument/2006/relationships/hyperlink" Target="https://dc5mp2az4a.search.serialssolutions.com/ejp/?libHash=DC5MP2AZ4A#/?language=en-US&amp;titleType=ALL" TargetMode="External"/><Relationship Id="rId10" Type="http://schemas.openxmlformats.org/officeDocument/2006/relationships/hyperlink" Target="https://library.mandela.ac.za/Research-Sources-and-Tools/Accredited-Journal-Lists" TargetMode="External"/><Relationship Id="rId4" Type="http://schemas.openxmlformats.org/officeDocument/2006/relationships/hyperlink" Target="https://library.mandela.ac.za/Information-resources/Databases" TargetMode="External"/><Relationship Id="rId9" Type="http://schemas.openxmlformats.org/officeDocument/2006/relationships/hyperlink" Target="https://library.mandela.ac.za/Information-resources/Open-Access-Resourc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andela-za.libcal.com/appoint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libguides.mandela.ac.z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brary.mandela.ac.z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libguides.mandela.ac.za/EndNote-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ibguides.mandela.ac.za/referencin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uow.libguides.com/read-and-publish-agreements/current-agreements" TargetMode="External"/><Relationship Id="rId2" Type="http://schemas.openxmlformats.org/officeDocument/2006/relationships/hyperlink" Target="https://uow.libguides.com/support-researchers/journal-qual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790E-12B1-4D0D-9607-50B15E7CC727}"/>
              </a:ext>
            </a:extLst>
          </p:cNvPr>
          <p:cNvSpPr>
            <a:spLocks noGrp="1"/>
          </p:cNvSpPr>
          <p:nvPr>
            <p:ph type="ctrTitle"/>
          </p:nvPr>
        </p:nvSpPr>
        <p:spPr/>
        <p:txBody>
          <a:bodyPr/>
          <a:lstStyle/>
          <a:p>
            <a:br>
              <a:rPr lang="en-ZA" dirty="0"/>
            </a:br>
            <a:endParaRPr lang="en-ZA" dirty="0"/>
          </a:p>
        </p:txBody>
      </p:sp>
      <p:sp>
        <p:nvSpPr>
          <p:cNvPr id="3" name="Subtitle 2">
            <a:extLst>
              <a:ext uri="{FF2B5EF4-FFF2-40B4-BE49-F238E27FC236}">
                <a16:creationId xmlns:a16="http://schemas.microsoft.com/office/drawing/2014/main" id="{B4CB311D-ABC4-4F89-9FCC-E83E9DB0D1A1}"/>
              </a:ext>
            </a:extLst>
          </p:cNvPr>
          <p:cNvSpPr>
            <a:spLocks noGrp="1"/>
          </p:cNvSpPr>
          <p:nvPr>
            <p:ph type="subTitle" idx="1"/>
          </p:nvPr>
        </p:nvSpPr>
        <p:spPr>
          <a:xfrm>
            <a:off x="815413" y="4260915"/>
            <a:ext cx="10465163" cy="2192495"/>
          </a:xfrm>
        </p:spPr>
        <p:txBody>
          <a:bodyPr/>
          <a:lstStyle/>
          <a:p>
            <a:r>
              <a:rPr lang="en-ZA" sz="4800" b="1" dirty="0">
                <a:solidFill>
                  <a:schemeClr val="accent3"/>
                </a:solidFill>
                <a:latin typeface="Avenir Medium"/>
                <a:cs typeface="Calibri" panose="020F0502020204030204" pitchFamily="34" charset="0"/>
              </a:rPr>
              <a:t>FHS: Postgrad Library and Information Services and Resources</a:t>
            </a:r>
            <a:endParaRPr lang="en-ZA" dirty="0">
              <a:latin typeface="Avenir Medium"/>
            </a:endParaRPr>
          </a:p>
        </p:txBody>
      </p:sp>
    </p:spTree>
    <p:extLst>
      <p:ext uri="{BB962C8B-B14F-4D97-AF65-F5344CB8AC3E}">
        <p14:creationId xmlns:p14="http://schemas.microsoft.com/office/powerpoint/2010/main" val="197596269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5">
            <a:extLst>
              <a:ext uri="{FF2B5EF4-FFF2-40B4-BE49-F238E27FC236}">
                <a16:creationId xmlns:a16="http://schemas.microsoft.com/office/drawing/2014/main" id="{983374C3-E981-5A60-FB07-FFE0645CA1E8}"/>
              </a:ext>
            </a:extLst>
          </p:cNvPr>
          <p:cNvSpPr txBox="1">
            <a:spLocks noChangeArrowheads="1"/>
          </p:cNvSpPr>
          <p:nvPr/>
        </p:nvSpPr>
        <p:spPr bwMode="auto">
          <a:xfrm>
            <a:off x="670984" y="410633"/>
            <a:ext cx="33612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ZA" altLang="en-US" sz="3200" u="sng">
                <a:latin typeface="Arial" panose="020B0604020202020204" pitchFamily="34" charset="0"/>
                <a:hlinkClick r:id="rId3"/>
              </a:rPr>
              <a:t>Library Website </a:t>
            </a:r>
            <a:endParaRPr lang="en-ZA" altLang="en-US" sz="3200" u="sng">
              <a:latin typeface="Arial" panose="020B0604020202020204" pitchFamily="34" charset="0"/>
            </a:endParaRPr>
          </a:p>
        </p:txBody>
      </p:sp>
      <p:sp>
        <p:nvSpPr>
          <p:cNvPr id="7" name="Content Placeholder 2">
            <a:extLst>
              <a:ext uri="{FF2B5EF4-FFF2-40B4-BE49-F238E27FC236}">
                <a16:creationId xmlns:a16="http://schemas.microsoft.com/office/drawing/2014/main" id="{B76EA045-2F1F-1421-48EA-8C392AF998B0}"/>
              </a:ext>
            </a:extLst>
          </p:cNvPr>
          <p:cNvSpPr txBox="1">
            <a:spLocks noChangeArrowheads="1"/>
          </p:cNvSpPr>
          <p:nvPr/>
        </p:nvSpPr>
        <p:spPr>
          <a:xfrm>
            <a:off x="203202" y="2112434"/>
            <a:ext cx="3829050" cy="3304117"/>
          </a:xfrm>
          <a:prstGeom prst="rect">
            <a:avLst/>
          </a:prstGeom>
          <a:ln w="28575">
            <a:solidFill>
              <a:srgbClr val="FFD85B"/>
            </a:solidFill>
          </a:ln>
        </p:spPr>
        <p:txBody>
          <a:bodyPr/>
          <a:lstStyle>
            <a:lvl1pPr marL="173038" indent="-173038" algn="l" rtl="0" eaLnBrk="0" fontAlgn="base" hangingPunct="0">
              <a:spcBef>
                <a:spcPct val="20000"/>
              </a:spcBef>
              <a:spcAft>
                <a:spcPct val="0"/>
              </a:spcAft>
              <a:buClr>
                <a:srgbClr val="FEC000"/>
              </a:buClr>
              <a:buSzPct val="75000"/>
              <a:buFont typeface="Wingdings" panose="05000000000000000000" pitchFamily="2" charset="2"/>
              <a:buChar char="§"/>
              <a:defRPr sz="2000">
                <a:solidFill>
                  <a:schemeClr val="tx1"/>
                </a:solidFill>
                <a:latin typeface="Avenir Book"/>
                <a:ea typeface="ＭＳ Ｐゴシック" charset="0"/>
                <a:cs typeface="+mn-cs"/>
              </a:defRPr>
            </a:lvl1pPr>
            <a:lvl2pPr marL="347663" indent="-173038" algn="l" rtl="0" eaLnBrk="0" fontAlgn="base" hangingPunct="0">
              <a:spcBef>
                <a:spcPct val="20000"/>
              </a:spcBef>
              <a:spcAft>
                <a:spcPct val="0"/>
              </a:spcAft>
              <a:buClr>
                <a:srgbClr val="FEC000"/>
              </a:buClr>
              <a:buSzPct val="75000"/>
              <a:buChar char="•"/>
              <a:defRPr sz="2000">
                <a:solidFill>
                  <a:schemeClr val="tx1"/>
                </a:solidFill>
                <a:latin typeface="Avenir Book"/>
                <a:ea typeface="ＭＳ Ｐゴシック" charset="0"/>
              </a:defRPr>
            </a:lvl2pPr>
            <a:lvl3pPr marL="547688" indent="-198438" algn="l" rtl="0" eaLnBrk="0" fontAlgn="base" hangingPunct="0">
              <a:spcBef>
                <a:spcPct val="20000"/>
              </a:spcBef>
              <a:spcAft>
                <a:spcPct val="0"/>
              </a:spcAft>
              <a:buClr>
                <a:srgbClr val="FEC000"/>
              </a:buClr>
              <a:buSzPct val="75000"/>
              <a:buFont typeface="Arial" panose="020B0604020202020204" pitchFamily="34" charset="0"/>
              <a:buChar char="-"/>
              <a:defRPr sz="2000">
                <a:solidFill>
                  <a:schemeClr val="tx1"/>
                </a:solidFill>
                <a:latin typeface="Avenir Book"/>
                <a:ea typeface="ＭＳ Ｐゴシック" charset="0"/>
              </a:defRPr>
            </a:lvl3pPr>
            <a:lvl4pPr marL="16002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a:lstStyle>
          <a:p>
            <a:pPr>
              <a:defRPr/>
            </a:pPr>
            <a:r>
              <a:rPr lang="en-ZA" altLang="en-US" sz="2400" u="sng" kern="0" dirty="0">
                <a:ea typeface="ＭＳ Ｐゴシック" panose="020B0600070205080204" pitchFamily="34" charset="-128"/>
                <a:hlinkClick r:id="rId4"/>
              </a:rPr>
              <a:t>Databases</a:t>
            </a:r>
            <a:endParaRPr lang="en-ZA" altLang="en-US" sz="2400" u="sng" kern="0" dirty="0">
              <a:ea typeface="ＭＳ Ｐゴシック" panose="020B0600070205080204" pitchFamily="34" charset="-128"/>
            </a:endParaRPr>
          </a:p>
          <a:p>
            <a:pPr>
              <a:defRPr/>
            </a:pPr>
            <a:r>
              <a:rPr lang="en-ZA" altLang="en-US" sz="2400" kern="0" dirty="0">
                <a:solidFill>
                  <a:srgbClr val="FF0000"/>
                </a:solidFill>
                <a:ea typeface="ＭＳ Ｐゴシック" panose="020B0600070205080204" pitchFamily="34" charset="-128"/>
                <a:hlinkClick r:id="rId5"/>
              </a:rPr>
              <a:t>A-Z List of electronic resources</a:t>
            </a:r>
            <a:endParaRPr lang="en-ZA" altLang="en-US" sz="2400" kern="0" dirty="0">
              <a:ea typeface="ＭＳ Ｐゴシック" panose="020B0600070205080204" pitchFamily="34" charset="-128"/>
            </a:endParaRPr>
          </a:p>
          <a:p>
            <a:pPr>
              <a:defRPr/>
            </a:pPr>
            <a:r>
              <a:rPr lang="en-ZA" altLang="en-US" sz="2400" kern="0" dirty="0">
                <a:ea typeface="ＭＳ Ｐゴシック" panose="020B0600070205080204" pitchFamily="34" charset="-128"/>
                <a:hlinkClick r:id="rId6"/>
              </a:rPr>
              <a:t>LibGuides</a:t>
            </a:r>
            <a:r>
              <a:rPr lang="en-ZA" altLang="en-US" sz="2400" kern="0" dirty="0">
                <a:ea typeface="ＭＳ Ｐゴシック" panose="020B0600070205080204" pitchFamily="34" charset="-128"/>
              </a:rPr>
              <a:t> </a:t>
            </a:r>
          </a:p>
          <a:p>
            <a:pPr>
              <a:defRPr/>
            </a:pPr>
            <a:r>
              <a:rPr lang="en-ZA" altLang="en-US" sz="2400" kern="0" dirty="0">
                <a:ea typeface="ＭＳ Ｐゴシック" panose="020B0600070205080204" pitchFamily="34" charset="-128"/>
                <a:hlinkClick r:id="rId7"/>
              </a:rPr>
              <a:t>FindPlus</a:t>
            </a:r>
            <a:endParaRPr lang="en-ZA" altLang="en-US" sz="2400" kern="0" dirty="0">
              <a:ea typeface="ＭＳ Ｐゴシック" panose="020B0600070205080204" pitchFamily="34" charset="-128"/>
            </a:endParaRPr>
          </a:p>
          <a:p>
            <a:pPr>
              <a:defRPr/>
            </a:pPr>
            <a:r>
              <a:rPr lang="en-ZA" altLang="en-US" sz="2400" kern="0" dirty="0">
                <a:ea typeface="ＭＳ Ｐゴシック" panose="020B0600070205080204" pitchFamily="34" charset="-128"/>
                <a:hlinkClick r:id="rId8"/>
              </a:rPr>
              <a:t>GoogleScholar</a:t>
            </a:r>
            <a:r>
              <a:rPr lang="en-ZA" altLang="en-US" sz="2400" kern="0" dirty="0">
                <a:ea typeface="ＭＳ Ｐゴシック" panose="020B0600070205080204" pitchFamily="34" charset="-128"/>
              </a:rPr>
              <a:t> </a:t>
            </a:r>
          </a:p>
          <a:p>
            <a:pPr>
              <a:defRPr/>
            </a:pPr>
            <a:r>
              <a:rPr lang="en-ZA" altLang="en-US" sz="2400" kern="0" dirty="0">
                <a:ea typeface="ＭＳ Ｐゴシック" panose="020B0600070205080204" pitchFamily="34" charset="-128"/>
                <a:hlinkClick r:id="rId9"/>
              </a:rPr>
              <a:t>OpenAccess</a:t>
            </a:r>
            <a:endParaRPr lang="en-ZA" altLang="en-US" sz="2400" kern="0" dirty="0">
              <a:ea typeface="ＭＳ Ｐゴシック" panose="020B0600070205080204" pitchFamily="34" charset="-128"/>
            </a:endParaRPr>
          </a:p>
          <a:p>
            <a:pPr>
              <a:defRPr/>
            </a:pPr>
            <a:r>
              <a:rPr lang="en-ZA" altLang="en-US" sz="2400" kern="0" dirty="0">
                <a:ea typeface="ＭＳ Ｐゴシック" panose="020B0600070205080204" pitchFamily="34" charset="-128"/>
                <a:hlinkClick r:id="rId10"/>
              </a:rPr>
              <a:t>Accredited Journal lists</a:t>
            </a:r>
            <a:endParaRPr lang="en-ZA" altLang="en-US" sz="2400" kern="0" dirty="0">
              <a:ea typeface="ＭＳ Ｐゴシック" panose="020B0600070205080204" pitchFamily="34" charset="-128"/>
            </a:endParaRPr>
          </a:p>
          <a:p>
            <a:pPr>
              <a:defRPr/>
            </a:pPr>
            <a:endParaRPr lang="en-ZA" altLang="en-US" sz="2667" kern="0" dirty="0">
              <a:ea typeface="ＭＳ Ｐゴシック" panose="020B0600070205080204" pitchFamily="34" charset="-128"/>
            </a:endParaRPr>
          </a:p>
        </p:txBody>
      </p:sp>
      <p:sp>
        <p:nvSpPr>
          <p:cNvPr id="8" name="Arrow: Down 7">
            <a:extLst>
              <a:ext uri="{FF2B5EF4-FFF2-40B4-BE49-F238E27FC236}">
                <a16:creationId xmlns:a16="http://schemas.microsoft.com/office/drawing/2014/main" id="{81E48DD0-B13A-5EB4-3714-CE0D54CB0C54}"/>
              </a:ext>
            </a:extLst>
          </p:cNvPr>
          <p:cNvSpPr/>
          <p:nvPr/>
        </p:nvSpPr>
        <p:spPr>
          <a:xfrm>
            <a:off x="1871134" y="1026584"/>
            <a:ext cx="480484" cy="963083"/>
          </a:xfrm>
          <a:prstGeom prst="downArrow">
            <a:avLst/>
          </a:prstGeom>
          <a:solidFill>
            <a:srgbClr val="FE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3" name="Picture 2">
            <a:extLst>
              <a:ext uri="{FF2B5EF4-FFF2-40B4-BE49-F238E27FC236}">
                <a16:creationId xmlns:a16="http://schemas.microsoft.com/office/drawing/2014/main" id="{55A6BE4F-B984-C84B-EB65-C37F37845B36}"/>
              </a:ext>
            </a:extLst>
          </p:cNvPr>
          <p:cNvPicPr>
            <a:picLocks noChangeAspect="1"/>
          </p:cNvPicPr>
          <p:nvPr/>
        </p:nvPicPr>
        <p:blipFill>
          <a:blip r:embed="rId11"/>
          <a:stretch>
            <a:fillRect/>
          </a:stretch>
        </p:blipFill>
        <p:spPr>
          <a:xfrm>
            <a:off x="4248443" y="98475"/>
            <a:ext cx="7943557" cy="6316394"/>
          </a:xfrm>
          <a:prstGeom prst="rect">
            <a:avLst/>
          </a:prstGeom>
        </p:spPr>
      </p:pic>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C37E314-E39F-5210-50E0-0A4C908981AF}"/>
              </a:ext>
            </a:extLst>
          </p:cNvPr>
          <p:cNvSpPr>
            <a:spLocks noGrp="1" noChangeArrowheads="1"/>
          </p:cNvSpPr>
          <p:nvPr>
            <p:ph type="title"/>
          </p:nvPr>
        </p:nvSpPr>
        <p:spPr>
          <a:xfrm>
            <a:off x="143933" y="80434"/>
            <a:ext cx="11328400" cy="791633"/>
          </a:xfrm>
        </p:spPr>
        <p:txBody>
          <a:bodyPr/>
          <a:lstStyle/>
          <a:p>
            <a:r>
              <a:rPr lang="en-ZA" altLang="en-US" dirty="0">
                <a:solidFill>
                  <a:schemeClr val="tx1"/>
                </a:solidFill>
                <a:ea typeface="ＭＳ Ｐゴシック" panose="020B0600070205080204" pitchFamily="34" charset="-128"/>
              </a:rPr>
              <a:t>Consult with Librarians: </a:t>
            </a:r>
            <a:r>
              <a:rPr lang="en-ZA" altLang="en-US" dirty="0">
                <a:solidFill>
                  <a:schemeClr val="tx1"/>
                </a:solidFill>
                <a:ea typeface="ＭＳ Ｐゴシック" panose="020B0600070205080204" pitchFamily="34" charset="-128"/>
                <a:hlinkClick r:id="rId3"/>
              </a:rPr>
              <a:t>Book an appointment</a:t>
            </a:r>
            <a:endParaRPr lang="en-ZA" altLang="en-US" dirty="0">
              <a:solidFill>
                <a:schemeClr val="tx1"/>
              </a:solidFill>
              <a:ea typeface="ＭＳ Ｐゴシック" panose="020B0600070205080204" pitchFamily="34" charset="-128"/>
            </a:endParaRPr>
          </a:p>
        </p:txBody>
      </p:sp>
      <p:pic>
        <p:nvPicPr>
          <p:cNvPr id="3" name="Picture 2">
            <a:extLst>
              <a:ext uri="{FF2B5EF4-FFF2-40B4-BE49-F238E27FC236}">
                <a16:creationId xmlns:a16="http://schemas.microsoft.com/office/drawing/2014/main" id="{6E09C35A-1E83-FE23-0CC1-9523DE0211C9}"/>
              </a:ext>
            </a:extLst>
          </p:cNvPr>
          <p:cNvPicPr>
            <a:picLocks noChangeAspect="1"/>
          </p:cNvPicPr>
          <p:nvPr/>
        </p:nvPicPr>
        <p:blipFill>
          <a:blip r:embed="rId4"/>
          <a:stretch>
            <a:fillRect/>
          </a:stretch>
        </p:blipFill>
        <p:spPr>
          <a:xfrm>
            <a:off x="233362" y="872066"/>
            <a:ext cx="11725275" cy="5262033"/>
          </a:xfrm>
          <a:prstGeom prst="rect">
            <a:avLst/>
          </a:prstGeom>
        </p:spPr>
      </p:pic>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4">
            <a:extLst>
              <a:ext uri="{FF2B5EF4-FFF2-40B4-BE49-F238E27FC236}">
                <a16:creationId xmlns:a16="http://schemas.microsoft.com/office/drawing/2014/main" id="{831EF12C-6C27-1E29-AF66-211712D217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09188" y="912117"/>
            <a:ext cx="7173798" cy="5445027"/>
          </a:xfrm>
        </p:spPr>
      </p:pic>
      <p:sp>
        <p:nvSpPr>
          <p:cNvPr id="7" name="Rounded Rectangular Callout 22">
            <a:extLst>
              <a:ext uri="{FF2B5EF4-FFF2-40B4-BE49-F238E27FC236}">
                <a16:creationId xmlns:a16="http://schemas.microsoft.com/office/drawing/2014/main" id="{BE48FFED-0336-3804-27AE-B5A9B0706FD0}"/>
              </a:ext>
            </a:extLst>
          </p:cNvPr>
          <p:cNvSpPr/>
          <p:nvPr/>
        </p:nvSpPr>
        <p:spPr>
          <a:xfrm>
            <a:off x="3932238" y="1216026"/>
            <a:ext cx="2736850" cy="1223963"/>
          </a:xfrm>
          <a:prstGeom prst="wedgeRoundRectCallout">
            <a:avLst>
              <a:gd name="adj1" fmla="val 91115"/>
              <a:gd name="adj2" fmla="val -7168"/>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Click on the  </a:t>
            </a:r>
            <a:r>
              <a:rPr lang="en-ZA" altLang="en-US" sz="1400" b="1" dirty="0">
                <a:solidFill>
                  <a:schemeClr val="accent2">
                    <a:lumMod val="75000"/>
                  </a:schemeClr>
                </a:solidFill>
                <a:latin typeface="Avenir Medium"/>
              </a:rPr>
              <a:t>Classic Catalogue </a:t>
            </a:r>
            <a:r>
              <a:rPr lang="en-ZA" altLang="en-US" sz="1400" dirty="0">
                <a:solidFill>
                  <a:schemeClr val="bg2">
                    <a:lumMod val="10000"/>
                  </a:schemeClr>
                </a:solidFill>
                <a:latin typeface="Avenir Medium"/>
              </a:rPr>
              <a:t>to find open shelve books and </a:t>
            </a:r>
            <a:r>
              <a:rPr lang="en-ZA" altLang="en-US" sz="1400" dirty="0" err="1">
                <a:solidFill>
                  <a:schemeClr val="bg2">
                    <a:lumMod val="10000"/>
                  </a:schemeClr>
                </a:solidFill>
                <a:latin typeface="Avenir Medium"/>
              </a:rPr>
              <a:t>ebooks</a:t>
            </a:r>
            <a:endParaRPr lang="en-ZA" altLang="en-US" sz="1400" dirty="0">
              <a:solidFill>
                <a:schemeClr val="bg2">
                  <a:lumMod val="10000"/>
                </a:schemeClr>
              </a:solidFill>
              <a:latin typeface="Avenir Medium"/>
            </a:endParaRPr>
          </a:p>
          <a:p>
            <a:pPr marL="82153">
              <a:defRPr/>
            </a:pPr>
            <a:endParaRPr lang="en-ZA" altLang="en-US" sz="1500" dirty="0">
              <a:solidFill>
                <a:schemeClr val="accent1">
                  <a:lumMod val="50000"/>
                </a:schemeClr>
              </a:solidFill>
              <a:latin typeface="Tempus Sans ITC" panose="04020404030D07020202" pitchFamily="82" charset="0"/>
            </a:endParaRPr>
          </a:p>
        </p:txBody>
      </p:sp>
      <p:sp>
        <p:nvSpPr>
          <p:cNvPr id="8" name="Speech Bubble: Rectangle with Corners Rounded 7">
            <a:extLst>
              <a:ext uri="{FF2B5EF4-FFF2-40B4-BE49-F238E27FC236}">
                <a16:creationId xmlns:a16="http://schemas.microsoft.com/office/drawing/2014/main" id="{994DD370-1E8C-FD33-73F1-DC3709FF4B52}"/>
              </a:ext>
            </a:extLst>
          </p:cNvPr>
          <p:cNvSpPr/>
          <p:nvPr/>
        </p:nvSpPr>
        <p:spPr>
          <a:xfrm>
            <a:off x="4619626" y="2379664"/>
            <a:ext cx="2339975" cy="1120775"/>
          </a:xfrm>
          <a:prstGeom prst="wedgeRoundRectCallout">
            <a:avLst>
              <a:gd name="adj1" fmla="val 79632"/>
              <a:gd name="adj2" fmla="val -77661"/>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chemeClr val="tx1">
                    <a:lumMod val="95000"/>
                    <a:lumOff val="5000"/>
                  </a:schemeClr>
                </a:solidFill>
                <a:latin typeface="Avenir Medium"/>
              </a:rPr>
              <a:t>Click on </a:t>
            </a:r>
            <a:r>
              <a:rPr lang="en-US" sz="1400" b="1" dirty="0">
                <a:solidFill>
                  <a:schemeClr val="accent2">
                    <a:lumMod val="75000"/>
                  </a:schemeClr>
                </a:solidFill>
                <a:latin typeface="Avenir Medium"/>
              </a:rPr>
              <a:t>Online databases </a:t>
            </a:r>
            <a:r>
              <a:rPr lang="en-US" sz="1400" dirty="0">
                <a:solidFill>
                  <a:schemeClr val="tx1">
                    <a:lumMod val="95000"/>
                    <a:lumOff val="5000"/>
                  </a:schemeClr>
                </a:solidFill>
                <a:latin typeface="Avenir Medium"/>
              </a:rPr>
              <a:t>to find e-books and journal articles for your assignment</a:t>
            </a:r>
            <a:endParaRPr lang="en-ZA" sz="1400" dirty="0">
              <a:solidFill>
                <a:schemeClr val="accent4">
                  <a:lumMod val="85000"/>
                  <a:lumOff val="15000"/>
                </a:schemeClr>
              </a:solidFill>
              <a:latin typeface="Avenir Medium"/>
            </a:endParaRPr>
          </a:p>
        </p:txBody>
      </p:sp>
      <p:sp>
        <p:nvSpPr>
          <p:cNvPr id="9" name="Rounded Rectangular Callout 20">
            <a:extLst>
              <a:ext uri="{FF2B5EF4-FFF2-40B4-BE49-F238E27FC236}">
                <a16:creationId xmlns:a16="http://schemas.microsoft.com/office/drawing/2014/main" id="{A00843C3-2B7C-5C26-315C-3784CCDD7ED0}"/>
              </a:ext>
            </a:extLst>
          </p:cNvPr>
          <p:cNvSpPr/>
          <p:nvPr/>
        </p:nvSpPr>
        <p:spPr>
          <a:xfrm>
            <a:off x="7896226" y="3151189"/>
            <a:ext cx="2671763" cy="854075"/>
          </a:xfrm>
          <a:prstGeom prst="wedgeRoundRectCallout">
            <a:avLst>
              <a:gd name="adj1" fmla="val -46799"/>
              <a:gd name="adj2" fmla="val 164731"/>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r>
              <a:rPr lang="en-ZA" altLang="en-US" sz="1400" b="1" dirty="0">
                <a:solidFill>
                  <a:schemeClr val="accent2">
                    <a:lumMod val="75000"/>
                  </a:schemeClr>
                </a:solidFill>
                <a:latin typeface="Avenir Medium"/>
              </a:rPr>
              <a:t> </a:t>
            </a:r>
            <a:r>
              <a:rPr lang="en-ZA" altLang="en-US" sz="1400" dirty="0">
                <a:solidFill>
                  <a:schemeClr val="tx2">
                    <a:lumMod val="95000"/>
                    <a:lumOff val="5000"/>
                  </a:schemeClr>
                </a:solidFill>
                <a:latin typeface="Avenir Medium"/>
              </a:rPr>
              <a:t>Click on </a:t>
            </a:r>
            <a:r>
              <a:rPr lang="en-ZA" altLang="en-US" sz="1400" b="1" dirty="0">
                <a:solidFill>
                  <a:schemeClr val="accent2">
                    <a:lumMod val="75000"/>
                  </a:schemeClr>
                </a:solidFill>
                <a:latin typeface="Avenir Medium"/>
              </a:rPr>
              <a:t>Letter of Introduction</a:t>
            </a:r>
            <a:r>
              <a:rPr lang="en-ZA" altLang="en-US" sz="1400" dirty="0">
                <a:solidFill>
                  <a:schemeClr val="bg2">
                    <a:lumMod val="10000"/>
                  </a:schemeClr>
                </a:solidFill>
                <a:latin typeface="Avenir Medium"/>
              </a:rPr>
              <a:t> the form to request access to other universities </a:t>
            </a:r>
          </a:p>
        </p:txBody>
      </p:sp>
      <p:sp>
        <p:nvSpPr>
          <p:cNvPr id="10" name="Speech Bubble: Rectangle with Corners Rounded 9">
            <a:extLst>
              <a:ext uri="{FF2B5EF4-FFF2-40B4-BE49-F238E27FC236}">
                <a16:creationId xmlns:a16="http://schemas.microsoft.com/office/drawing/2014/main" id="{2724E075-2DF9-CEDD-3752-588F0E2F9146}"/>
              </a:ext>
            </a:extLst>
          </p:cNvPr>
          <p:cNvSpPr/>
          <p:nvPr/>
        </p:nvSpPr>
        <p:spPr>
          <a:xfrm>
            <a:off x="2906321" y="5856288"/>
            <a:ext cx="2262187" cy="1001712"/>
          </a:xfrm>
          <a:prstGeom prst="wedgeRoundRectCallout">
            <a:avLst>
              <a:gd name="adj1" fmla="val -19433"/>
              <a:gd name="adj2" fmla="val -136000"/>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chemeClr val="tx2">
                    <a:lumMod val="95000"/>
                    <a:lumOff val="5000"/>
                  </a:schemeClr>
                </a:solidFill>
                <a:latin typeface="Avenir Medium"/>
              </a:rPr>
              <a:t>Click on </a:t>
            </a:r>
            <a:r>
              <a:rPr lang="en-US" sz="1400" b="1" dirty="0">
                <a:solidFill>
                  <a:schemeClr val="accent2">
                    <a:lumMod val="75000"/>
                  </a:schemeClr>
                </a:solidFill>
                <a:latin typeface="Avenir Medium"/>
              </a:rPr>
              <a:t>Digital Commons </a:t>
            </a:r>
            <a:r>
              <a:rPr lang="en-US" sz="1400" dirty="0">
                <a:solidFill>
                  <a:schemeClr val="tx1">
                    <a:lumMod val="95000"/>
                    <a:lumOff val="5000"/>
                  </a:schemeClr>
                </a:solidFill>
                <a:latin typeface="Avenir Medium"/>
              </a:rPr>
              <a:t>to find Theses and Dissertations</a:t>
            </a:r>
            <a:endParaRPr lang="en-ZA" sz="1400" dirty="0">
              <a:solidFill>
                <a:schemeClr val="accent4">
                  <a:lumMod val="85000"/>
                  <a:lumOff val="15000"/>
                </a:schemeClr>
              </a:solidFill>
              <a:latin typeface="Avenir Medium"/>
            </a:endParaRPr>
          </a:p>
        </p:txBody>
      </p:sp>
      <p:sp>
        <p:nvSpPr>
          <p:cNvPr id="33799" name="TextBox 1">
            <a:extLst>
              <a:ext uri="{FF2B5EF4-FFF2-40B4-BE49-F238E27FC236}">
                <a16:creationId xmlns:a16="http://schemas.microsoft.com/office/drawing/2014/main" id="{46543F4B-6C82-082F-791D-53AD7316F6BB}"/>
              </a:ext>
            </a:extLst>
          </p:cNvPr>
          <p:cNvSpPr txBox="1">
            <a:spLocks noChangeArrowheads="1"/>
          </p:cNvSpPr>
          <p:nvPr/>
        </p:nvSpPr>
        <p:spPr bwMode="auto">
          <a:xfrm>
            <a:off x="163774" y="-12700"/>
            <a:ext cx="128489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ZA" altLang="en-US" sz="4000" dirty="0">
                <a:latin typeface="Avenir Medium" charset="0"/>
              </a:rPr>
              <a:t>Important Links</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4696-9679-77AB-E4C6-72C021B76D6B}"/>
              </a:ext>
            </a:extLst>
          </p:cNvPr>
          <p:cNvSpPr>
            <a:spLocks noGrp="1"/>
          </p:cNvSpPr>
          <p:nvPr>
            <p:ph type="title"/>
          </p:nvPr>
        </p:nvSpPr>
        <p:spPr>
          <a:xfrm>
            <a:off x="191069" y="113123"/>
            <a:ext cx="11569131" cy="641021"/>
          </a:xfrm>
        </p:spPr>
        <p:txBody>
          <a:bodyPr/>
          <a:lstStyle/>
          <a:p>
            <a:r>
              <a:rPr lang="en-ZA" dirty="0"/>
              <a:t>Application for Letter of Introduction </a:t>
            </a:r>
          </a:p>
        </p:txBody>
      </p:sp>
      <p:pic>
        <p:nvPicPr>
          <p:cNvPr id="4" name="Picture 3">
            <a:extLst>
              <a:ext uri="{FF2B5EF4-FFF2-40B4-BE49-F238E27FC236}">
                <a16:creationId xmlns:a16="http://schemas.microsoft.com/office/drawing/2014/main" id="{2C0AC1B7-2C61-3DD3-FC86-A360DA8CD342}"/>
              </a:ext>
            </a:extLst>
          </p:cNvPr>
          <p:cNvPicPr>
            <a:picLocks noChangeAspect="1"/>
          </p:cNvPicPr>
          <p:nvPr/>
        </p:nvPicPr>
        <p:blipFill>
          <a:blip r:embed="rId2"/>
          <a:stretch>
            <a:fillRect/>
          </a:stretch>
        </p:blipFill>
        <p:spPr>
          <a:xfrm>
            <a:off x="3550715" y="924220"/>
            <a:ext cx="5253920" cy="5476973"/>
          </a:xfrm>
          <a:prstGeom prst="rect">
            <a:avLst/>
          </a:prstGeom>
        </p:spPr>
      </p:pic>
    </p:spTree>
    <p:extLst>
      <p:ext uri="{BB962C8B-B14F-4D97-AF65-F5344CB8AC3E}">
        <p14:creationId xmlns:p14="http://schemas.microsoft.com/office/powerpoint/2010/main" val="3427434082"/>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4">
            <a:extLst>
              <a:ext uri="{FF2B5EF4-FFF2-40B4-BE49-F238E27FC236}">
                <a16:creationId xmlns:a16="http://schemas.microsoft.com/office/drawing/2014/main" id="{0EFD530A-1A63-344E-7960-FD8303B01C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73464" y="836614"/>
            <a:ext cx="4746625" cy="5502275"/>
          </a:xfrm>
        </p:spPr>
      </p:pic>
      <p:sp>
        <p:nvSpPr>
          <p:cNvPr id="7" name="Rounded Rectangular Callout 22">
            <a:extLst>
              <a:ext uri="{FF2B5EF4-FFF2-40B4-BE49-F238E27FC236}">
                <a16:creationId xmlns:a16="http://schemas.microsoft.com/office/drawing/2014/main" id="{1E4A8D19-4A2E-0EE1-6037-0E1EF8F1089A}"/>
              </a:ext>
            </a:extLst>
          </p:cNvPr>
          <p:cNvSpPr/>
          <p:nvPr/>
        </p:nvSpPr>
        <p:spPr>
          <a:xfrm>
            <a:off x="3184526" y="2565401"/>
            <a:ext cx="3127375" cy="1223963"/>
          </a:xfrm>
          <a:prstGeom prst="wedgeRoundRectCallout">
            <a:avLst>
              <a:gd name="adj1" fmla="val 69899"/>
              <a:gd name="adj2" fmla="val -22856"/>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Click on </a:t>
            </a:r>
            <a:r>
              <a:rPr lang="en-ZA" altLang="en-US" sz="1400" b="1" dirty="0" err="1">
                <a:solidFill>
                  <a:schemeClr val="accent2">
                    <a:lumMod val="75000"/>
                  </a:schemeClr>
                </a:solidFill>
                <a:latin typeface="Avenir Medium"/>
              </a:rPr>
              <a:t>LibGuides</a:t>
            </a:r>
            <a:r>
              <a:rPr lang="en-ZA" altLang="en-US" sz="1400" b="1" dirty="0">
                <a:solidFill>
                  <a:schemeClr val="accent2">
                    <a:lumMod val="75000"/>
                  </a:schemeClr>
                </a:solidFill>
                <a:latin typeface="Avenir Medium"/>
              </a:rPr>
              <a:t> </a:t>
            </a:r>
            <a:r>
              <a:rPr lang="en-ZA" altLang="en-US" sz="1400" dirty="0">
                <a:solidFill>
                  <a:schemeClr val="bg2">
                    <a:lumMod val="10000"/>
                  </a:schemeClr>
                </a:solidFill>
                <a:latin typeface="Avenir Medium"/>
              </a:rPr>
              <a:t>the most relevant information for your research</a:t>
            </a:r>
          </a:p>
          <a:p>
            <a:pPr marL="82153">
              <a:defRPr/>
            </a:pPr>
            <a:endParaRPr lang="en-ZA" altLang="en-US" sz="1500" dirty="0">
              <a:solidFill>
                <a:schemeClr val="accent1">
                  <a:lumMod val="50000"/>
                </a:schemeClr>
              </a:solidFill>
              <a:latin typeface="Tempus Sans ITC" panose="04020404030D07020202" pitchFamily="82" charset="0"/>
            </a:endParaRPr>
          </a:p>
        </p:txBody>
      </p:sp>
      <p:sp>
        <p:nvSpPr>
          <p:cNvPr id="35844" name="TextBox 10">
            <a:extLst>
              <a:ext uri="{FF2B5EF4-FFF2-40B4-BE49-F238E27FC236}">
                <a16:creationId xmlns:a16="http://schemas.microsoft.com/office/drawing/2014/main" id="{341B915E-86A5-0530-44E7-4FAD746F0130}"/>
              </a:ext>
            </a:extLst>
          </p:cNvPr>
          <p:cNvSpPr txBox="1">
            <a:spLocks noChangeArrowheads="1"/>
          </p:cNvSpPr>
          <p:nvPr/>
        </p:nvSpPr>
        <p:spPr bwMode="auto">
          <a:xfrm>
            <a:off x="0" y="1"/>
            <a:ext cx="9291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ZA" altLang="en-US" sz="4000" dirty="0" err="1">
                <a:latin typeface="Avenir Medium" charset="0"/>
              </a:rPr>
              <a:t>LibGuides</a:t>
            </a:r>
            <a:endParaRPr lang="en-ZA" altLang="en-US" sz="4000" dirty="0">
              <a:latin typeface="Avenir Medium"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9">
            <a:extLst>
              <a:ext uri="{FF2B5EF4-FFF2-40B4-BE49-F238E27FC236}">
                <a16:creationId xmlns:a16="http://schemas.microsoft.com/office/drawing/2014/main" id="{47FACE0E-AC1A-9EA8-C7B3-809EE67F00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4434" y="67733"/>
            <a:ext cx="6144684" cy="6688667"/>
          </a:xfrm>
        </p:spPr>
      </p:pic>
      <p:sp>
        <p:nvSpPr>
          <p:cNvPr id="35843" name="Title 1">
            <a:extLst>
              <a:ext uri="{FF2B5EF4-FFF2-40B4-BE49-F238E27FC236}">
                <a16:creationId xmlns:a16="http://schemas.microsoft.com/office/drawing/2014/main" id="{815EC174-2802-FCEF-B1EF-286303918EC9}"/>
              </a:ext>
            </a:extLst>
          </p:cNvPr>
          <p:cNvSpPr>
            <a:spLocks noGrp="1" noChangeArrowheads="1"/>
          </p:cNvSpPr>
          <p:nvPr>
            <p:ph type="title"/>
          </p:nvPr>
        </p:nvSpPr>
        <p:spPr>
          <a:xfrm>
            <a:off x="3949700" y="2614085"/>
            <a:ext cx="3092451" cy="791633"/>
          </a:xfrm>
        </p:spPr>
        <p:txBody>
          <a:bodyPr/>
          <a:lstStyle/>
          <a:p>
            <a:r>
              <a:rPr lang="en-ZA" altLang="en-US">
                <a:solidFill>
                  <a:schemeClr val="tx1"/>
                </a:solidFill>
                <a:ea typeface="ＭＳ Ｐゴシック" panose="020B0600070205080204" pitchFamily="34" charset="-128"/>
                <a:hlinkClick r:id="rId4"/>
              </a:rPr>
              <a:t>LibGuides</a:t>
            </a:r>
            <a:endParaRPr lang="en-ZA" altLang="en-US">
              <a:solidFill>
                <a:schemeClr val="tx1"/>
              </a:solidFill>
              <a:ea typeface="ＭＳ Ｐゴシック" panose="020B0600070205080204" pitchFamily="34" charset="-128"/>
            </a:endParaRPr>
          </a:p>
        </p:txBody>
      </p:sp>
      <p:pic>
        <p:nvPicPr>
          <p:cNvPr id="35844" name="Picture 11">
            <a:extLst>
              <a:ext uri="{FF2B5EF4-FFF2-40B4-BE49-F238E27FC236}">
                <a16:creationId xmlns:a16="http://schemas.microsoft.com/office/drawing/2014/main" id="{24708CC9-F439-6BFC-BF02-F00AF620A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151" y="67734"/>
            <a:ext cx="4815416" cy="668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1BB8A5A5-EC62-CD7B-3FB6-CDB28C8C36E1}"/>
              </a:ext>
            </a:extLst>
          </p:cNvPr>
          <p:cNvSpPr/>
          <p:nvPr/>
        </p:nvSpPr>
        <p:spPr>
          <a:xfrm>
            <a:off x="303106" y="4485118"/>
            <a:ext cx="3456517" cy="76808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14" name="Rectangle 13">
            <a:extLst>
              <a:ext uri="{FF2B5EF4-FFF2-40B4-BE49-F238E27FC236}">
                <a16:creationId xmlns:a16="http://schemas.microsoft.com/office/drawing/2014/main" id="{F5721562-7EAC-8F1A-2C18-14100B571FE8}"/>
              </a:ext>
            </a:extLst>
          </p:cNvPr>
          <p:cNvSpPr/>
          <p:nvPr/>
        </p:nvSpPr>
        <p:spPr>
          <a:xfrm>
            <a:off x="7025111" y="614469"/>
            <a:ext cx="4193431" cy="57361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2" name="Rectangle 1">
            <a:extLst>
              <a:ext uri="{FF2B5EF4-FFF2-40B4-BE49-F238E27FC236}">
                <a16:creationId xmlns:a16="http://schemas.microsoft.com/office/drawing/2014/main" id="{8E66646A-75E1-C62D-C0A0-CE45E3CDB2C1}"/>
              </a:ext>
            </a:extLst>
          </p:cNvPr>
          <p:cNvSpPr/>
          <p:nvPr/>
        </p:nvSpPr>
        <p:spPr>
          <a:xfrm>
            <a:off x="6980564" y="6208542"/>
            <a:ext cx="4193431" cy="57361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3" name="Rectangle 2">
            <a:extLst>
              <a:ext uri="{FF2B5EF4-FFF2-40B4-BE49-F238E27FC236}">
                <a16:creationId xmlns:a16="http://schemas.microsoft.com/office/drawing/2014/main" id="{C747740A-B787-F451-6CA6-BD40E16B8997}"/>
              </a:ext>
            </a:extLst>
          </p:cNvPr>
          <p:cNvSpPr/>
          <p:nvPr/>
        </p:nvSpPr>
        <p:spPr>
          <a:xfrm>
            <a:off x="334433" y="1188086"/>
            <a:ext cx="4193431" cy="57361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5097" y="27296"/>
            <a:ext cx="10415451" cy="6858000"/>
          </a:xfrm>
          <a:prstGeom prst="rect">
            <a:avLst/>
          </a:prstGeom>
        </p:spPr>
      </p:pic>
      <p:sp>
        <p:nvSpPr>
          <p:cNvPr id="3" name="Left Arrow 2"/>
          <p:cNvSpPr/>
          <p:nvPr/>
        </p:nvSpPr>
        <p:spPr>
          <a:xfrm>
            <a:off x="2903829" y="3926485"/>
            <a:ext cx="1885256" cy="484632"/>
          </a:xfrm>
          <a:prstGeom prst="leftArrow">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243840" y="75414"/>
            <a:ext cx="10981509" cy="1265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4000" dirty="0">
                <a:solidFill>
                  <a:schemeClr val="tx1"/>
                </a:solidFill>
                <a:latin typeface="Avenir Medium"/>
              </a:rPr>
              <a:t>DIGITAL COMMONS (Theses &amp; Dissertations)</a:t>
            </a:r>
          </a:p>
          <a:p>
            <a:r>
              <a:rPr lang="en-ZA" sz="4000" dirty="0">
                <a:solidFill>
                  <a:schemeClr val="tx1"/>
                </a:solidFill>
                <a:latin typeface="Avenir Medium"/>
              </a:rPr>
              <a:t> Eastern Cape</a:t>
            </a:r>
          </a:p>
        </p:txBody>
      </p:sp>
    </p:spTree>
    <p:extLst>
      <p:ext uri="{BB962C8B-B14F-4D97-AF65-F5344CB8AC3E}">
        <p14:creationId xmlns:p14="http://schemas.microsoft.com/office/powerpoint/2010/main" val="31971924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715" y="303775"/>
            <a:ext cx="11329852" cy="6454076"/>
          </a:xfrm>
          <a:prstGeom prst="rect">
            <a:avLst/>
          </a:prstGeom>
        </p:spPr>
      </p:pic>
      <p:sp>
        <p:nvSpPr>
          <p:cNvPr id="4" name="Rounded Rectangular Callout 22">
            <a:extLst>
              <a:ext uri="{FF2B5EF4-FFF2-40B4-BE49-F238E27FC236}">
                <a16:creationId xmlns:a16="http://schemas.microsoft.com/office/drawing/2014/main" id="{0A98350F-0DA7-FA7D-58E1-D8CF5926CAAB}"/>
              </a:ext>
            </a:extLst>
          </p:cNvPr>
          <p:cNvSpPr/>
          <p:nvPr/>
        </p:nvSpPr>
        <p:spPr>
          <a:xfrm>
            <a:off x="4414919" y="1970171"/>
            <a:ext cx="2736850" cy="1223963"/>
          </a:xfrm>
          <a:prstGeom prst="wedgeRoundRectCallout">
            <a:avLst>
              <a:gd name="adj1" fmla="val -22206"/>
              <a:gd name="adj2" fmla="val -146572"/>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Type in </a:t>
            </a:r>
            <a:r>
              <a:rPr lang="en-ZA" altLang="en-US" sz="1400" b="1" dirty="0">
                <a:solidFill>
                  <a:schemeClr val="accent6"/>
                </a:solidFill>
                <a:latin typeface="Avenir Medium"/>
              </a:rPr>
              <a:t>Author’s nam</a:t>
            </a:r>
            <a:r>
              <a:rPr lang="en-ZA" altLang="en-US" sz="1400" dirty="0">
                <a:solidFill>
                  <a:schemeClr val="accent6"/>
                </a:solidFill>
                <a:latin typeface="Avenir Medium"/>
              </a:rPr>
              <a:t>e</a:t>
            </a:r>
            <a:r>
              <a:rPr lang="en-ZA" altLang="en-US" sz="1400" b="1" dirty="0">
                <a:solidFill>
                  <a:schemeClr val="bg2">
                    <a:lumMod val="10000"/>
                  </a:schemeClr>
                </a:solidFill>
                <a:latin typeface="Avenir Medium"/>
              </a:rPr>
              <a:t> </a:t>
            </a:r>
            <a:r>
              <a:rPr lang="en-ZA" altLang="en-US" sz="1400" dirty="0">
                <a:solidFill>
                  <a:schemeClr val="bg2">
                    <a:lumMod val="10000"/>
                  </a:schemeClr>
                </a:solidFill>
                <a:latin typeface="Avenir Medium"/>
              </a:rPr>
              <a:t>or the </a:t>
            </a:r>
            <a:r>
              <a:rPr lang="en-ZA" altLang="en-US" sz="1400" b="1" dirty="0">
                <a:solidFill>
                  <a:schemeClr val="accent6"/>
                </a:solidFill>
                <a:latin typeface="Avenir Medium"/>
              </a:rPr>
              <a:t>Title</a:t>
            </a:r>
          </a:p>
          <a:p>
            <a:pPr marL="82153">
              <a:defRPr/>
            </a:pPr>
            <a:endParaRPr lang="en-ZA" altLang="en-US" sz="1500" dirty="0">
              <a:solidFill>
                <a:schemeClr val="accent1">
                  <a:lumMod val="50000"/>
                </a:schemeClr>
              </a:solidFill>
              <a:latin typeface="Tempus Sans ITC" panose="04020404030D07020202" pitchFamily="82" charset="0"/>
            </a:endParaRPr>
          </a:p>
        </p:txBody>
      </p:sp>
    </p:spTree>
    <p:extLst>
      <p:ext uri="{BB962C8B-B14F-4D97-AF65-F5344CB8AC3E}">
        <p14:creationId xmlns:p14="http://schemas.microsoft.com/office/powerpoint/2010/main" val="3831434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6847" y="130629"/>
            <a:ext cx="11178988" cy="6096000"/>
          </a:xfrm>
          <a:prstGeom prst="rect">
            <a:avLst/>
          </a:prstGeom>
        </p:spPr>
      </p:pic>
      <p:sp>
        <p:nvSpPr>
          <p:cNvPr id="4" name="Down Arrow 3"/>
          <p:cNvSpPr/>
          <p:nvPr/>
        </p:nvSpPr>
        <p:spPr>
          <a:xfrm rot="6690808">
            <a:off x="5600286" y="-44312"/>
            <a:ext cx="570207" cy="13901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Down Arrow 5"/>
          <p:cNvSpPr/>
          <p:nvPr/>
        </p:nvSpPr>
        <p:spPr>
          <a:xfrm rot="6690808">
            <a:off x="2812313" y="1441814"/>
            <a:ext cx="570207" cy="13901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776852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862" y="278673"/>
            <a:ext cx="11344275" cy="6383383"/>
          </a:xfrm>
          <a:prstGeom prst="rect">
            <a:avLst/>
          </a:prstGeom>
        </p:spPr>
      </p:pic>
    </p:spTree>
    <p:extLst>
      <p:ext uri="{BB962C8B-B14F-4D97-AF65-F5344CB8AC3E}">
        <p14:creationId xmlns:p14="http://schemas.microsoft.com/office/powerpoint/2010/main" val="1911369129"/>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Contact Details</a:t>
            </a:r>
          </a:p>
        </p:txBody>
      </p:sp>
      <p:sp>
        <p:nvSpPr>
          <p:cNvPr id="4" name="TextBox 3">
            <a:extLst>
              <a:ext uri="{FF2B5EF4-FFF2-40B4-BE49-F238E27FC236}">
                <a16:creationId xmlns:a16="http://schemas.microsoft.com/office/drawing/2014/main" id="{957B93D6-BF27-5C4F-D092-73EF21CD559F}"/>
              </a:ext>
            </a:extLst>
          </p:cNvPr>
          <p:cNvSpPr txBox="1"/>
          <p:nvPr/>
        </p:nvSpPr>
        <p:spPr>
          <a:xfrm>
            <a:off x="848412" y="2155364"/>
            <a:ext cx="10096107" cy="2554545"/>
          </a:xfrm>
          <a:prstGeom prst="rect">
            <a:avLst/>
          </a:prstGeom>
          <a:noFill/>
        </p:spPr>
        <p:txBody>
          <a:bodyPr wrap="square">
            <a:spAutoFit/>
          </a:bodyPr>
          <a:lstStyle/>
          <a:p>
            <a:r>
              <a:rPr lang="en-ZA" sz="3200" dirty="0">
                <a:latin typeface="Avenir Medium"/>
              </a:rPr>
              <a:t>Nobuzwe Bavuma</a:t>
            </a:r>
            <a:br>
              <a:rPr lang="en-ZA" sz="3200" dirty="0">
                <a:latin typeface="Avenir Medium"/>
              </a:rPr>
            </a:br>
            <a:r>
              <a:rPr lang="en-ZA" sz="3200" dirty="0">
                <a:latin typeface="Avenir Medium"/>
              </a:rPr>
              <a:t>Faculty Librarian: Health Sciences</a:t>
            </a:r>
            <a:br>
              <a:rPr lang="en-ZA" sz="3200" dirty="0">
                <a:latin typeface="Avenir Medium"/>
              </a:rPr>
            </a:br>
            <a:r>
              <a:rPr lang="en-ZA" sz="3200" dirty="0">
                <a:latin typeface="Avenir Medium"/>
              </a:rPr>
              <a:t>South Campus</a:t>
            </a:r>
            <a:br>
              <a:rPr lang="en-ZA" sz="3200" dirty="0">
                <a:latin typeface="Avenir Medium"/>
              </a:rPr>
            </a:br>
            <a:r>
              <a:rPr lang="en-ZA" sz="3200" dirty="0">
                <a:latin typeface="Avenir Medium"/>
              </a:rPr>
              <a:t>Tel: 041 504 2284</a:t>
            </a:r>
            <a:br>
              <a:rPr lang="en-ZA" sz="3200" dirty="0">
                <a:latin typeface="Avenir Medium"/>
              </a:rPr>
            </a:br>
            <a:r>
              <a:rPr lang="en-ZA" sz="3200" dirty="0">
                <a:latin typeface="Avenir Medium"/>
              </a:rPr>
              <a:t>Email: nobuzwe.bavuma@mandela.ac.za</a:t>
            </a:r>
          </a:p>
        </p:txBody>
      </p:sp>
    </p:spTree>
    <p:extLst>
      <p:ext uri="{BB962C8B-B14F-4D97-AF65-F5344CB8AC3E}">
        <p14:creationId xmlns:p14="http://schemas.microsoft.com/office/powerpoint/2010/main" val="401365740"/>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7508" y="365760"/>
            <a:ext cx="9370423" cy="5016137"/>
          </a:xfrm>
          <a:prstGeom prst="rect">
            <a:avLst/>
          </a:prstGeom>
        </p:spPr>
      </p:pic>
      <p:pic>
        <p:nvPicPr>
          <p:cNvPr id="3" name="Picture 2"/>
          <p:cNvPicPr>
            <a:picLocks noChangeAspect="1"/>
          </p:cNvPicPr>
          <p:nvPr/>
        </p:nvPicPr>
        <p:blipFill>
          <a:blip r:embed="rId3"/>
          <a:stretch>
            <a:fillRect/>
          </a:stretch>
        </p:blipFill>
        <p:spPr>
          <a:xfrm>
            <a:off x="1323703" y="5381897"/>
            <a:ext cx="10711543" cy="1323975"/>
          </a:xfrm>
          <a:prstGeom prst="rect">
            <a:avLst/>
          </a:prstGeom>
        </p:spPr>
      </p:pic>
      <p:sp>
        <p:nvSpPr>
          <p:cNvPr id="4" name="Down Arrow 3"/>
          <p:cNvSpPr/>
          <p:nvPr/>
        </p:nvSpPr>
        <p:spPr>
          <a:xfrm rot="808531">
            <a:off x="11114230" y="4686817"/>
            <a:ext cx="570207" cy="139016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775307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165" y="148046"/>
            <a:ext cx="11238155" cy="6618514"/>
          </a:xfrm>
          <a:prstGeom prst="rect">
            <a:avLst/>
          </a:prstGeom>
        </p:spPr>
      </p:pic>
    </p:spTree>
    <p:extLst>
      <p:ext uri="{BB962C8B-B14F-4D97-AF65-F5344CB8AC3E}">
        <p14:creationId xmlns:p14="http://schemas.microsoft.com/office/powerpoint/2010/main" val="4052296085"/>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a:extLst>
              <a:ext uri="{FF2B5EF4-FFF2-40B4-BE49-F238E27FC236}">
                <a16:creationId xmlns:a16="http://schemas.microsoft.com/office/drawing/2014/main" id="{0E8BDFEB-077B-9912-80C2-3CDDD498CB5A}"/>
              </a:ext>
            </a:extLst>
          </p:cNvPr>
          <p:cNvSpPr>
            <a:spLocks noGrp="1" noChangeArrowheads="1"/>
          </p:cNvSpPr>
          <p:nvPr>
            <p:ph type="body" sz="quarter" idx="10"/>
          </p:nvPr>
        </p:nvSpPr>
        <p:spPr>
          <a:xfrm>
            <a:off x="2007909" y="262731"/>
            <a:ext cx="6815579" cy="6332537"/>
          </a:xfrm>
        </p:spPr>
        <p:txBody>
          <a:bodyPr/>
          <a:lstStyle/>
          <a:p>
            <a:pPr>
              <a:spcBef>
                <a:spcPct val="0"/>
              </a:spcBef>
              <a:spcAft>
                <a:spcPct val="0"/>
              </a:spcAft>
            </a:pPr>
            <a:r>
              <a:rPr lang="en-US" altLang="en-US" sz="4000" dirty="0">
                <a:latin typeface="Avenir Medium" charset="0"/>
                <a:ea typeface="ＭＳ Ｐゴシック" panose="020B0600070205080204" pitchFamily="34" charset="-128"/>
              </a:rPr>
              <a:t>Evidence Synthesis Research</a:t>
            </a:r>
          </a:p>
        </p:txBody>
      </p:sp>
    </p:spTree>
    <p:extLst>
      <p:ext uri="{BB962C8B-B14F-4D97-AF65-F5344CB8AC3E}">
        <p14:creationId xmlns:p14="http://schemas.microsoft.com/office/powerpoint/2010/main" val="833664188"/>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DD83-74D4-444A-0E2A-87BB2B8229AD}"/>
              </a:ext>
            </a:extLst>
          </p:cNvPr>
          <p:cNvSpPr>
            <a:spLocks noGrp="1"/>
          </p:cNvSpPr>
          <p:nvPr>
            <p:ph type="title"/>
          </p:nvPr>
        </p:nvSpPr>
        <p:spPr/>
        <p:txBody>
          <a:bodyPr/>
          <a:lstStyle/>
          <a:p>
            <a:r>
              <a:rPr lang="en-ZA" dirty="0">
                <a:cs typeface="Calibri" panose="020F0502020204030204" pitchFamily="34" charset="0"/>
              </a:rPr>
              <a:t>What is Evidence Synthesis Research?</a:t>
            </a:r>
            <a:endParaRPr lang="en-ZA" dirty="0"/>
          </a:p>
        </p:txBody>
      </p:sp>
      <p:sp>
        <p:nvSpPr>
          <p:cNvPr id="3" name="Content Placeholder 2">
            <a:extLst>
              <a:ext uri="{FF2B5EF4-FFF2-40B4-BE49-F238E27FC236}">
                <a16:creationId xmlns:a16="http://schemas.microsoft.com/office/drawing/2014/main" id="{3AAB31D9-848C-FADF-9020-585580D919BD}"/>
              </a:ext>
            </a:extLst>
          </p:cNvPr>
          <p:cNvSpPr>
            <a:spLocks noGrp="1"/>
          </p:cNvSpPr>
          <p:nvPr>
            <p:ph idx="1"/>
          </p:nvPr>
        </p:nvSpPr>
        <p:spPr/>
        <p:txBody>
          <a:bodyPr/>
          <a:lstStyle/>
          <a:p>
            <a:r>
              <a:rPr lang="en-ZA" sz="2400" dirty="0">
                <a:latin typeface="Avenir Medium"/>
              </a:rPr>
              <a:t>Evidence Synthesis refers to the process of bringing together information from a range of sources and helps us make informed decisions by looking at a comprehensive range of information available on a subject.</a:t>
            </a:r>
          </a:p>
          <a:p>
            <a:endParaRPr lang="en-ZA" sz="2400" dirty="0">
              <a:latin typeface="Avenir Medium"/>
            </a:endParaRPr>
          </a:p>
          <a:p>
            <a:r>
              <a:rPr lang="en-ZA" sz="2400" dirty="0">
                <a:latin typeface="Avenir Medium"/>
              </a:rPr>
              <a:t>Evidence Synthesis approach a well formulated research question in a methodical and comprehensive way, to make an informed decision based on a wide range of evidence.</a:t>
            </a:r>
          </a:p>
          <a:p>
            <a:endParaRPr lang="en-ZA" dirty="0"/>
          </a:p>
          <a:p>
            <a:pPr marL="0" indent="0">
              <a:buNone/>
            </a:pPr>
            <a:endParaRPr lang="en-ZA" dirty="0"/>
          </a:p>
        </p:txBody>
      </p:sp>
    </p:spTree>
    <p:extLst>
      <p:ext uri="{BB962C8B-B14F-4D97-AF65-F5344CB8AC3E}">
        <p14:creationId xmlns:p14="http://schemas.microsoft.com/office/powerpoint/2010/main" val="2122501707"/>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D15A-EAAA-F512-8EE4-888510B49F8B}"/>
              </a:ext>
            </a:extLst>
          </p:cNvPr>
          <p:cNvSpPr>
            <a:spLocks noGrp="1"/>
          </p:cNvSpPr>
          <p:nvPr>
            <p:ph type="title"/>
          </p:nvPr>
        </p:nvSpPr>
        <p:spPr/>
        <p:txBody>
          <a:bodyPr/>
          <a:lstStyle/>
          <a:p>
            <a:r>
              <a:rPr lang="en-ZA" dirty="0"/>
              <a:t>Types of Evidence Synthesis</a:t>
            </a:r>
          </a:p>
        </p:txBody>
      </p:sp>
      <p:sp>
        <p:nvSpPr>
          <p:cNvPr id="3" name="Content Placeholder 2">
            <a:extLst>
              <a:ext uri="{FF2B5EF4-FFF2-40B4-BE49-F238E27FC236}">
                <a16:creationId xmlns:a16="http://schemas.microsoft.com/office/drawing/2014/main" id="{A70456AF-D6B3-F61E-9B1C-04683ED421B6}"/>
              </a:ext>
            </a:extLst>
          </p:cNvPr>
          <p:cNvSpPr>
            <a:spLocks noGrp="1"/>
          </p:cNvSpPr>
          <p:nvPr>
            <p:ph idx="1"/>
          </p:nvPr>
        </p:nvSpPr>
        <p:spPr/>
        <p:txBody>
          <a:bodyPr/>
          <a:lstStyle/>
          <a:p>
            <a:r>
              <a:rPr lang="en-ZA" sz="2400" dirty="0">
                <a:latin typeface="Avenir Medium"/>
              </a:rPr>
              <a:t>Narrative Literature reviews</a:t>
            </a:r>
          </a:p>
          <a:p>
            <a:r>
              <a:rPr lang="en-ZA" sz="2400" dirty="0">
                <a:latin typeface="Avenir Medium"/>
              </a:rPr>
              <a:t>Scoping reviews (topic based)</a:t>
            </a:r>
          </a:p>
          <a:p>
            <a:r>
              <a:rPr lang="en-ZA" sz="2400" dirty="0">
                <a:latin typeface="Avenir Medium"/>
              </a:rPr>
              <a:t>Systematic reviews (can include meta-analysis)</a:t>
            </a:r>
          </a:p>
          <a:p>
            <a:r>
              <a:rPr lang="en-ZA" sz="2400" dirty="0">
                <a:latin typeface="Avenir Medium"/>
              </a:rPr>
              <a:t>Rapid reviews</a:t>
            </a:r>
          </a:p>
          <a:p>
            <a:r>
              <a:rPr lang="en-ZA" sz="2400" dirty="0">
                <a:latin typeface="Avenir Medium"/>
              </a:rPr>
              <a:t>Integrative reviews</a:t>
            </a:r>
          </a:p>
          <a:p>
            <a:r>
              <a:rPr lang="en-ZA" sz="2400" dirty="0">
                <a:latin typeface="Avenir Medium"/>
              </a:rPr>
              <a:t>Bibliometric reviews</a:t>
            </a:r>
          </a:p>
          <a:p>
            <a:endParaRPr lang="en-ZA" dirty="0"/>
          </a:p>
          <a:p>
            <a:pPr marL="0" indent="0">
              <a:buNone/>
            </a:pPr>
            <a:endParaRPr lang="en-ZA" dirty="0"/>
          </a:p>
          <a:p>
            <a:pPr marL="0" indent="0">
              <a:buNone/>
            </a:pPr>
            <a:endParaRPr lang="en-ZA" dirty="0"/>
          </a:p>
          <a:p>
            <a:endParaRPr lang="en-ZA" dirty="0"/>
          </a:p>
        </p:txBody>
      </p:sp>
    </p:spTree>
    <p:extLst>
      <p:ext uri="{BB962C8B-B14F-4D97-AF65-F5344CB8AC3E}">
        <p14:creationId xmlns:p14="http://schemas.microsoft.com/office/powerpoint/2010/main" val="2751190999"/>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a:extLst>
              <a:ext uri="{FF2B5EF4-FFF2-40B4-BE49-F238E27FC236}">
                <a16:creationId xmlns:a16="http://schemas.microsoft.com/office/drawing/2014/main" id="{0E8BDFEB-077B-9912-80C2-3CDDD498CB5A}"/>
              </a:ext>
            </a:extLst>
          </p:cNvPr>
          <p:cNvSpPr>
            <a:spLocks noGrp="1" noChangeArrowheads="1"/>
          </p:cNvSpPr>
          <p:nvPr>
            <p:ph type="body" sz="quarter" idx="10"/>
          </p:nvPr>
        </p:nvSpPr>
        <p:spPr>
          <a:xfrm>
            <a:off x="2007909" y="262731"/>
            <a:ext cx="6815579" cy="6332537"/>
          </a:xfrm>
        </p:spPr>
        <p:txBody>
          <a:bodyPr/>
          <a:lstStyle/>
          <a:p>
            <a:pPr>
              <a:spcBef>
                <a:spcPct val="0"/>
              </a:spcBef>
              <a:spcAft>
                <a:spcPct val="0"/>
              </a:spcAft>
            </a:pPr>
            <a:r>
              <a:rPr lang="en-US" altLang="en-US" sz="4000" dirty="0">
                <a:latin typeface="Avenir Medium" charset="0"/>
                <a:ea typeface="ＭＳ Ｐゴシック" panose="020B0600070205080204" pitchFamily="34" charset="-128"/>
              </a:rPr>
              <a:t>Consulting Role of the Librarian</a:t>
            </a:r>
          </a:p>
          <a:p>
            <a:pPr>
              <a:spcBef>
                <a:spcPct val="0"/>
              </a:spcBef>
              <a:spcAft>
                <a:spcPct val="0"/>
              </a:spcAft>
            </a:pPr>
            <a:endParaRPr lang="en-US" altLang="en-US" sz="3600" dirty="0">
              <a:latin typeface="Avenir Medium" charset="0"/>
              <a:ea typeface="ＭＳ Ｐゴシック" panose="020B0600070205080204" pitchFamily="34" charset="-128"/>
            </a:endParaRPr>
          </a:p>
        </p:txBody>
      </p:sp>
    </p:spTree>
    <p:extLst>
      <p:ext uri="{BB962C8B-B14F-4D97-AF65-F5344CB8AC3E}">
        <p14:creationId xmlns:p14="http://schemas.microsoft.com/office/powerpoint/2010/main" val="340939197"/>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3B7A-2F12-9168-A0FA-3976F7DC9636}"/>
              </a:ext>
            </a:extLst>
          </p:cNvPr>
          <p:cNvSpPr>
            <a:spLocks noGrp="1"/>
          </p:cNvSpPr>
          <p:nvPr>
            <p:ph type="title"/>
          </p:nvPr>
        </p:nvSpPr>
        <p:spPr/>
        <p:txBody>
          <a:bodyPr/>
          <a:lstStyle/>
          <a:p>
            <a:r>
              <a:rPr lang="en-ZA" dirty="0"/>
              <a:t>Consulting Role of the Librarian</a:t>
            </a:r>
          </a:p>
        </p:txBody>
      </p:sp>
      <p:sp>
        <p:nvSpPr>
          <p:cNvPr id="3" name="Content Placeholder 2">
            <a:extLst>
              <a:ext uri="{FF2B5EF4-FFF2-40B4-BE49-F238E27FC236}">
                <a16:creationId xmlns:a16="http://schemas.microsoft.com/office/drawing/2014/main" id="{CAC789BD-A109-4D35-0CDB-788F22F9A63B}"/>
              </a:ext>
            </a:extLst>
          </p:cNvPr>
          <p:cNvSpPr>
            <a:spLocks noGrp="1"/>
          </p:cNvSpPr>
          <p:nvPr>
            <p:ph idx="1"/>
          </p:nvPr>
        </p:nvSpPr>
        <p:spPr>
          <a:xfrm>
            <a:off x="431801" y="1196975"/>
            <a:ext cx="11341100" cy="4929188"/>
          </a:xfrm>
        </p:spPr>
        <p:txBody>
          <a:bodyPr/>
          <a:lstStyle/>
          <a:p>
            <a:pPr marL="0" indent="0">
              <a:buNone/>
            </a:pPr>
            <a:endParaRPr lang="en-ZA" dirty="0">
              <a:latin typeface="Calibri" panose="020F0502020204030204" pitchFamily="34" charset="0"/>
              <a:cs typeface="Calibri" panose="020F0502020204030204" pitchFamily="34" charset="0"/>
            </a:endParaRPr>
          </a:p>
          <a:p>
            <a:r>
              <a:rPr lang="en-ZA" sz="2400" dirty="0">
                <a:latin typeface="Avenir Medium"/>
                <a:cs typeface="Calibri" panose="020F0502020204030204" pitchFamily="34" charset="0"/>
              </a:rPr>
              <a:t>Assist with the development of the PICO/PCC statement 	</a:t>
            </a:r>
          </a:p>
          <a:p>
            <a:r>
              <a:rPr lang="en-ZA" sz="2400" dirty="0">
                <a:latin typeface="Avenir Medium"/>
                <a:cs typeface="Calibri" panose="020F0502020204030204" pitchFamily="34" charset="0"/>
              </a:rPr>
              <a:t>Determining terms and the logic of the question using Boolean operators</a:t>
            </a:r>
          </a:p>
          <a:p>
            <a:r>
              <a:rPr lang="en-ZA" sz="2400" dirty="0">
                <a:latin typeface="Avenir Medium"/>
                <a:cs typeface="Calibri" panose="020F0502020204030204" pitchFamily="34" charset="0"/>
              </a:rPr>
              <a:t>Consult on the search strategy	</a:t>
            </a:r>
          </a:p>
          <a:p>
            <a:r>
              <a:rPr lang="en-ZA" sz="2400" dirty="0">
                <a:latin typeface="Avenir Medium"/>
                <a:cs typeface="Calibri" panose="020F0502020204030204" pitchFamily="34" charset="0"/>
              </a:rPr>
              <a:t>Assist in the selection of databases and other resources for searching</a:t>
            </a:r>
          </a:p>
          <a:p>
            <a:r>
              <a:rPr lang="en-ZA" sz="2400" dirty="0">
                <a:latin typeface="Avenir Medium"/>
                <a:cs typeface="Calibri" panose="020F0502020204030204" pitchFamily="34" charset="0"/>
              </a:rPr>
              <a:t>Assisting users with Reference Management Tool – EndNote</a:t>
            </a:r>
          </a:p>
          <a:p>
            <a:r>
              <a:rPr lang="en-ZA" sz="2400" dirty="0">
                <a:latin typeface="Avenir Medium"/>
                <a:cs typeface="Calibri" panose="020F0502020204030204" pitchFamily="34" charset="0"/>
              </a:rPr>
              <a:t>Emphasize the documentation process which can be replicated</a:t>
            </a:r>
          </a:p>
          <a:p>
            <a:pPr marL="0" indent="0">
              <a:buNone/>
            </a:pPr>
            <a:endParaRPr lang="en-ZA" sz="2400" dirty="0">
              <a:latin typeface="Avenir Medium"/>
              <a:cs typeface="Calibri" panose="020F0502020204030204" pitchFamily="34" charset="0"/>
            </a:endParaRPr>
          </a:p>
          <a:p>
            <a:r>
              <a:rPr lang="en-ZA" sz="2400" b="1" dirty="0">
                <a:latin typeface="Avenir Medium"/>
                <a:cs typeface="Calibri" panose="020F0502020204030204" pitchFamily="34" charset="0"/>
              </a:rPr>
              <a:t>Not involved </a:t>
            </a:r>
            <a:r>
              <a:rPr lang="en-ZA" sz="2400" dirty="0">
                <a:latin typeface="Avenir Medium"/>
                <a:cs typeface="Calibri" panose="020F0502020204030204" pitchFamily="34" charset="0"/>
              </a:rPr>
              <a:t>in Screening and Selection of Articles</a:t>
            </a:r>
          </a:p>
        </p:txBody>
      </p:sp>
    </p:spTree>
    <p:extLst>
      <p:ext uri="{BB962C8B-B14F-4D97-AF65-F5344CB8AC3E}">
        <p14:creationId xmlns:p14="http://schemas.microsoft.com/office/powerpoint/2010/main" val="709129063"/>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a:extLst>
              <a:ext uri="{FF2B5EF4-FFF2-40B4-BE49-F238E27FC236}">
                <a16:creationId xmlns:a16="http://schemas.microsoft.com/office/drawing/2014/main" id="{0E8BDFEB-077B-9912-80C2-3CDDD498CB5A}"/>
              </a:ext>
            </a:extLst>
          </p:cNvPr>
          <p:cNvSpPr>
            <a:spLocks noGrp="1" noChangeArrowheads="1"/>
          </p:cNvSpPr>
          <p:nvPr>
            <p:ph type="body" sz="quarter" idx="10"/>
          </p:nvPr>
        </p:nvSpPr>
        <p:spPr>
          <a:xfrm>
            <a:off x="3863975" y="261939"/>
            <a:ext cx="4376738" cy="6332537"/>
          </a:xfrm>
        </p:spPr>
        <p:txBody>
          <a:bodyPr/>
          <a:lstStyle/>
          <a:p>
            <a:pPr>
              <a:spcBef>
                <a:spcPct val="0"/>
              </a:spcBef>
              <a:spcAft>
                <a:spcPct val="0"/>
              </a:spcAft>
            </a:pPr>
            <a:r>
              <a:rPr lang="en-US" altLang="en-US" sz="4000" dirty="0">
                <a:latin typeface="Avenir Medium" charset="0"/>
                <a:ea typeface="ＭＳ Ｐゴシック" panose="020B0600070205080204" pitchFamily="34" charset="-128"/>
              </a:rPr>
              <a:t>Finding eBooks</a:t>
            </a:r>
          </a:p>
        </p:txBody>
      </p:sp>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C9DB-7AB5-4DF3-38EB-0A83C38A9D5C}"/>
              </a:ext>
            </a:extLst>
          </p:cNvPr>
          <p:cNvSpPr>
            <a:spLocks noGrp="1"/>
          </p:cNvSpPr>
          <p:nvPr>
            <p:ph type="title"/>
          </p:nvPr>
        </p:nvSpPr>
        <p:spPr/>
        <p:txBody>
          <a:bodyPr/>
          <a:lstStyle/>
          <a:p>
            <a:endParaRPr lang="en-ZA"/>
          </a:p>
        </p:txBody>
      </p:sp>
      <p:pic>
        <p:nvPicPr>
          <p:cNvPr id="3" name="Content Placeholder 4">
            <a:extLst>
              <a:ext uri="{FF2B5EF4-FFF2-40B4-BE49-F238E27FC236}">
                <a16:creationId xmlns:a16="http://schemas.microsoft.com/office/drawing/2014/main" id="{CA0EB51D-E26B-6647-A0FA-FF679A072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188" y="912117"/>
            <a:ext cx="7173798" cy="544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22">
            <a:extLst>
              <a:ext uri="{FF2B5EF4-FFF2-40B4-BE49-F238E27FC236}">
                <a16:creationId xmlns:a16="http://schemas.microsoft.com/office/drawing/2014/main" id="{7437A08F-FA22-D977-F084-07F8EEB1CB89}"/>
              </a:ext>
            </a:extLst>
          </p:cNvPr>
          <p:cNvSpPr/>
          <p:nvPr/>
        </p:nvSpPr>
        <p:spPr>
          <a:xfrm>
            <a:off x="3932238" y="1216026"/>
            <a:ext cx="2736850" cy="1223963"/>
          </a:xfrm>
          <a:prstGeom prst="wedgeRoundRectCallout">
            <a:avLst>
              <a:gd name="adj1" fmla="val 91115"/>
              <a:gd name="adj2" fmla="val -7168"/>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Click on the  </a:t>
            </a:r>
            <a:r>
              <a:rPr lang="en-ZA" altLang="en-US" sz="1400" b="1" dirty="0">
                <a:solidFill>
                  <a:schemeClr val="accent2">
                    <a:lumMod val="75000"/>
                  </a:schemeClr>
                </a:solidFill>
                <a:latin typeface="Avenir Medium"/>
              </a:rPr>
              <a:t>Classic Catalogue </a:t>
            </a:r>
            <a:r>
              <a:rPr lang="en-ZA" altLang="en-US" sz="1400" dirty="0">
                <a:solidFill>
                  <a:schemeClr val="bg2">
                    <a:lumMod val="10000"/>
                  </a:schemeClr>
                </a:solidFill>
                <a:latin typeface="Avenir Medium"/>
              </a:rPr>
              <a:t>to find open shelve books and </a:t>
            </a:r>
            <a:r>
              <a:rPr lang="en-ZA" altLang="en-US" sz="1400" dirty="0" err="1">
                <a:solidFill>
                  <a:schemeClr val="bg2">
                    <a:lumMod val="10000"/>
                  </a:schemeClr>
                </a:solidFill>
                <a:latin typeface="Avenir Medium"/>
              </a:rPr>
              <a:t>ebooks</a:t>
            </a:r>
            <a:endParaRPr lang="en-ZA" altLang="en-US" sz="1400" dirty="0">
              <a:solidFill>
                <a:schemeClr val="bg2">
                  <a:lumMod val="10000"/>
                </a:schemeClr>
              </a:solidFill>
              <a:latin typeface="Avenir Medium"/>
            </a:endParaRPr>
          </a:p>
          <a:p>
            <a:pPr marL="82153">
              <a:defRPr/>
            </a:pPr>
            <a:endParaRPr lang="en-ZA" altLang="en-US" sz="1500" dirty="0">
              <a:solidFill>
                <a:schemeClr val="accent1">
                  <a:lumMod val="50000"/>
                </a:schemeClr>
              </a:solidFill>
              <a:latin typeface="Tempus Sans ITC" panose="04020404030D07020202" pitchFamily="82" charset="0"/>
            </a:endParaRPr>
          </a:p>
        </p:txBody>
      </p:sp>
    </p:spTree>
    <p:extLst>
      <p:ext uri="{BB962C8B-B14F-4D97-AF65-F5344CB8AC3E}">
        <p14:creationId xmlns:p14="http://schemas.microsoft.com/office/powerpoint/2010/main" val="11107381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895440" y="96838"/>
            <a:ext cx="840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dirty="0">
                <a:latin typeface="Avenir Medium"/>
              </a:rPr>
              <a:t>Advanced Keyword Search</a:t>
            </a:r>
            <a:endParaRPr lang="en-ZA" altLang="en-US" sz="4000" dirty="0">
              <a:latin typeface="Avenir Medium"/>
            </a:endParaRPr>
          </a:p>
        </p:txBody>
      </p:sp>
      <p:pic>
        <p:nvPicPr>
          <p:cNvPr id="133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440" y="936129"/>
            <a:ext cx="9112250" cy="542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8866188" y="2568576"/>
            <a:ext cx="1497012" cy="14922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ZA" altLang="en-US" sz="2400" b="1" i="1" baseline="-25000">
              <a:latin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2825" y="2486025"/>
            <a:ext cx="20193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8632825" y="2625725"/>
            <a:ext cx="2019300" cy="147638"/>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ZA" altLang="en-US" sz="2400" b="1" i="1" baseline="-25000">
              <a:latin typeface="Times New Roman" panose="02020603050405020304" pitchFamily="18" charset="0"/>
            </a:endParaRPr>
          </a:p>
        </p:txBody>
      </p:sp>
    </p:spTree>
    <p:extLst>
      <p:ext uri="{BB962C8B-B14F-4D97-AF65-F5344CB8AC3E}">
        <p14:creationId xmlns:p14="http://schemas.microsoft.com/office/powerpoint/2010/main" val="14089012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0" grpId="1" animBg="1"/>
      <p:bldP spid="1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0B3F-AC6F-D6B0-8387-FE2F4278E21B}"/>
              </a:ext>
            </a:extLst>
          </p:cNvPr>
          <p:cNvSpPr>
            <a:spLocks noGrp="1"/>
          </p:cNvSpPr>
          <p:nvPr>
            <p:ph type="title"/>
          </p:nvPr>
        </p:nvSpPr>
        <p:spPr/>
        <p:txBody>
          <a:bodyPr/>
          <a:lstStyle/>
          <a:p>
            <a:r>
              <a:rPr lang="en-ZA" dirty="0"/>
              <a:t>Content</a:t>
            </a:r>
          </a:p>
        </p:txBody>
      </p:sp>
      <p:sp>
        <p:nvSpPr>
          <p:cNvPr id="3" name="Content Placeholder 2">
            <a:extLst>
              <a:ext uri="{FF2B5EF4-FFF2-40B4-BE49-F238E27FC236}">
                <a16:creationId xmlns:a16="http://schemas.microsoft.com/office/drawing/2014/main" id="{21C52D3A-FA83-CE50-B0BC-EDEA8BED2D33}"/>
              </a:ext>
            </a:extLst>
          </p:cNvPr>
          <p:cNvSpPr>
            <a:spLocks noGrp="1"/>
          </p:cNvSpPr>
          <p:nvPr>
            <p:ph idx="1"/>
          </p:nvPr>
        </p:nvSpPr>
        <p:spPr/>
        <p:txBody>
          <a:bodyPr/>
          <a:lstStyle/>
          <a:p>
            <a:r>
              <a:rPr lang="en-ZA" sz="2400" dirty="0">
                <a:latin typeface="Avenir Medium"/>
              </a:rPr>
              <a:t>Library Membership</a:t>
            </a:r>
          </a:p>
          <a:p>
            <a:r>
              <a:rPr lang="en-ZA" sz="2400" dirty="0">
                <a:latin typeface="Avenir Medium"/>
              </a:rPr>
              <a:t>Library Website</a:t>
            </a:r>
          </a:p>
          <a:p>
            <a:r>
              <a:rPr lang="en-ZA" sz="2400" dirty="0">
                <a:latin typeface="Avenir Medium"/>
              </a:rPr>
              <a:t>Evidence Synthesis Research</a:t>
            </a:r>
          </a:p>
          <a:p>
            <a:r>
              <a:rPr lang="en-ZA" sz="2400" dirty="0">
                <a:latin typeface="Avenir Medium"/>
              </a:rPr>
              <a:t>Consulting role of Librarian</a:t>
            </a:r>
          </a:p>
          <a:p>
            <a:r>
              <a:rPr lang="en-ZA" sz="2400" dirty="0">
                <a:latin typeface="Avenir Medium"/>
              </a:rPr>
              <a:t>Finding eBooks</a:t>
            </a:r>
          </a:p>
          <a:p>
            <a:r>
              <a:rPr lang="en-ZA" sz="2400" dirty="0">
                <a:latin typeface="Avenir Medium"/>
              </a:rPr>
              <a:t>Online Databases</a:t>
            </a:r>
          </a:p>
          <a:p>
            <a:r>
              <a:rPr lang="en-ZA" sz="2400" dirty="0">
                <a:latin typeface="Avenir Medium"/>
              </a:rPr>
              <a:t>EndNote Reference Tool</a:t>
            </a:r>
          </a:p>
          <a:p>
            <a:r>
              <a:rPr lang="en-ZA" sz="2400" dirty="0">
                <a:latin typeface="Avenir Medium"/>
              </a:rPr>
              <a:t>Publishing Support</a:t>
            </a:r>
          </a:p>
        </p:txBody>
      </p:sp>
    </p:spTree>
    <p:extLst>
      <p:ext uri="{BB962C8B-B14F-4D97-AF65-F5344CB8AC3E}">
        <p14:creationId xmlns:p14="http://schemas.microsoft.com/office/powerpoint/2010/main" val="121693585"/>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54C1-7B30-C61E-95EB-7CA25C0734E7}"/>
              </a:ext>
            </a:extLst>
          </p:cNvPr>
          <p:cNvSpPr>
            <a:spLocks noGrp="1"/>
          </p:cNvSpPr>
          <p:nvPr>
            <p:ph type="title"/>
          </p:nvPr>
        </p:nvSpPr>
        <p:spPr/>
        <p:txBody>
          <a:bodyPr/>
          <a:lstStyle/>
          <a:p>
            <a:endParaRPr lang="en-ZA"/>
          </a:p>
        </p:txBody>
      </p:sp>
      <p:pic>
        <p:nvPicPr>
          <p:cNvPr id="4" name="Picture 3">
            <a:extLst>
              <a:ext uri="{FF2B5EF4-FFF2-40B4-BE49-F238E27FC236}">
                <a16:creationId xmlns:a16="http://schemas.microsoft.com/office/drawing/2014/main" id="{8E6B9776-F885-157E-F05D-43CABDFAAA9C}"/>
              </a:ext>
            </a:extLst>
          </p:cNvPr>
          <p:cNvPicPr>
            <a:picLocks noChangeAspect="1"/>
          </p:cNvPicPr>
          <p:nvPr/>
        </p:nvPicPr>
        <p:blipFill>
          <a:blip r:embed="rId2"/>
          <a:stretch>
            <a:fillRect/>
          </a:stretch>
        </p:blipFill>
        <p:spPr>
          <a:xfrm>
            <a:off x="1847869" y="214008"/>
            <a:ext cx="8496261" cy="6138153"/>
          </a:xfrm>
          <a:prstGeom prst="rect">
            <a:avLst/>
          </a:prstGeom>
        </p:spPr>
      </p:pic>
      <p:sp>
        <p:nvSpPr>
          <p:cNvPr id="8" name="Rounded Rectangular Callout 22">
            <a:extLst>
              <a:ext uri="{FF2B5EF4-FFF2-40B4-BE49-F238E27FC236}">
                <a16:creationId xmlns:a16="http://schemas.microsoft.com/office/drawing/2014/main" id="{6F4AD41B-55B8-9D88-0518-E47BDAC6B739}"/>
              </a:ext>
            </a:extLst>
          </p:cNvPr>
          <p:cNvSpPr/>
          <p:nvPr/>
        </p:nvSpPr>
        <p:spPr>
          <a:xfrm>
            <a:off x="6429982" y="5047779"/>
            <a:ext cx="2736850" cy="792162"/>
          </a:xfrm>
          <a:prstGeom prst="wedgeRoundRectCallout">
            <a:avLst>
              <a:gd name="adj1" fmla="val -138282"/>
              <a:gd name="adj2" fmla="val -93650"/>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Scroll down and Select </a:t>
            </a:r>
            <a:r>
              <a:rPr lang="en-ZA" altLang="en-US" sz="1400" b="1" dirty="0">
                <a:solidFill>
                  <a:schemeClr val="accent2">
                    <a:lumMod val="75000"/>
                  </a:schemeClr>
                </a:solidFill>
                <a:latin typeface="Avenir Medium"/>
              </a:rPr>
              <a:t>EBOOK on Material Type</a:t>
            </a:r>
            <a:endParaRPr lang="en-ZA" altLang="en-US" sz="1500" dirty="0">
              <a:solidFill>
                <a:schemeClr val="accent1">
                  <a:lumMod val="50000"/>
                </a:schemeClr>
              </a:solidFill>
              <a:latin typeface="Tempus Sans ITC" panose="04020404030D07020202" pitchFamily="82" charset="0"/>
            </a:endParaRPr>
          </a:p>
        </p:txBody>
      </p:sp>
      <p:sp>
        <p:nvSpPr>
          <p:cNvPr id="9" name="Rounded Rectangular Callout 22">
            <a:extLst>
              <a:ext uri="{FF2B5EF4-FFF2-40B4-BE49-F238E27FC236}">
                <a16:creationId xmlns:a16="http://schemas.microsoft.com/office/drawing/2014/main" id="{6E5471AB-9D70-B46E-B1A8-E4BB0ED16EFE}"/>
              </a:ext>
            </a:extLst>
          </p:cNvPr>
          <p:cNvSpPr/>
          <p:nvPr/>
        </p:nvSpPr>
        <p:spPr>
          <a:xfrm>
            <a:off x="6532401" y="2626525"/>
            <a:ext cx="2736850" cy="445468"/>
          </a:xfrm>
          <a:prstGeom prst="wedgeRoundRectCallout">
            <a:avLst>
              <a:gd name="adj1" fmla="val -122438"/>
              <a:gd name="adj2" fmla="val -65665"/>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r>
              <a:rPr lang="en-ZA" altLang="en-US" sz="1400" dirty="0">
                <a:solidFill>
                  <a:schemeClr val="bg2">
                    <a:lumMod val="10000"/>
                  </a:schemeClr>
                </a:solidFill>
                <a:latin typeface="Avenir Medium"/>
              </a:rPr>
              <a:t>Type in </a:t>
            </a:r>
            <a:r>
              <a:rPr lang="en-ZA" altLang="en-US" sz="1400" b="1" dirty="0">
                <a:solidFill>
                  <a:schemeClr val="accent2">
                    <a:lumMod val="75000"/>
                  </a:schemeClr>
                </a:solidFill>
                <a:latin typeface="Avenir Medium"/>
              </a:rPr>
              <a:t>Keyword/Title</a:t>
            </a:r>
            <a:endParaRPr lang="en-ZA" altLang="en-US" sz="1400" dirty="0">
              <a:solidFill>
                <a:schemeClr val="bg2">
                  <a:lumMod val="10000"/>
                </a:schemeClr>
              </a:solidFill>
              <a:latin typeface="Avenir Medium"/>
            </a:endParaRPr>
          </a:p>
          <a:p>
            <a:pPr marL="82153">
              <a:defRPr/>
            </a:pPr>
            <a:endParaRPr lang="en-ZA" altLang="en-US" sz="1500" dirty="0">
              <a:solidFill>
                <a:schemeClr val="accent1">
                  <a:lumMod val="50000"/>
                </a:schemeClr>
              </a:solidFill>
              <a:latin typeface="Tempus Sans ITC" panose="04020404030D07020202" pitchFamily="82" charset="0"/>
            </a:endParaRPr>
          </a:p>
        </p:txBody>
      </p:sp>
    </p:spTree>
    <p:extLst>
      <p:ext uri="{BB962C8B-B14F-4D97-AF65-F5344CB8AC3E}">
        <p14:creationId xmlns:p14="http://schemas.microsoft.com/office/powerpoint/2010/main" val="41756524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43FF5-4DA3-179A-1AC0-873A206CC388}"/>
              </a:ext>
            </a:extLst>
          </p:cNvPr>
          <p:cNvPicPr>
            <a:picLocks noChangeAspect="1"/>
          </p:cNvPicPr>
          <p:nvPr/>
        </p:nvPicPr>
        <p:blipFill>
          <a:blip r:embed="rId2"/>
          <a:stretch>
            <a:fillRect/>
          </a:stretch>
        </p:blipFill>
        <p:spPr>
          <a:xfrm>
            <a:off x="1917811" y="695226"/>
            <a:ext cx="6954928" cy="5467547"/>
          </a:xfrm>
          <a:prstGeom prst="rect">
            <a:avLst/>
          </a:prstGeom>
        </p:spPr>
      </p:pic>
      <p:sp>
        <p:nvSpPr>
          <p:cNvPr id="5" name="Rounded Rectangular Callout 22">
            <a:extLst>
              <a:ext uri="{FF2B5EF4-FFF2-40B4-BE49-F238E27FC236}">
                <a16:creationId xmlns:a16="http://schemas.microsoft.com/office/drawing/2014/main" id="{B866AC06-088F-67E5-9BC1-E00282A54DE5}"/>
              </a:ext>
            </a:extLst>
          </p:cNvPr>
          <p:cNvSpPr/>
          <p:nvPr/>
        </p:nvSpPr>
        <p:spPr>
          <a:xfrm>
            <a:off x="5960915" y="3186229"/>
            <a:ext cx="2736850" cy="1223963"/>
          </a:xfrm>
          <a:prstGeom prst="wedgeRoundRectCallout">
            <a:avLst>
              <a:gd name="adj1" fmla="val -75938"/>
              <a:gd name="adj2" fmla="val -104982"/>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Click on the </a:t>
            </a:r>
            <a:r>
              <a:rPr lang="en-ZA" altLang="en-US" sz="1400" b="1" dirty="0">
                <a:solidFill>
                  <a:schemeClr val="accent2">
                    <a:lumMod val="75000"/>
                  </a:schemeClr>
                </a:solidFill>
                <a:latin typeface="Avenir Medium"/>
              </a:rPr>
              <a:t>Title of the book</a:t>
            </a:r>
            <a:endParaRPr lang="en-ZA" altLang="en-US" sz="1400" dirty="0">
              <a:solidFill>
                <a:schemeClr val="bg2">
                  <a:lumMod val="10000"/>
                </a:schemeClr>
              </a:solidFill>
              <a:latin typeface="Avenir Medium"/>
            </a:endParaRPr>
          </a:p>
          <a:p>
            <a:pPr marL="82153">
              <a:defRPr/>
            </a:pPr>
            <a:endParaRPr lang="en-ZA" altLang="en-US" sz="1500" dirty="0">
              <a:solidFill>
                <a:schemeClr val="accent1">
                  <a:lumMod val="50000"/>
                </a:schemeClr>
              </a:solidFill>
              <a:latin typeface="Tempus Sans ITC" panose="04020404030D07020202" pitchFamily="82" charset="0"/>
            </a:endParaRPr>
          </a:p>
        </p:txBody>
      </p:sp>
    </p:spTree>
    <p:extLst>
      <p:ext uri="{BB962C8B-B14F-4D97-AF65-F5344CB8AC3E}">
        <p14:creationId xmlns:p14="http://schemas.microsoft.com/office/powerpoint/2010/main" val="10926150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2E6EB7-002A-41D5-A3CA-135616951B50}"/>
              </a:ext>
            </a:extLst>
          </p:cNvPr>
          <p:cNvPicPr>
            <a:picLocks noChangeAspect="1"/>
          </p:cNvPicPr>
          <p:nvPr/>
        </p:nvPicPr>
        <p:blipFill>
          <a:blip r:embed="rId2"/>
          <a:stretch>
            <a:fillRect/>
          </a:stretch>
        </p:blipFill>
        <p:spPr>
          <a:xfrm>
            <a:off x="1498862" y="2072780"/>
            <a:ext cx="8795208" cy="2712440"/>
          </a:xfrm>
          <a:prstGeom prst="rect">
            <a:avLst/>
          </a:prstGeom>
        </p:spPr>
      </p:pic>
      <p:sp>
        <p:nvSpPr>
          <p:cNvPr id="7" name="Rounded Rectangular Callout 22">
            <a:extLst>
              <a:ext uri="{FF2B5EF4-FFF2-40B4-BE49-F238E27FC236}">
                <a16:creationId xmlns:a16="http://schemas.microsoft.com/office/drawing/2014/main" id="{BD9A00CC-D3DE-CE03-8740-9ACD7A5FE0D2}"/>
              </a:ext>
            </a:extLst>
          </p:cNvPr>
          <p:cNvSpPr/>
          <p:nvPr/>
        </p:nvSpPr>
        <p:spPr>
          <a:xfrm>
            <a:off x="7035571" y="1941921"/>
            <a:ext cx="2736850" cy="1280493"/>
          </a:xfrm>
          <a:prstGeom prst="wedgeRoundRectCallout">
            <a:avLst>
              <a:gd name="adj1" fmla="val -148271"/>
              <a:gd name="adj2" fmla="val 65603"/>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Click on the link to view the full book</a:t>
            </a:r>
          </a:p>
          <a:p>
            <a:pPr marL="82153">
              <a:defRPr/>
            </a:pPr>
            <a:endParaRPr lang="en-ZA" altLang="en-US" sz="1500" dirty="0">
              <a:solidFill>
                <a:schemeClr val="accent1">
                  <a:lumMod val="50000"/>
                </a:schemeClr>
              </a:solidFill>
              <a:latin typeface="Tempus Sans ITC" panose="04020404030D07020202" pitchFamily="82" charset="0"/>
            </a:endParaRPr>
          </a:p>
        </p:txBody>
      </p:sp>
    </p:spTree>
    <p:extLst>
      <p:ext uri="{BB962C8B-B14F-4D97-AF65-F5344CB8AC3E}">
        <p14:creationId xmlns:p14="http://schemas.microsoft.com/office/powerpoint/2010/main" val="14968176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7C9D1-E96B-5CBD-5F5B-3A790494F1A2}"/>
              </a:ext>
            </a:extLst>
          </p:cNvPr>
          <p:cNvPicPr>
            <a:picLocks noChangeAspect="1"/>
          </p:cNvPicPr>
          <p:nvPr/>
        </p:nvPicPr>
        <p:blipFill>
          <a:blip r:embed="rId2"/>
          <a:stretch>
            <a:fillRect/>
          </a:stretch>
        </p:blipFill>
        <p:spPr>
          <a:xfrm>
            <a:off x="1432874" y="1121790"/>
            <a:ext cx="9407951" cy="5005633"/>
          </a:xfrm>
          <a:prstGeom prst="rect">
            <a:avLst/>
          </a:prstGeom>
        </p:spPr>
      </p:pic>
    </p:spTree>
    <p:extLst>
      <p:ext uri="{BB962C8B-B14F-4D97-AF65-F5344CB8AC3E}">
        <p14:creationId xmlns:p14="http://schemas.microsoft.com/office/powerpoint/2010/main" val="3578294570"/>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D8196-7674-9C85-B75B-1542BA5FA4FA}"/>
              </a:ext>
            </a:extLst>
          </p:cNvPr>
          <p:cNvPicPr>
            <a:picLocks noChangeAspect="1"/>
          </p:cNvPicPr>
          <p:nvPr/>
        </p:nvPicPr>
        <p:blipFill>
          <a:blip r:embed="rId2"/>
          <a:stretch>
            <a:fillRect/>
          </a:stretch>
        </p:blipFill>
        <p:spPr>
          <a:xfrm>
            <a:off x="1451728" y="857839"/>
            <a:ext cx="8663233" cy="5410986"/>
          </a:xfrm>
          <a:prstGeom prst="rect">
            <a:avLst/>
          </a:prstGeom>
        </p:spPr>
      </p:pic>
      <p:sp>
        <p:nvSpPr>
          <p:cNvPr id="5" name="Rounded Rectangular Callout 22">
            <a:extLst>
              <a:ext uri="{FF2B5EF4-FFF2-40B4-BE49-F238E27FC236}">
                <a16:creationId xmlns:a16="http://schemas.microsoft.com/office/drawing/2014/main" id="{765E594A-5C24-4051-60F2-E78C4A908AA6}"/>
              </a:ext>
            </a:extLst>
          </p:cNvPr>
          <p:cNvSpPr/>
          <p:nvPr/>
        </p:nvSpPr>
        <p:spPr>
          <a:xfrm>
            <a:off x="4414919" y="1970171"/>
            <a:ext cx="2736850" cy="1223963"/>
          </a:xfrm>
          <a:prstGeom prst="wedgeRoundRectCallout">
            <a:avLst>
              <a:gd name="adj1" fmla="val 37727"/>
              <a:gd name="adj2" fmla="val 89105"/>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Click on the  </a:t>
            </a:r>
            <a:r>
              <a:rPr lang="en-ZA" altLang="en-US" sz="1400" b="1" dirty="0">
                <a:solidFill>
                  <a:schemeClr val="accent2">
                    <a:lumMod val="75000"/>
                  </a:schemeClr>
                </a:solidFill>
                <a:latin typeface="Avenir Medium"/>
              </a:rPr>
              <a:t>Chapter of the book to open the full text</a:t>
            </a:r>
            <a:endParaRPr lang="en-ZA" altLang="en-US" sz="1400" dirty="0">
              <a:solidFill>
                <a:schemeClr val="bg2">
                  <a:lumMod val="10000"/>
                </a:schemeClr>
              </a:solidFill>
              <a:latin typeface="Avenir Medium"/>
            </a:endParaRPr>
          </a:p>
          <a:p>
            <a:pPr marL="82153">
              <a:defRPr/>
            </a:pPr>
            <a:endParaRPr lang="en-ZA" altLang="en-US" sz="1500" dirty="0">
              <a:solidFill>
                <a:schemeClr val="accent1">
                  <a:lumMod val="50000"/>
                </a:schemeClr>
              </a:solidFill>
              <a:latin typeface="Tempus Sans ITC" panose="04020404030D07020202" pitchFamily="82" charset="0"/>
            </a:endParaRPr>
          </a:p>
        </p:txBody>
      </p:sp>
    </p:spTree>
    <p:extLst>
      <p:ext uri="{BB962C8B-B14F-4D97-AF65-F5344CB8AC3E}">
        <p14:creationId xmlns:p14="http://schemas.microsoft.com/office/powerpoint/2010/main" val="25980833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a:extLst>
              <a:ext uri="{FF2B5EF4-FFF2-40B4-BE49-F238E27FC236}">
                <a16:creationId xmlns:a16="http://schemas.microsoft.com/office/drawing/2014/main" id="{0E8BDFEB-077B-9912-80C2-3CDDD498CB5A}"/>
              </a:ext>
            </a:extLst>
          </p:cNvPr>
          <p:cNvSpPr>
            <a:spLocks noGrp="1" noChangeArrowheads="1"/>
          </p:cNvSpPr>
          <p:nvPr>
            <p:ph type="body" sz="quarter" idx="10"/>
          </p:nvPr>
        </p:nvSpPr>
        <p:spPr>
          <a:xfrm>
            <a:off x="3863975" y="261939"/>
            <a:ext cx="4376738" cy="6332537"/>
          </a:xfrm>
        </p:spPr>
        <p:txBody>
          <a:bodyPr/>
          <a:lstStyle/>
          <a:p>
            <a:pPr>
              <a:spcBef>
                <a:spcPct val="0"/>
              </a:spcBef>
              <a:spcAft>
                <a:spcPct val="0"/>
              </a:spcAft>
            </a:pPr>
            <a:r>
              <a:rPr lang="en-US" altLang="en-US" sz="4000" dirty="0">
                <a:latin typeface="Avenir Medium" charset="0"/>
                <a:ea typeface="ＭＳ Ｐゴシック" panose="020B0600070205080204" pitchFamily="34" charset="-128"/>
              </a:rPr>
              <a:t>Online Databases</a:t>
            </a:r>
          </a:p>
        </p:txBody>
      </p:sp>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3DB27-9CFA-44A6-B12B-B893A3A70A7A}"/>
              </a:ext>
            </a:extLst>
          </p:cNvPr>
          <p:cNvSpPr>
            <a:spLocks noGrp="1"/>
          </p:cNvSpPr>
          <p:nvPr>
            <p:ph type="title"/>
          </p:nvPr>
        </p:nvSpPr>
        <p:spPr>
          <a:xfrm>
            <a:off x="1104486" y="3153136"/>
            <a:ext cx="10363200" cy="1362075"/>
          </a:xfrm>
        </p:spPr>
        <p:txBody>
          <a:bodyPr/>
          <a:lstStyle/>
          <a:p>
            <a:endParaRPr lang="en-ZA" dirty="0"/>
          </a:p>
        </p:txBody>
      </p:sp>
      <p:sp>
        <p:nvSpPr>
          <p:cNvPr id="5" name="Text Placeholder 4">
            <a:extLst>
              <a:ext uri="{FF2B5EF4-FFF2-40B4-BE49-F238E27FC236}">
                <a16:creationId xmlns:a16="http://schemas.microsoft.com/office/drawing/2014/main" id="{001661C2-5515-4B46-B456-1FD565B4E87E}"/>
              </a:ext>
            </a:extLst>
          </p:cNvPr>
          <p:cNvSpPr>
            <a:spLocks noGrp="1"/>
          </p:cNvSpPr>
          <p:nvPr>
            <p:ph type="body" idx="1"/>
          </p:nvPr>
        </p:nvSpPr>
        <p:spPr>
          <a:xfrm>
            <a:off x="963084" y="2906713"/>
            <a:ext cx="8855171" cy="246423"/>
          </a:xfrm>
        </p:spPr>
        <p:txBody>
          <a:bodyPr/>
          <a:lstStyle/>
          <a:p>
            <a:endParaRPr lang="en-ZA" dirty="0"/>
          </a:p>
        </p:txBody>
      </p:sp>
      <p:pic>
        <p:nvPicPr>
          <p:cNvPr id="2" name="Content Placeholder 4">
            <a:extLst>
              <a:ext uri="{FF2B5EF4-FFF2-40B4-BE49-F238E27FC236}">
                <a16:creationId xmlns:a16="http://schemas.microsoft.com/office/drawing/2014/main" id="{7CC035C2-F292-F36E-F873-A83B19C6A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188" y="912117"/>
            <a:ext cx="7173798" cy="544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2">
            <a:extLst>
              <a:ext uri="{FF2B5EF4-FFF2-40B4-BE49-F238E27FC236}">
                <a16:creationId xmlns:a16="http://schemas.microsoft.com/office/drawing/2014/main" id="{C940FE33-0C33-CE1A-C32B-249C739436F7}"/>
              </a:ext>
            </a:extLst>
          </p:cNvPr>
          <p:cNvSpPr/>
          <p:nvPr/>
        </p:nvSpPr>
        <p:spPr>
          <a:xfrm>
            <a:off x="3932238" y="1216026"/>
            <a:ext cx="2736850" cy="1223963"/>
          </a:xfrm>
          <a:prstGeom prst="wedgeRoundRectCallout">
            <a:avLst>
              <a:gd name="adj1" fmla="val 95937"/>
              <a:gd name="adj2" fmla="val 13627"/>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Click on the </a:t>
            </a:r>
            <a:r>
              <a:rPr lang="en-ZA" altLang="en-US" sz="1400" b="1" dirty="0">
                <a:solidFill>
                  <a:schemeClr val="accent2">
                    <a:lumMod val="75000"/>
                  </a:schemeClr>
                </a:solidFill>
                <a:latin typeface="Avenir Medium"/>
              </a:rPr>
              <a:t>Online Databases </a:t>
            </a:r>
            <a:r>
              <a:rPr lang="en-ZA" altLang="en-US" sz="1400" dirty="0">
                <a:solidFill>
                  <a:schemeClr val="bg2">
                    <a:lumMod val="10000"/>
                  </a:schemeClr>
                </a:solidFill>
                <a:latin typeface="Avenir Medium"/>
              </a:rPr>
              <a:t>to find journal articles</a:t>
            </a:r>
          </a:p>
          <a:p>
            <a:pPr marL="82153">
              <a:defRPr/>
            </a:pPr>
            <a:endParaRPr lang="en-ZA" altLang="en-US" sz="1500" dirty="0">
              <a:solidFill>
                <a:schemeClr val="accent1">
                  <a:lumMod val="50000"/>
                </a:schemeClr>
              </a:solidFill>
              <a:latin typeface="Tempus Sans ITC" panose="04020404030D07020202" pitchFamily="82" charset="0"/>
            </a:endParaRPr>
          </a:p>
        </p:txBody>
      </p:sp>
    </p:spTree>
    <p:extLst>
      <p:ext uri="{BB962C8B-B14F-4D97-AF65-F5344CB8AC3E}">
        <p14:creationId xmlns:p14="http://schemas.microsoft.com/office/powerpoint/2010/main" val="11524131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5BDD77-1077-4C42-AEC6-D0B67CBC4404}"/>
              </a:ext>
            </a:extLst>
          </p:cNvPr>
          <p:cNvPicPr>
            <a:picLocks noChangeAspect="1"/>
          </p:cNvPicPr>
          <p:nvPr/>
        </p:nvPicPr>
        <p:blipFill>
          <a:blip r:embed="rId2"/>
          <a:stretch>
            <a:fillRect/>
          </a:stretch>
        </p:blipFill>
        <p:spPr>
          <a:xfrm>
            <a:off x="369541" y="168814"/>
            <a:ext cx="11452917" cy="5056236"/>
          </a:xfrm>
          <a:prstGeom prst="rect">
            <a:avLst/>
          </a:prstGeom>
        </p:spPr>
      </p:pic>
      <p:pic>
        <p:nvPicPr>
          <p:cNvPr id="4" name="Picture 3">
            <a:extLst>
              <a:ext uri="{FF2B5EF4-FFF2-40B4-BE49-F238E27FC236}">
                <a16:creationId xmlns:a16="http://schemas.microsoft.com/office/drawing/2014/main" id="{51D6C97A-22D7-40CD-A62E-8525D507004C}"/>
              </a:ext>
            </a:extLst>
          </p:cNvPr>
          <p:cNvPicPr>
            <a:picLocks noChangeAspect="1"/>
          </p:cNvPicPr>
          <p:nvPr/>
        </p:nvPicPr>
        <p:blipFill>
          <a:blip r:embed="rId3"/>
          <a:stretch>
            <a:fillRect/>
          </a:stretch>
        </p:blipFill>
        <p:spPr>
          <a:xfrm>
            <a:off x="369541" y="5225050"/>
            <a:ext cx="11452917" cy="1428750"/>
          </a:xfrm>
          <a:prstGeom prst="rect">
            <a:avLst/>
          </a:prstGeom>
        </p:spPr>
      </p:pic>
    </p:spTree>
    <p:extLst>
      <p:ext uri="{BB962C8B-B14F-4D97-AF65-F5344CB8AC3E}">
        <p14:creationId xmlns:p14="http://schemas.microsoft.com/office/powerpoint/2010/main" val="1413405138"/>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7272" y="235716"/>
            <a:ext cx="11583576" cy="6544491"/>
          </a:xfrm>
        </p:spPr>
        <p:txBody>
          <a:bodyPr>
            <a:normAutofit/>
          </a:bodyPr>
          <a:lstStyle/>
          <a:p>
            <a:r>
              <a:rPr lang="en-ZA" sz="4000" dirty="0">
                <a:latin typeface="Avenir Medium"/>
                <a:cs typeface="Arial" panose="020B0604020202020204" pitchFamily="34" charset="0"/>
              </a:rPr>
              <a:t>List of Relevant Databases for Health Sciences</a:t>
            </a:r>
          </a:p>
          <a:p>
            <a:endParaRPr lang="en-ZA" dirty="0">
              <a:latin typeface="Avenir Medium"/>
              <a:cs typeface="Arial" panose="020B0604020202020204" pitchFamily="34" charset="0"/>
            </a:endParaRPr>
          </a:p>
          <a:p>
            <a:r>
              <a:rPr lang="en-ZA" sz="2400" dirty="0">
                <a:latin typeface="Avenir Medium"/>
                <a:cs typeface="Arial" panose="020B0604020202020204" pitchFamily="34" charset="0"/>
              </a:rPr>
              <a:t>EBSCOhost</a:t>
            </a:r>
          </a:p>
          <a:p>
            <a:r>
              <a:rPr lang="en-ZA" sz="2400" dirty="0">
                <a:latin typeface="Avenir Medium"/>
                <a:cs typeface="Arial" panose="020B0604020202020204" pitchFamily="34" charset="0"/>
              </a:rPr>
              <a:t>PubMed</a:t>
            </a:r>
          </a:p>
          <a:p>
            <a:r>
              <a:rPr lang="en-US" sz="2400" dirty="0">
                <a:latin typeface="Avenir Medium"/>
                <a:cs typeface="Arial" panose="020B0604020202020204" pitchFamily="34" charset="0"/>
              </a:rPr>
              <a:t>SABINET Online</a:t>
            </a:r>
          </a:p>
          <a:p>
            <a:r>
              <a:rPr lang="en-US" sz="2400" dirty="0">
                <a:latin typeface="Avenir Medium"/>
                <a:cs typeface="Arial" panose="020B0604020202020204" pitchFamily="34" charset="0"/>
              </a:rPr>
              <a:t>SAGE journals</a:t>
            </a:r>
          </a:p>
          <a:p>
            <a:r>
              <a:rPr lang="en-US" sz="2400" dirty="0">
                <a:latin typeface="Avenir Medium"/>
                <a:cs typeface="Arial" panose="020B0604020202020204" pitchFamily="34" charset="0"/>
              </a:rPr>
              <a:t>SAGE Research Methods </a:t>
            </a:r>
          </a:p>
          <a:p>
            <a:r>
              <a:rPr lang="en-US" sz="2400" dirty="0">
                <a:latin typeface="Avenir Medium"/>
                <a:cs typeface="Arial" panose="020B0604020202020204" pitchFamily="34" charset="0"/>
              </a:rPr>
              <a:t>ScienceDirect</a:t>
            </a:r>
          </a:p>
          <a:p>
            <a:r>
              <a:rPr lang="en-US" sz="2400" dirty="0">
                <a:latin typeface="Avenir Medium"/>
                <a:cs typeface="Arial" panose="020B0604020202020204" pitchFamily="34" charset="0"/>
              </a:rPr>
              <a:t>Scopus</a:t>
            </a:r>
          </a:p>
          <a:p>
            <a:r>
              <a:rPr lang="en-US" sz="2400" dirty="0">
                <a:latin typeface="Avenir Medium"/>
                <a:cs typeface="Arial" panose="020B0604020202020204" pitchFamily="34" charset="0"/>
              </a:rPr>
              <a:t>Taylor &amp; Francis Online</a:t>
            </a:r>
          </a:p>
          <a:p>
            <a:r>
              <a:rPr lang="en-US" sz="2400" dirty="0">
                <a:latin typeface="Avenir Medium"/>
                <a:cs typeface="Arial" panose="020B0604020202020204" pitchFamily="34" charset="0"/>
              </a:rPr>
              <a:t>Web of Science</a:t>
            </a:r>
          </a:p>
          <a:p>
            <a:r>
              <a:rPr lang="en-US" sz="2400" dirty="0" err="1">
                <a:latin typeface="Avenir Medium"/>
                <a:cs typeface="Arial" panose="020B0604020202020204" pitchFamily="34" charset="0"/>
              </a:rPr>
              <a:t>PressReader</a:t>
            </a:r>
            <a:r>
              <a:rPr lang="en-US" sz="2400" dirty="0">
                <a:latin typeface="Avenir Medium"/>
                <a:cs typeface="Arial" panose="020B0604020202020204" pitchFamily="34" charset="0"/>
              </a:rPr>
              <a:t> - unlimited access to 6,000+ newspapers and magazines from around the world</a:t>
            </a:r>
          </a:p>
          <a:p>
            <a:r>
              <a:rPr lang="en-US" sz="2400" dirty="0">
                <a:latin typeface="Avenir Medium"/>
                <a:cs typeface="Arial" panose="020B0604020202020204" pitchFamily="34" charset="0"/>
              </a:rPr>
              <a:t>Google Scholar</a:t>
            </a:r>
          </a:p>
          <a:p>
            <a:endParaRPr lang="en-US" dirty="0">
              <a:latin typeface="Avenir Medium"/>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a:p>
        </p:txBody>
      </p:sp>
      <p:sp>
        <p:nvSpPr>
          <p:cNvPr id="6" name="Content Placeholder 5"/>
          <p:cNvSpPr>
            <a:spLocks noGrp="1"/>
          </p:cNvSpPr>
          <p:nvPr>
            <p:ph sz="quarter" idx="4"/>
          </p:nvPr>
        </p:nvSpPr>
        <p:spPr>
          <a:xfrm>
            <a:off x="6172199" y="222068"/>
            <a:ext cx="5479869" cy="6426925"/>
          </a:xfrm>
        </p:spPr>
        <p:txBody>
          <a:bodyPr/>
          <a:lstStyle/>
          <a:p>
            <a:endParaRPr lang="en-US"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797866"/>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B2D5E7-8673-176C-F2A8-FDF0C88B083F}"/>
              </a:ext>
            </a:extLst>
          </p:cNvPr>
          <p:cNvPicPr>
            <a:picLocks noChangeAspect="1"/>
          </p:cNvPicPr>
          <p:nvPr/>
        </p:nvPicPr>
        <p:blipFill>
          <a:blip r:embed="rId2"/>
          <a:stretch>
            <a:fillRect/>
          </a:stretch>
        </p:blipFill>
        <p:spPr>
          <a:xfrm>
            <a:off x="556181" y="355278"/>
            <a:ext cx="9577633" cy="5753291"/>
          </a:xfrm>
          <a:prstGeom prst="rect">
            <a:avLst/>
          </a:prstGeom>
        </p:spPr>
      </p:pic>
    </p:spTree>
    <p:extLst>
      <p:ext uri="{BB962C8B-B14F-4D97-AF65-F5344CB8AC3E}">
        <p14:creationId xmlns:p14="http://schemas.microsoft.com/office/powerpoint/2010/main" val="227783611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66E4B84F-FB3A-47DA-1FBA-EFC5DBA7A515}"/>
              </a:ext>
            </a:extLst>
          </p:cNvPr>
          <p:cNvSpPr>
            <a:spLocks noGrp="1" noChangeArrowheads="1"/>
          </p:cNvSpPr>
          <p:nvPr>
            <p:ph type="body" sz="quarter" idx="10"/>
          </p:nvPr>
        </p:nvSpPr>
        <p:spPr>
          <a:xfrm>
            <a:off x="4079875" y="261939"/>
            <a:ext cx="4376738" cy="6332537"/>
          </a:xfrm>
        </p:spPr>
        <p:txBody>
          <a:bodyPr/>
          <a:lstStyle/>
          <a:p>
            <a:pPr>
              <a:spcBef>
                <a:spcPct val="0"/>
              </a:spcBef>
              <a:spcAft>
                <a:spcPct val="0"/>
              </a:spcAft>
            </a:pPr>
            <a:r>
              <a:rPr lang="en-US" altLang="en-US" sz="4000" dirty="0">
                <a:latin typeface="Avenir Medium" charset="0"/>
                <a:ea typeface="ＭＳ Ｐゴシック" panose="020B0600070205080204" pitchFamily="34" charset="-128"/>
              </a:rPr>
              <a:t>Library Membership</a:t>
            </a:r>
          </a:p>
        </p:txBody>
      </p:sp>
    </p:spTree>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6A72-061A-440F-8973-29413C07D959}"/>
              </a:ext>
            </a:extLst>
          </p:cNvPr>
          <p:cNvSpPr>
            <a:spLocks noGrp="1"/>
          </p:cNvSpPr>
          <p:nvPr>
            <p:ph type="title"/>
          </p:nvPr>
        </p:nvSpPr>
        <p:spPr>
          <a:xfrm>
            <a:off x="431800" y="103155"/>
            <a:ext cx="11328400" cy="792162"/>
          </a:xfrm>
        </p:spPr>
        <p:txBody>
          <a:bodyPr/>
          <a:lstStyle/>
          <a:p>
            <a:r>
              <a:rPr lang="en-ZA" dirty="0"/>
              <a:t>Under Tools you will find Project Planner</a:t>
            </a:r>
          </a:p>
        </p:txBody>
      </p:sp>
      <p:pic>
        <p:nvPicPr>
          <p:cNvPr id="8" name="Content Placeholder 7">
            <a:extLst>
              <a:ext uri="{FF2B5EF4-FFF2-40B4-BE49-F238E27FC236}">
                <a16:creationId xmlns:a16="http://schemas.microsoft.com/office/drawing/2014/main" id="{5518C26F-F253-EDC1-B828-9FAB07E4A667}"/>
              </a:ext>
            </a:extLst>
          </p:cNvPr>
          <p:cNvPicPr>
            <a:picLocks noGrp="1" noChangeAspect="1"/>
          </p:cNvPicPr>
          <p:nvPr>
            <p:ph idx="1"/>
          </p:nvPr>
        </p:nvPicPr>
        <p:blipFill>
          <a:blip r:embed="rId2"/>
          <a:stretch>
            <a:fillRect/>
          </a:stretch>
        </p:blipFill>
        <p:spPr>
          <a:xfrm>
            <a:off x="575035" y="1484313"/>
            <a:ext cx="9435623" cy="4641850"/>
          </a:xfrm>
        </p:spPr>
      </p:pic>
    </p:spTree>
    <p:extLst>
      <p:ext uri="{BB962C8B-B14F-4D97-AF65-F5344CB8AC3E}">
        <p14:creationId xmlns:p14="http://schemas.microsoft.com/office/powerpoint/2010/main" val="1945284375"/>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261DC-B731-4758-9DD3-D680F1198EAD}"/>
              </a:ext>
            </a:extLst>
          </p:cNvPr>
          <p:cNvSpPr>
            <a:spLocks noGrp="1"/>
          </p:cNvSpPr>
          <p:nvPr>
            <p:ph type="title"/>
          </p:nvPr>
        </p:nvSpPr>
        <p:spPr>
          <a:xfrm>
            <a:off x="1264742" y="1741569"/>
            <a:ext cx="10363200" cy="1362075"/>
          </a:xfrm>
        </p:spPr>
        <p:txBody>
          <a:bodyPr/>
          <a:lstStyle/>
          <a:p>
            <a:endParaRPr lang="en-ZA" dirty="0"/>
          </a:p>
        </p:txBody>
      </p:sp>
      <p:pic>
        <p:nvPicPr>
          <p:cNvPr id="3" name="Picture 2">
            <a:extLst>
              <a:ext uri="{FF2B5EF4-FFF2-40B4-BE49-F238E27FC236}">
                <a16:creationId xmlns:a16="http://schemas.microsoft.com/office/drawing/2014/main" id="{C729A36F-F5F2-3B1A-9BD1-FDAEB701E57F}"/>
              </a:ext>
            </a:extLst>
          </p:cNvPr>
          <p:cNvPicPr>
            <a:picLocks noChangeAspect="1"/>
          </p:cNvPicPr>
          <p:nvPr/>
        </p:nvPicPr>
        <p:blipFill>
          <a:blip r:embed="rId2"/>
          <a:stretch>
            <a:fillRect/>
          </a:stretch>
        </p:blipFill>
        <p:spPr>
          <a:xfrm>
            <a:off x="952500" y="223837"/>
            <a:ext cx="10287000" cy="6410325"/>
          </a:xfrm>
          <a:prstGeom prst="rect">
            <a:avLst/>
          </a:prstGeom>
        </p:spPr>
      </p:pic>
    </p:spTree>
    <p:extLst>
      <p:ext uri="{BB962C8B-B14F-4D97-AF65-F5344CB8AC3E}">
        <p14:creationId xmlns:p14="http://schemas.microsoft.com/office/powerpoint/2010/main" val="1303761357"/>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a:extLst>
              <a:ext uri="{FF2B5EF4-FFF2-40B4-BE49-F238E27FC236}">
                <a16:creationId xmlns:a16="http://schemas.microsoft.com/office/drawing/2014/main" id="{0E8BDFEB-077B-9912-80C2-3CDDD498CB5A}"/>
              </a:ext>
            </a:extLst>
          </p:cNvPr>
          <p:cNvSpPr>
            <a:spLocks noGrp="1" noChangeArrowheads="1"/>
          </p:cNvSpPr>
          <p:nvPr>
            <p:ph type="body" sz="quarter" idx="10"/>
          </p:nvPr>
        </p:nvSpPr>
        <p:spPr>
          <a:xfrm>
            <a:off x="2007909" y="262731"/>
            <a:ext cx="6815579" cy="6332537"/>
          </a:xfrm>
        </p:spPr>
        <p:txBody>
          <a:bodyPr/>
          <a:lstStyle/>
          <a:p>
            <a:pPr>
              <a:spcBef>
                <a:spcPct val="0"/>
              </a:spcBef>
              <a:spcAft>
                <a:spcPct val="0"/>
              </a:spcAft>
            </a:pPr>
            <a:r>
              <a:rPr lang="en-US" altLang="en-US" sz="4000" dirty="0">
                <a:latin typeface="Avenir Medium" charset="0"/>
                <a:ea typeface="ＭＳ Ｐゴシック" panose="020B0600070205080204" pitchFamily="34" charset="-128"/>
              </a:rPr>
              <a:t>EndNote Reference Tool</a:t>
            </a:r>
          </a:p>
        </p:txBody>
      </p:sp>
    </p:spTree>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8DB7-52CC-3746-FCA1-5CBB163577E0}"/>
              </a:ext>
            </a:extLst>
          </p:cNvPr>
          <p:cNvSpPr>
            <a:spLocks noGrp="1"/>
          </p:cNvSpPr>
          <p:nvPr>
            <p:ph type="title"/>
          </p:nvPr>
        </p:nvSpPr>
        <p:spPr/>
        <p:txBody>
          <a:bodyPr/>
          <a:lstStyle/>
          <a:p>
            <a:r>
              <a:rPr lang="en-ZA" dirty="0"/>
              <a:t>EndNote</a:t>
            </a:r>
          </a:p>
        </p:txBody>
      </p:sp>
      <p:sp>
        <p:nvSpPr>
          <p:cNvPr id="3" name="Content Placeholder 2">
            <a:extLst>
              <a:ext uri="{FF2B5EF4-FFF2-40B4-BE49-F238E27FC236}">
                <a16:creationId xmlns:a16="http://schemas.microsoft.com/office/drawing/2014/main" id="{1E218AC0-2528-E9FA-58F9-DFDB06520A83}"/>
              </a:ext>
            </a:extLst>
          </p:cNvPr>
          <p:cNvSpPr>
            <a:spLocks noGrp="1"/>
          </p:cNvSpPr>
          <p:nvPr>
            <p:ph idx="1"/>
          </p:nvPr>
        </p:nvSpPr>
        <p:spPr/>
        <p:txBody>
          <a:bodyPr/>
          <a:lstStyle/>
          <a:p>
            <a:pPr algn="l">
              <a:buFont typeface="Arial" panose="020B0604020202020204" pitchFamily="34" charset="0"/>
              <a:buChar char="•"/>
            </a:pPr>
            <a:r>
              <a:rPr lang="en-US" sz="2400" b="0" i="0" dirty="0">
                <a:solidFill>
                  <a:srgbClr val="333333"/>
                </a:solidFill>
                <a:effectLst/>
                <a:latin typeface="Avenir Medium"/>
              </a:rPr>
              <a:t>Is a customized private library which stores and manages all your bibliographic references</a:t>
            </a:r>
          </a:p>
          <a:p>
            <a:pPr algn="l">
              <a:buFont typeface="Arial" panose="020B0604020202020204" pitchFamily="34" charset="0"/>
              <a:buChar char="•"/>
            </a:pPr>
            <a:r>
              <a:rPr lang="en-US" sz="2400" b="0" i="0" dirty="0">
                <a:solidFill>
                  <a:srgbClr val="333333"/>
                </a:solidFill>
                <a:effectLst/>
                <a:latin typeface="Avenir Medium"/>
              </a:rPr>
              <a:t>You can export references from Google Scholar and library online databases into your EndNote Library</a:t>
            </a:r>
          </a:p>
          <a:p>
            <a:pPr algn="l">
              <a:buFont typeface="Arial" panose="020B0604020202020204" pitchFamily="34" charset="0"/>
              <a:buChar char="•"/>
            </a:pPr>
            <a:r>
              <a:rPr lang="en-US" sz="2400" b="0" i="0" dirty="0">
                <a:solidFill>
                  <a:srgbClr val="333333"/>
                </a:solidFill>
                <a:effectLst/>
                <a:latin typeface="Avenir Medium"/>
              </a:rPr>
              <a:t> EndNote has a plugin for MS Word that allows for easy inserting of references (citations) while building a bibliography in your selected reference style</a:t>
            </a:r>
          </a:p>
          <a:p>
            <a:pPr algn="l">
              <a:buFont typeface="Arial" panose="020B0604020202020204" pitchFamily="34" charset="0"/>
              <a:buChar char="•"/>
            </a:pPr>
            <a:endParaRPr lang="en-US" sz="2400" dirty="0">
              <a:solidFill>
                <a:srgbClr val="333333"/>
              </a:solidFill>
              <a:latin typeface="Avenir Medium"/>
            </a:endParaRPr>
          </a:p>
          <a:p>
            <a:pPr algn="l">
              <a:buFont typeface="Arial" panose="020B0604020202020204" pitchFamily="34" charset="0"/>
              <a:buChar char="•"/>
            </a:pPr>
            <a:r>
              <a:rPr lang="en-US" sz="2400" b="0" i="0" dirty="0">
                <a:solidFill>
                  <a:srgbClr val="333333"/>
                </a:solidFill>
                <a:effectLst/>
                <a:latin typeface="Avenir Medium"/>
              </a:rPr>
              <a:t>To Download and Install Endnote on your PC or Laptop go to Library website </a:t>
            </a:r>
            <a:r>
              <a:rPr lang="en-US" sz="2400" b="0" i="0" dirty="0">
                <a:solidFill>
                  <a:srgbClr val="333333"/>
                </a:solidFill>
                <a:effectLst/>
                <a:latin typeface="Avenir Medium"/>
                <a:hlinkClick r:id="rId2"/>
              </a:rPr>
              <a:t>https://library.mandela.ac.za/</a:t>
            </a:r>
            <a:endParaRPr lang="en-US" sz="2400" b="0" i="0" dirty="0">
              <a:solidFill>
                <a:srgbClr val="333333"/>
              </a:solidFill>
              <a:effectLst/>
              <a:latin typeface="Avenir Medium"/>
            </a:endParaRPr>
          </a:p>
          <a:p>
            <a:pPr marL="0" indent="0" algn="l">
              <a:buNone/>
            </a:pPr>
            <a:endParaRPr lang="en-US" dirty="0">
              <a:solidFill>
                <a:srgbClr val="333333"/>
              </a:solidFill>
              <a:latin typeface="Work Sans" pitchFamily="2" charset="0"/>
            </a:endParaRPr>
          </a:p>
          <a:p>
            <a:pPr marL="0" indent="0" algn="l">
              <a:buNone/>
            </a:pPr>
            <a:endParaRPr lang="en-US" b="0" i="0" dirty="0">
              <a:solidFill>
                <a:srgbClr val="333333"/>
              </a:solidFill>
              <a:effectLst/>
              <a:latin typeface="Work Sans" pitchFamily="2" charset="0"/>
            </a:endParaRPr>
          </a:p>
          <a:p>
            <a:endParaRPr lang="en-ZA" dirty="0"/>
          </a:p>
        </p:txBody>
      </p:sp>
      <p:pic>
        <p:nvPicPr>
          <p:cNvPr id="5" name="Picture 4">
            <a:extLst>
              <a:ext uri="{FF2B5EF4-FFF2-40B4-BE49-F238E27FC236}">
                <a16:creationId xmlns:a16="http://schemas.microsoft.com/office/drawing/2014/main" id="{C21351C6-75A6-A9DD-D206-E29977D946C9}"/>
              </a:ext>
            </a:extLst>
          </p:cNvPr>
          <p:cNvPicPr>
            <a:picLocks noChangeAspect="1"/>
          </p:cNvPicPr>
          <p:nvPr/>
        </p:nvPicPr>
        <p:blipFill>
          <a:blip r:embed="rId3"/>
          <a:stretch>
            <a:fillRect/>
          </a:stretch>
        </p:blipFill>
        <p:spPr>
          <a:xfrm>
            <a:off x="4855923" y="4797424"/>
            <a:ext cx="4495800" cy="1152525"/>
          </a:xfrm>
          <a:prstGeom prst="rect">
            <a:avLst/>
          </a:prstGeom>
        </p:spPr>
      </p:pic>
    </p:spTree>
    <p:extLst>
      <p:ext uri="{BB962C8B-B14F-4D97-AF65-F5344CB8AC3E}">
        <p14:creationId xmlns:p14="http://schemas.microsoft.com/office/powerpoint/2010/main" val="2206084791"/>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285A118-F49A-1649-0AA1-81DC8C981727}"/>
              </a:ext>
            </a:extLst>
          </p:cNvPr>
          <p:cNvSpPr>
            <a:spLocks noGrp="1" noChangeArrowheads="1"/>
          </p:cNvSpPr>
          <p:nvPr>
            <p:ph type="title"/>
          </p:nvPr>
        </p:nvSpPr>
        <p:spPr>
          <a:xfrm>
            <a:off x="400051" y="152401"/>
            <a:ext cx="11328400" cy="791633"/>
          </a:xfrm>
        </p:spPr>
        <p:txBody>
          <a:bodyPr/>
          <a:lstStyle/>
          <a:p>
            <a:r>
              <a:rPr lang="en-ZA" altLang="en-US" dirty="0">
                <a:ea typeface="ＭＳ Ｐゴシック" panose="020B0600070205080204" pitchFamily="34" charset="-128"/>
              </a:rPr>
              <a:t>Citing Sources: EndNote 20</a:t>
            </a:r>
          </a:p>
        </p:txBody>
      </p:sp>
      <p:sp>
        <p:nvSpPr>
          <p:cNvPr id="3" name="Content Placeholder 2">
            <a:extLst>
              <a:ext uri="{FF2B5EF4-FFF2-40B4-BE49-F238E27FC236}">
                <a16:creationId xmlns:a16="http://schemas.microsoft.com/office/drawing/2014/main" id="{7E024FB5-01EB-4E0C-B8E4-9936F0DB1990}"/>
              </a:ext>
            </a:extLst>
          </p:cNvPr>
          <p:cNvSpPr>
            <a:spLocks noGrp="1"/>
          </p:cNvSpPr>
          <p:nvPr>
            <p:ph idx="1"/>
          </p:nvPr>
        </p:nvSpPr>
        <p:spPr>
          <a:xfrm>
            <a:off x="425451" y="988485"/>
            <a:ext cx="11622616" cy="5321300"/>
          </a:xfrm>
        </p:spPr>
        <p:txBody>
          <a:bodyPr/>
          <a:lstStyle/>
          <a:p>
            <a:pPr lvl="1">
              <a:buFont typeface="Arial" panose="020B0604020202020204" pitchFamily="34" charset="0"/>
              <a:buChar char="•"/>
              <a:defRPr/>
            </a:pPr>
            <a:endParaRPr lang="en-ZA" sz="2400" dirty="0">
              <a:solidFill>
                <a:srgbClr val="374151"/>
              </a:solidFill>
            </a:endParaRPr>
          </a:p>
          <a:p>
            <a:pPr>
              <a:defRPr/>
            </a:pPr>
            <a:r>
              <a:rPr lang="en-ZA" sz="2400" b="1" dirty="0">
                <a:latin typeface="Avenir Medium"/>
              </a:rPr>
              <a:t>Tools for effective citation:</a:t>
            </a:r>
            <a:endParaRPr lang="en-ZA" sz="2400" dirty="0">
              <a:latin typeface="Avenir Medium"/>
            </a:endParaRPr>
          </a:p>
          <a:p>
            <a:pPr lvl="1">
              <a:buFont typeface="Arial" panose="020B0604020202020204" pitchFamily="34" charset="0"/>
              <a:buChar char="•"/>
              <a:defRPr/>
            </a:pPr>
            <a:r>
              <a:rPr lang="en-ZA" sz="2400" b="1" dirty="0">
                <a:solidFill>
                  <a:srgbClr val="374151"/>
                </a:solidFill>
                <a:latin typeface="Avenir Medium"/>
              </a:rPr>
              <a:t>Endnote:</a:t>
            </a:r>
            <a:r>
              <a:rPr lang="en-ZA" sz="2400" dirty="0">
                <a:solidFill>
                  <a:srgbClr val="374151"/>
                </a:solidFill>
                <a:latin typeface="Avenir Medium"/>
              </a:rPr>
              <a:t> A powerful tool for managing citations and references.</a:t>
            </a:r>
          </a:p>
          <a:p>
            <a:pPr marL="990575" lvl="1" indent="-380990">
              <a:buFont typeface="Arial" panose="020B0604020202020204" pitchFamily="34" charset="0"/>
              <a:buChar char="•"/>
              <a:defRPr/>
            </a:pPr>
            <a:r>
              <a:rPr lang="en-ZA" sz="2400" dirty="0">
                <a:solidFill>
                  <a:srgbClr val="374151"/>
                </a:solidFill>
                <a:latin typeface="Avenir Medium"/>
              </a:rPr>
              <a:t>Organizes and formats references.</a:t>
            </a:r>
          </a:p>
          <a:p>
            <a:pPr marL="990575" lvl="1" indent="-380990">
              <a:buFont typeface="Arial" panose="020B0604020202020204" pitchFamily="34" charset="0"/>
              <a:buChar char="•"/>
              <a:defRPr/>
            </a:pPr>
            <a:r>
              <a:rPr lang="en-ZA" sz="2400" dirty="0">
                <a:solidFill>
                  <a:srgbClr val="374151"/>
                </a:solidFill>
                <a:latin typeface="Avenir Medium"/>
              </a:rPr>
              <a:t>Streamlines the citation process, saving time and ensuring accuracy.</a:t>
            </a:r>
          </a:p>
          <a:p>
            <a:pPr marL="990575" lvl="1" indent="-380990">
              <a:buFont typeface="Arial" panose="020B0604020202020204" pitchFamily="34" charset="0"/>
              <a:buChar char="•"/>
              <a:defRPr/>
            </a:pPr>
            <a:r>
              <a:rPr lang="en-ZA" sz="2400" dirty="0">
                <a:solidFill>
                  <a:srgbClr val="374151"/>
                </a:solidFill>
                <a:latin typeface="Avenir Medium"/>
                <a:hlinkClick r:id="rId3"/>
              </a:rPr>
              <a:t>Endnote 20 </a:t>
            </a:r>
            <a:r>
              <a:rPr lang="en-ZA" sz="2400" dirty="0" err="1">
                <a:solidFill>
                  <a:srgbClr val="374151"/>
                </a:solidFill>
                <a:latin typeface="Avenir Medium"/>
                <a:hlinkClick r:id="rId3"/>
              </a:rPr>
              <a:t>LibGuide</a:t>
            </a:r>
            <a:endParaRPr lang="en-ZA" sz="2400" dirty="0">
              <a:solidFill>
                <a:srgbClr val="374151"/>
              </a:solidFill>
              <a:latin typeface="Avenir Medium"/>
            </a:endParaRPr>
          </a:p>
          <a:p>
            <a:pPr marL="990575" lvl="1" indent="-380990">
              <a:buFont typeface="Arial" panose="020B0604020202020204" pitchFamily="34" charset="0"/>
              <a:buChar char="•"/>
              <a:defRPr/>
            </a:pPr>
            <a:r>
              <a:rPr lang="en-ZA" sz="2400" dirty="0">
                <a:solidFill>
                  <a:srgbClr val="374151"/>
                </a:solidFill>
                <a:latin typeface="Avenir Medium"/>
                <a:hlinkClick r:id="rId4"/>
              </a:rPr>
              <a:t>Referencing </a:t>
            </a:r>
            <a:r>
              <a:rPr lang="en-ZA" sz="2400" dirty="0" err="1">
                <a:solidFill>
                  <a:srgbClr val="374151"/>
                </a:solidFill>
                <a:latin typeface="Avenir Medium"/>
                <a:hlinkClick r:id="rId4"/>
              </a:rPr>
              <a:t>LibGuide</a:t>
            </a:r>
            <a:endParaRPr lang="en-ZA" sz="2400" dirty="0">
              <a:solidFill>
                <a:srgbClr val="374151"/>
              </a:solidFill>
              <a:latin typeface="Avenir Medium"/>
            </a:endParaRPr>
          </a:p>
        </p:txBody>
      </p:sp>
    </p:spTree>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ACE3-29FB-C0A5-0ECD-8E482D1FEDD6}"/>
              </a:ext>
            </a:extLst>
          </p:cNvPr>
          <p:cNvSpPr>
            <a:spLocks noGrp="1"/>
          </p:cNvSpPr>
          <p:nvPr>
            <p:ph type="title"/>
          </p:nvPr>
        </p:nvSpPr>
        <p:spPr>
          <a:xfrm>
            <a:off x="232012" y="404813"/>
            <a:ext cx="11528188" cy="792162"/>
          </a:xfrm>
        </p:spPr>
        <p:txBody>
          <a:bodyPr/>
          <a:lstStyle/>
          <a:p>
            <a:r>
              <a:rPr lang="en-ZA" dirty="0"/>
              <a:t>Interface of Endnote</a:t>
            </a:r>
          </a:p>
        </p:txBody>
      </p:sp>
      <p:pic>
        <p:nvPicPr>
          <p:cNvPr id="4" name="Content Placeholder 3">
            <a:extLst>
              <a:ext uri="{FF2B5EF4-FFF2-40B4-BE49-F238E27FC236}">
                <a16:creationId xmlns:a16="http://schemas.microsoft.com/office/drawing/2014/main" id="{42D4C6E2-8580-BDE7-8C14-D610E98E9B31}"/>
              </a:ext>
            </a:extLst>
          </p:cNvPr>
          <p:cNvPicPr>
            <a:picLocks noGrp="1" noChangeAspect="1"/>
          </p:cNvPicPr>
          <p:nvPr>
            <p:ph idx="1"/>
          </p:nvPr>
        </p:nvPicPr>
        <p:blipFill>
          <a:blip r:embed="rId2"/>
          <a:stretch>
            <a:fillRect/>
          </a:stretch>
        </p:blipFill>
        <p:spPr>
          <a:xfrm>
            <a:off x="979660" y="1484313"/>
            <a:ext cx="9331659" cy="4641850"/>
          </a:xfrm>
          <a:prstGeom prst="rect">
            <a:avLst/>
          </a:prstGeom>
        </p:spPr>
      </p:pic>
    </p:spTree>
    <p:extLst>
      <p:ext uri="{BB962C8B-B14F-4D97-AF65-F5344CB8AC3E}">
        <p14:creationId xmlns:p14="http://schemas.microsoft.com/office/powerpoint/2010/main" val="1923100702"/>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805A-C576-4D7F-0980-DE3CAF6764D1}"/>
              </a:ext>
            </a:extLst>
          </p:cNvPr>
          <p:cNvSpPr>
            <a:spLocks noGrp="1"/>
          </p:cNvSpPr>
          <p:nvPr>
            <p:ph type="title"/>
          </p:nvPr>
        </p:nvSpPr>
        <p:spPr/>
        <p:txBody>
          <a:bodyPr/>
          <a:lstStyle/>
          <a:p>
            <a:r>
              <a:rPr lang="en-US" dirty="0"/>
              <a:t>Insert and Create Citations and Bibliography into MS Word</a:t>
            </a:r>
            <a:endParaRPr lang="en-ZA" dirty="0"/>
          </a:p>
        </p:txBody>
      </p:sp>
      <p:pic>
        <p:nvPicPr>
          <p:cNvPr id="5" name="Content Placeholder 4">
            <a:extLst>
              <a:ext uri="{FF2B5EF4-FFF2-40B4-BE49-F238E27FC236}">
                <a16:creationId xmlns:a16="http://schemas.microsoft.com/office/drawing/2014/main" id="{D44F690A-71D2-42E5-0DFA-4B12C2F7AEEC}"/>
              </a:ext>
            </a:extLst>
          </p:cNvPr>
          <p:cNvPicPr>
            <a:picLocks noGrp="1" noChangeAspect="1"/>
          </p:cNvPicPr>
          <p:nvPr>
            <p:ph idx="1"/>
          </p:nvPr>
        </p:nvPicPr>
        <p:blipFill>
          <a:blip r:embed="rId2"/>
          <a:stretch>
            <a:fillRect/>
          </a:stretch>
        </p:blipFill>
        <p:spPr>
          <a:xfrm>
            <a:off x="1602556" y="1666450"/>
            <a:ext cx="8616099" cy="4508107"/>
          </a:xfrm>
        </p:spPr>
      </p:pic>
      <p:sp>
        <p:nvSpPr>
          <p:cNvPr id="7" name="Rounded Rectangular Callout 22">
            <a:extLst>
              <a:ext uri="{FF2B5EF4-FFF2-40B4-BE49-F238E27FC236}">
                <a16:creationId xmlns:a16="http://schemas.microsoft.com/office/drawing/2014/main" id="{D192BFD5-AC9A-3869-D989-44830E6DA2C8}"/>
              </a:ext>
            </a:extLst>
          </p:cNvPr>
          <p:cNvSpPr/>
          <p:nvPr/>
        </p:nvSpPr>
        <p:spPr>
          <a:xfrm>
            <a:off x="7599265" y="3565632"/>
            <a:ext cx="2736850" cy="1223963"/>
          </a:xfrm>
          <a:prstGeom prst="wedgeRoundRectCallout">
            <a:avLst>
              <a:gd name="adj1" fmla="val -77316"/>
              <a:gd name="adj2" fmla="val -155814"/>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Click on the  </a:t>
            </a:r>
            <a:r>
              <a:rPr lang="en-ZA" altLang="en-US" sz="1400" b="1" dirty="0">
                <a:solidFill>
                  <a:schemeClr val="accent2">
                    <a:lumMod val="75000"/>
                  </a:schemeClr>
                </a:solidFill>
                <a:latin typeface="Avenir Medium"/>
              </a:rPr>
              <a:t>EndNote 20 </a:t>
            </a:r>
            <a:r>
              <a:rPr lang="en-ZA" altLang="en-US" sz="1400" dirty="0">
                <a:solidFill>
                  <a:schemeClr val="bg2">
                    <a:lumMod val="10000"/>
                  </a:schemeClr>
                </a:solidFill>
                <a:latin typeface="Avenir Medium"/>
              </a:rPr>
              <a:t>to insert citation</a:t>
            </a:r>
          </a:p>
          <a:p>
            <a:pPr marL="82153">
              <a:defRPr/>
            </a:pPr>
            <a:endParaRPr lang="en-ZA" altLang="en-US" sz="1500" dirty="0">
              <a:solidFill>
                <a:schemeClr val="accent1">
                  <a:lumMod val="50000"/>
                </a:schemeClr>
              </a:solidFill>
              <a:latin typeface="Tempus Sans ITC" panose="04020404030D07020202" pitchFamily="82" charset="0"/>
            </a:endParaRPr>
          </a:p>
        </p:txBody>
      </p:sp>
      <p:sp>
        <p:nvSpPr>
          <p:cNvPr id="8" name="Rounded Rectangular Callout 22">
            <a:extLst>
              <a:ext uri="{FF2B5EF4-FFF2-40B4-BE49-F238E27FC236}">
                <a16:creationId xmlns:a16="http://schemas.microsoft.com/office/drawing/2014/main" id="{A630828B-4F33-F116-75FB-2472A8CEAC09}"/>
              </a:ext>
            </a:extLst>
          </p:cNvPr>
          <p:cNvSpPr/>
          <p:nvPr/>
        </p:nvSpPr>
        <p:spPr>
          <a:xfrm>
            <a:off x="1938470" y="4177614"/>
            <a:ext cx="2736850" cy="1223963"/>
          </a:xfrm>
          <a:prstGeom prst="wedgeRoundRectCallout">
            <a:avLst>
              <a:gd name="adj1" fmla="val -55961"/>
              <a:gd name="adj2" fmla="val -148112"/>
              <a:gd name="adj3" fmla="val 16667"/>
            </a:avLst>
          </a:prstGeom>
          <a:gradFill flip="none" rotWithShape="1">
            <a:gsLst>
              <a:gs pos="0">
                <a:schemeClr val="accent1">
                  <a:lumMod val="90000"/>
                  <a:shade val="30000"/>
                  <a:satMod val="115000"/>
                </a:schemeClr>
              </a:gs>
              <a:gs pos="50000">
                <a:schemeClr val="accent1">
                  <a:lumMod val="90000"/>
                  <a:shade val="67500"/>
                  <a:satMod val="115000"/>
                </a:schemeClr>
              </a:gs>
              <a:gs pos="100000">
                <a:schemeClr val="accent1">
                  <a:lumMod val="90000"/>
                  <a:shade val="100000"/>
                  <a:satMod val="115000"/>
                </a:schemeClr>
              </a:gs>
            </a:gsLst>
            <a:lin ang="27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153">
              <a:defRPr/>
            </a:pPr>
            <a:endParaRPr lang="en-ZA" altLang="en-US" dirty="0">
              <a:solidFill>
                <a:schemeClr val="bg2">
                  <a:lumMod val="10000"/>
                </a:schemeClr>
              </a:solidFill>
              <a:latin typeface="Calisto MT" panose="02040603050505030304" pitchFamily="18" charset="0"/>
            </a:endParaRPr>
          </a:p>
          <a:p>
            <a:pPr marL="82153">
              <a:defRPr/>
            </a:pPr>
            <a:r>
              <a:rPr lang="en-ZA" altLang="en-US" sz="1400" dirty="0">
                <a:solidFill>
                  <a:schemeClr val="bg2">
                    <a:lumMod val="10000"/>
                  </a:schemeClr>
                </a:solidFill>
                <a:latin typeface="Avenir Medium"/>
              </a:rPr>
              <a:t>First select a specific Citation you want to insert from EndNote Library. Click on </a:t>
            </a:r>
            <a:r>
              <a:rPr lang="en-ZA" altLang="en-US" sz="1400" b="1" dirty="0">
                <a:solidFill>
                  <a:schemeClr val="accent2">
                    <a:lumMod val="75000"/>
                  </a:schemeClr>
                </a:solidFill>
                <a:latin typeface="Avenir Medium"/>
              </a:rPr>
              <a:t>Insert Citation </a:t>
            </a:r>
            <a:endParaRPr lang="en-ZA" altLang="en-US" sz="1500" dirty="0">
              <a:solidFill>
                <a:schemeClr val="accent1">
                  <a:lumMod val="50000"/>
                </a:schemeClr>
              </a:solidFill>
              <a:latin typeface="Tempus Sans ITC" panose="04020404030D07020202" pitchFamily="82" charset="0"/>
            </a:endParaRPr>
          </a:p>
        </p:txBody>
      </p:sp>
    </p:spTree>
    <p:extLst>
      <p:ext uri="{BB962C8B-B14F-4D97-AF65-F5344CB8AC3E}">
        <p14:creationId xmlns:p14="http://schemas.microsoft.com/office/powerpoint/2010/main" val="15969866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3">
            <a:extLst>
              <a:ext uri="{FF2B5EF4-FFF2-40B4-BE49-F238E27FC236}">
                <a16:creationId xmlns:a16="http://schemas.microsoft.com/office/drawing/2014/main" id="{0E8BDFEB-077B-9912-80C2-3CDDD498CB5A}"/>
              </a:ext>
            </a:extLst>
          </p:cNvPr>
          <p:cNvSpPr>
            <a:spLocks noGrp="1" noChangeArrowheads="1"/>
          </p:cNvSpPr>
          <p:nvPr>
            <p:ph type="body" sz="quarter" idx="10"/>
          </p:nvPr>
        </p:nvSpPr>
        <p:spPr>
          <a:xfrm>
            <a:off x="2007909" y="262731"/>
            <a:ext cx="6815579" cy="6332537"/>
          </a:xfrm>
        </p:spPr>
        <p:txBody>
          <a:bodyPr/>
          <a:lstStyle/>
          <a:p>
            <a:pPr>
              <a:spcBef>
                <a:spcPct val="0"/>
              </a:spcBef>
              <a:spcAft>
                <a:spcPct val="0"/>
              </a:spcAft>
            </a:pPr>
            <a:r>
              <a:rPr lang="en-US" altLang="en-US" sz="4000" dirty="0">
                <a:latin typeface="Avenir Medium" charset="0"/>
                <a:ea typeface="ＭＳ Ｐゴシック" panose="020B0600070205080204" pitchFamily="34" charset="-128"/>
              </a:rPr>
              <a:t>Publishing</a:t>
            </a:r>
            <a:r>
              <a:rPr lang="en-US" altLang="en-US" sz="3600" dirty="0">
                <a:latin typeface="Avenir Medium" charset="0"/>
                <a:ea typeface="ＭＳ Ｐゴシック" panose="020B0600070205080204" pitchFamily="34" charset="-128"/>
              </a:rPr>
              <a:t> Support</a:t>
            </a:r>
          </a:p>
        </p:txBody>
      </p:sp>
    </p:spTree>
    <p:extLst>
      <p:ext uri="{BB962C8B-B14F-4D97-AF65-F5344CB8AC3E}">
        <p14:creationId xmlns:p14="http://schemas.microsoft.com/office/powerpoint/2010/main" val="5047922"/>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70B6-6189-A05F-0E2C-E051028863B6}"/>
              </a:ext>
            </a:extLst>
          </p:cNvPr>
          <p:cNvSpPr>
            <a:spLocks noGrp="1"/>
          </p:cNvSpPr>
          <p:nvPr>
            <p:ph type="title"/>
          </p:nvPr>
        </p:nvSpPr>
        <p:spPr/>
        <p:txBody>
          <a:bodyPr/>
          <a:lstStyle/>
          <a:p>
            <a:r>
              <a:rPr lang="en-ZA" i="0" dirty="0">
                <a:solidFill>
                  <a:srgbClr val="363636"/>
                </a:solidFill>
                <a:effectLst/>
              </a:rPr>
              <a:t>Transformative Agreements</a:t>
            </a:r>
            <a:endParaRPr lang="en-ZA" dirty="0"/>
          </a:p>
        </p:txBody>
      </p:sp>
      <p:sp>
        <p:nvSpPr>
          <p:cNvPr id="3" name="Content Placeholder 2">
            <a:extLst>
              <a:ext uri="{FF2B5EF4-FFF2-40B4-BE49-F238E27FC236}">
                <a16:creationId xmlns:a16="http://schemas.microsoft.com/office/drawing/2014/main" id="{FC432382-4F27-1BE9-7DEF-DD858B0DA20C}"/>
              </a:ext>
            </a:extLst>
          </p:cNvPr>
          <p:cNvSpPr>
            <a:spLocks noGrp="1"/>
          </p:cNvSpPr>
          <p:nvPr>
            <p:ph idx="1"/>
          </p:nvPr>
        </p:nvSpPr>
        <p:spPr/>
        <p:txBody>
          <a:bodyPr/>
          <a:lstStyle/>
          <a:p>
            <a:r>
              <a:rPr lang="en-ZA" sz="2400" dirty="0">
                <a:latin typeface="Avenir Medium"/>
              </a:rPr>
              <a:t>Transformative Agreements (TA) are negotiated licence agreements in which former subscriptions are repurposed and channelled to support Open Access Publishing.</a:t>
            </a:r>
          </a:p>
          <a:p>
            <a:endParaRPr lang="en-ZA" sz="2400" dirty="0">
              <a:latin typeface="Avenir Medium"/>
            </a:endParaRPr>
          </a:p>
          <a:p>
            <a:r>
              <a:rPr lang="en-ZA" sz="2400" dirty="0">
                <a:latin typeface="Avenir Medium"/>
              </a:rPr>
              <a:t>Agreements assist our researchers and emerging researchers with article processing charges (APCs) when choosing to publish eligible articles Open Access in the included journals at no cost or discounted charge to the researcher.</a:t>
            </a:r>
          </a:p>
          <a:p>
            <a:endParaRPr lang="en-ZA" sz="2400" dirty="0">
              <a:latin typeface="Avenir Medium"/>
            </a:endParaRPr>
          </a:p>
          <a:p>
            <a:r>
              <a:rPr lang="en-ZA" sz="2400" dirty="0">
                <a:latin typeface="Avenir Medium"/>
              </a:rPr>
              <a:t>Eligibility for publishing under one of TA is usually established when the corresponding author uses their NMU email institutional affiliation during the article submission process. </a:t>
            </a:r>
          </a:p>
        </p:txBody>
      </p:sp>
    </p:spTree>
    <p:extLst>
      <p:ext uri="{BB962C8B-B14F-4D97-AF65-F5344CB8AC3E}">
        <p14:creationId xmlns:p14="http://schemas.microsoft.com/office/powerpoint/2010/main" val="3579502078"/>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C512-7F4E-79BB-BCA0-4E7EE3307430}"/>
              </a:ext>
            </a:extLst>
          </p:cNvPr>
          <p:cNvSpPr>
            <a:spLocks noGrp="1"/>
          </p:cNvSpPr>
          <p:nvPr>
            <p:ph type="title"/>
          </p:nvPr>
        </p:nvSpPr>
        <p:spPr/>
        <p:txBody>
          <a:bodyPr/>
          <a:lstStyle/>
          <a:p>
            <a:r>
              <a:rPr lang="en-US" dirty="0">
                <a:solidFill>
                  <a:srgbClr val="333333"/>
                </a:solidFill>
                <a:effectLst/>
              </a:rPr>
              <a:t>How do the Agreements factor into selecting a         journal?</a:t>
            </a:r>
            <a:endParaRPr lang="en-ZA" dirty="0"/>
          </a:p>
        </p:txBody>
      </p:sp>
      <p:sp>
        <p:nvSpPr>
          <p:cNvPr id="3" name="Content Placeholder 2">
            <a:extLst>
              <a:ext uri="{FF2B5EF4-FFF2-40B4-BE49-F238E27FC236}">
                <a16:creationId xmlns:a16="http://schemas.microsoft.com/office/drawing/2014/main" id="{72392ACB-E44E-AF5B-C2C3-E77D09B1287F}"/>
              </a:ext>
            </a:extLst>
          </p:cNvPr>
          <p:cNvSpPr>
            <a:spLocks noGrp="1"/>
          </p:cNvSpPr>
          <p:nvPr>
            <p:ph idx="1"/>
          </p:nvPr>
        </p:nvSpPr>
        <p:spPr/>
        <p:txBody>
          <a:bodyPr/>
          <a:lstStyle/>
          <a:p>
            <a:r>
              <a:rPr lang="en-US" sz="2400" dirty="0">
                <a:latin typeface="Avenir Medium"/>
              </a:rPr>
              <a:t>The Transformational Agreements can be used as an additional tool for assessing journals that you have identified as relevant to your research area:</a:t>
            </a:r>
          </a:p>
          <a:p>
            <a:pPr marL="0" marR="0" indent="0">
              <a:spcBef>
                <a:spcPts val="0"/>
              </a:spcBef>
              <a:spcAft>
                <a:spcPts val="0"/>
              </a:spcAft>
              <a:buNone/>
            </a:pPr>
            <a:endParaRPr lang="en-US" sz="2400" dirty="0">
              <a:solidFill>
                <a:srgbClr val="333333"/>
              </a:solidFill>
              <a:latin typeface="Avenir Medium"/>
            </a:endParaRPr>
          </a:p>
          <a:p>
            <a:pPr marL="0" marR="0" indent="0">
              <a:spcBef>
                <a:spcPts val="0"/>
              </a:spcBef>
              <a:spcAft>
                <a:spcPts val="0"/>
              </a:spcAft>
              <a:buNone/>
            </a:pPr>
            <a:r>
              <a:rPr lang="en-US" sz="2400" dirty="0">
                <a:solidFill>
                  <a:srgbClr val="333333"/>
                </a:solidFill>
                <a:latin typeface="Avenir Medium"/>
                <a:hlinkClick r:id="rId2">
                  <a:extLst>
                    <a:ext uri="{A12FA001-AC4F-418D-AE19-62706E023703}">
                      <ahyp:hlinkClr xmlns:ahyp="http://schemas.microsoft.com/office/drawing/2018/hyperlinkcolor" val="tx"/>
                    </a:ext>
                  </a:extLst>
                </a:hlinkClick>
              </a:rPr>
              <a:t>Assess the quality</a:t>
            </a:r>
            <a:r>
              <a:rPr lang="en-US" sz="2400" dirty="0">
                <a:solidFill>
                  <a:srgbClr val="333333"/>
                </a:solidFill>
                <a:latin typeface="Avenir Medium"/>
              </a:rPr>
              <a:t> of the identified journals</a:t>
            </a:r>
          </a:p>
          <a:p>
            <a:pPr marL="0" marR="0">
              <a:spcBef>
                <a:spcPts val="0"/>
              </a:spcBef>
              <a:spcAft>
                <a:spcPts val="0"/>
              </a:spcAft>
              <a:buFont typeface="+mj-lt"/>
              <a:buAutoNum type="arabicPeriod"/>
            </a:pPr>
            <a:endParaRPr lang="en-US" sz="2400" dirty="0">
              <a:solidFill>
                <a:srgbClr val="333333"/>
              </a:solidFill>
              <a:latin typeface="Avenir Medium"/>
            </a:endParaRPr>
          </a:p>
          <a:p>
            <a:pPr marL="0" marR="0" indent="0">
              <a:spcBef>
                <a:spcPts val="0"/>
              </a:spcBef>
              <a:spcAft>
                <a:spcPts val="0"/>
              </a:spcAft>
              <a:buNone/>
            </a:pPr>
            <a:r>
              <a:rPr lang="en-US" sz="2400" dirty="0">
                <a:solidFill>
                  <a:srgbClr val="333333"/>
                </a:solidFill>
                <a:latin typeface="Avenir Medium"/>
              </a:rPr>
              <a:t>Check </a:t>
            </a:r>
            <a:r>
              <a:rPr lang="en-US" sz="2400" dirty="0">
                <a:solidFill>
                  <a:srgbClr val="333333"/>
                </a:solidFill>
                <a:latin typeface="Avenir Medium"/>
                <a:hlinkClick r:id="rId3">
                  <a:extLst>
                    <a:ext uri="{A12FA001-AC4F-418D-AE19-62706E023703}">
                      <ahyp:hlinkClr xmlns:ahyp="http://schemas.microsoft.com/office/drawing/2018/hyperlinkcolor" val="tx"/>
                    </a:ext>
                  </a:extLst>
                </a:hlinkClick>
              </a:rPr>
              <a:t>Current Transformational agreements</a:t>
            </a:r>
            <a:r>
              <a:rPr lang="en-US" sz="2400" dirty="0">
                <a:solidFill>
                  <a:srgbClr val="333333"/>
                </a:solidFill>
                <a:latin typeface="Avenir Medium"/>
              </a:rPr>
              <a:t> for journal and article eligibility in the identified journals</a:t>
            </a:r>
          </a:p>
          <a:p>
            <a:pPr marL="0" marR="0" indent="0">
              <a:spcBef>
                <a:spcPts val="0"/>
              </a:spcBef>
              <a:spcAft>
                <a:spcPts val="0"/>
              </a:spcAft>
              <a:buNone/>
            </a:pPr>
            <a:endParaRPr lang="en-US" sz="2400" dirty="0">
              <a:solidFill>
                <a:srgbClr val="333333"/>
              </a:solidFill>
              <a:latin typeface="Avenir Medium"/>
            </a:endParaRPr>
          </a:p>
          <a:p>
            <a:pPr marL="0" marR="0" indent="0">
              <a:spcBef>
                <a:spcPts val="0"/>
              </a:spcBef>
              <a:spcAft>
                <a:spcPts val="0"/>
              </a:spcAft>
              <a:buNone/>
            </a:pPr>
            <a:r>
              <a:rPr lang="en-US" sz="2400" dirty="0">
                <a:solidFill>
                  <a:srgbClr val="333333"/>
                </a:solidFill>
                <a:latin typeface="Avenir Medium"/>
              </a:rPr>
              <a:t>Select your preferred journal</a:t>
            </a:r>
          </a:p>
          <a:p>
            <a:pPr marL="0" marR="0">
              <a:spcBef>
                <a:spcPts val="0"/>
              </a:spcBef>
              <a:spcAft>
                <a:spcPts val="0"/>
              </a:spcAft>
              <a:buFont typeface="+mj-lt"/>
              <a:buAutoNum type="arabicPeriod"/>
            </a:pPr>
            <a:endParaRPr lang="en-US" sz="2400" dirty="0">
              <a:solidFill>
                <a:srgbClr val="333333"/>
              </a:solidFill>
              <a:latin typeface="Avenir Medium"/>
            </a:endParaRPr>
          </a:p>
          <a:p>
            <a:pPr marL="0" marR="0" indent="0">
              <a:spcBef>
                <a:spcPts val="0"/>
              </a:spcBef>
              <a:spcAft>
                <a:spcPts val="0"/>
              </a:spcAft>
              <a:buNone/>
            </a:pPr>
            <a:r>
              <a:rPr lang="en-US" sz="2400" dirty="0">
                <a:solidFill>
                  <a:srgbClr val="333333"/>
                </a:solidFill>
                <a:latin typeface="Avenir Medium"/>
              </a:rPr>
              <a:t>Submit your article, </a:t>
            </a:r>
            <a:r>
              <a:rPr lang="en-US" sz="2400" dirty="0" err="1">
                <a:solidFill>
                  <a:srgbClr val="333333"/>
                </a:solidFill>
                <a:latin typeface="Avenir Medium"/>
              </a:rPr>
              <a:t>utilising</a:t>
            </a:r>
            <a:r>
              <a:rPr lang="en-US" sz="2400" dirty="0">
                <a:solidFill>
                  <a:srgbClr val="333333"/>
                </a:solidFill>
                <a:latin typeface="Avenir Medium"/>
              </a:rPr>
              <a:t> an agreement if eligible</a:t>
            </a:r>
          </a:p>
          <a:p>
            <a:endParaRPr lang="en-ZA" dirty="0"/>
          </a:p>
        </p:txBody>
      </p:sp>
    </p:spTree>
    <p:extLst>
      <p:ext uri="{BB962C8B-B14F-4D97-AF65-F5344CB8AC3E}">
        <p14:creationId xmlns:p14="http://schemas.microsoft.com/office/powerpoint/2010/main" val="2060056765"/>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A7A09AF-4684-378D-55E5-1B632301118F}"/>
              </a:ext>
            </a:extLst>
          </p:cNvPr>
          <p:cNvSpPr>
            <a:spLocks noGrp="1" noChangeArrowheads="1"/>
          </p:cNvSpPr>
          <p:nvPr>
            <p:ph type="title"/>
          </p:nvPr>
        </p:nvSpPr>
        <p:spPr/>
        <p:txBody>
          <a:bodyPr/>
          <a:lstStyle/>
          <a:p>
            <a:r>
              <a:rPr lang="en-US" altLang="en-US" dirty="0">
                <a:latin typeface="Avenir Medium" charset="0"/>
                <a:ea typeface="ＭＳ Ｐゴシック" panose="020B0600070205080204" pitchFamily="34" charset="-128"/>
              </a:rPr>
              <a:t>Library registration</a:t>
            </a:r>
          </a:p>
        </p:txBody>
      </p:sp>
      <p:sp>
        <p:nvSpPr>
          <p:cNvPr id="18435" name="Content Placeholder 2">
            <a:extLst>
              <a:ext uri="{FF2B5EF4-FFF2-40B4-BE49-F238E27FC236}">
                <a16:creationId xmlns:a16="http://schemas.microsoft.com/office/drawing/2014/main" id="{D9251AD8-A4E8-D779-91B6-FA8DC8E5A29B}"/>
              </a:ext>
            </a:extLst>
          </p:cNvPr>
          <p:cNvSpPr>
            <a:spLocks noGrp="1" noChangeArrowheads="1"/>
          </p:cNvSpPr>
          <p:nvPr>
            <p:ph idx="1"/>
          </p:nvPr>
        </p:nvSpPr>
        <p:spPr>
          <a:xfrm>
            <a:off x="431800" y="1484313"/>
            <a:ext cx="9767888" cy="4641850"/>
          </a:xfrm>
        </p:spPr>
        <p:txBody>
          <a:bodyPr/>
          <a:lstStyle/>
          <a:p>
            <a:r>
              <a:rPr lang="en-US" altLang="en-US" sz="2400" dirty="0">
                <a:latin typeface="Avenir Medium"/>
                <a:ea typeface="ＭＳ Ｐゴシック" panose="020B0600070205080204" pitchFamily="34" charset="-128"/>
              </a:rPr>
              <a:t>Student cards are compulsory for library access and the use of all Nelson Mandela University library facilities</a:t>
            </a:r>
          </a:p>
          <a:p>
            <a:r>
              <a:rPr lang="en-US" altLang="en-US" sz="2400" dirty="0">
                <a:latin typeface="Avenir Medium"/>
                <a:ea typeface="ＭＳ Ｐゴシック" panose="020B0600070205080204" pitchFamily="34" charset="-128"/>
              </a:rPr>
              <a:t>You must be a registered library user (you are required to register every year) and create a PIN.  </a:t>
            </a:r>
          </a:p>
          <a:p>
            <a:endParaRPr lang="en-US" altLang="en-US" sz="2400" dirty="0">
              <a:latin typeface="Avenir Medium"/>
              <a:ea typeface="ＭＳ Ｐゴシック" panose="020B0600070205080204" pitchFamily="34" charset="-128"/>
            </a:endParaRPr>
          </a:p>
          <a:p>
            <a:r>
              <a:rPr lang="en-US" altLang="en-US" sz="2400" dirty="0">
                <a:latin typeface="Avenir Medium"/>
                <a:ea typeface="ＭＳ Ｐゴシック" panose="020B0600070205080204" pitchFamily="34" charset="-128"/>
              </a:rPr>
              <a:t>When you create a PIN, you will be able to do the following: </a:t>
            </a:r>
          </a:p>
          <a:p>
            <a:r>
              <a:rPr lang="en-US" altLang="en-US" sz="2400" dirty="0">
                <a:latin typeface="Avenir Medium"/>
                <a:ea typeface="ＭＳ Ｐゴシック" panose="020B0600070205080204" pitchFamily="34" charset="-128"/>
              </a:rPr>
              <a:t>Access online databases from home</a:t>
            </a:r>
          </a:p>
          <a:p>
            <a:r>
              <a:rPr lang="en-US" altLang="en-US" sz="2400" dirty="0">
                <a:latin typeface="Avenir Medium"/>
                <a:ea typeface="ＭＳ Ｐゴシック" panose="020B0600070205080204" pitchFamily="34" charset="-128"/>
              </a:rPr>
              <a:t>Request items via Interlibrary Loan service</a:t>
            </a:r>
          </a:p>
          <a:p>
            <a:r>
              <a:rPr lang="en-US" altLang="en-US" sz="2400" dirty="0">
                <a:latin typeface="Avenir Medium"/>
                <a:ea typeface="ＭＳ Ｐゴシック" panose="020B0600070205080204" pitchFamily="34" charset="-128"/>
              </a:rPr>
              <a:t>Activate your reading history to record all library items borrowed by you</a:t>
            </a:r>
          </a:p>
          <a:p>
            <a:r>
              <a:rPr lang="en-US" altLang="en-US" sz="2400" dirty="0">
                <a:latin typeface="Avenir Medium"/>
                <a:ea typeface="ＭＳ Ｐゴシック" panose="020B0600070205080204" pitchFamily="34" charset="-128"/>
              </a:rPr>
              <a:t>View and renew your library items out on loan</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D20B-06FA-AF85-F669-BE13BF0905B9}"/>
              </a:ext>
            </a:extLst>
          </p:cNvPr>
          <p:cNvSpPr>
            <a:spLocks noGrp="1"/>
          </p:cNvSpPr>
          <p:nvPr>
            <p:ph type="title"/>
          </p:nvPr>
        </p:nvSpPr>
        <p:spPr>
          <a:xfrm>
            <a:off x="431800" y="368491"/>
            <a:ext cx="11328400" cy="630316"/>
          </a:xfrm>
        </p:spPr>
        <p:txBody>
          <a:bodyPr/>
          <a:lstStyle/>
          <a:p>
            <a:r>
              <a:rPr lang="en-ZA" dirty="0">
                <a:solidFill>
                  <a:srgbClr val="333333"/>
                </a:solidFill>
                <a:effectLst/>
              </a:rPr>
              <a:t>NMU </a:t>
            </a:r>
            <a:r>
              <a:rPr lang="en-ZA" dirty="0">
                <a:solidFill>
                  <a:srgbClr val="333333"/>
                </a:solidFill>
              </a:rPr>
              <a:t>Transformational A</a:t>
            </a:r>
            <a:r>
              <a:rPr lang="en-ZA" dirty="0">
                <a:solidFill>
                  <a:srgbClr val="333333"/>
                </a:solidFill>
                <a:effectLst/>
              </a:rPr>
              <a:t>greements</a:t>
            </a:r>
            <a:br>
              <a:rPr lang="en-ZA" b="1" dirty="0">
                <a:solidFill>
                  <a:srgbClr val="333333"/>
                </a:solidFill>
                <a:effectLst/>
              </a:rPr>
            </a:br>
            <a:endParaRPr lang="en-ZA" dirty="0"/>
          </a:p>
        </p:txBody>
      </p:sp>
      <p:sp>
        <p:nvSpPr>
          <p:cNvPr id="3" name="Content Placeholder 2">
            <a:extLst>
              <a:ext uri="{FF2B5EF4-FFF2-40B4-BE49-F238E27FC236}">
                <a16:creationId xmlns:a16="http://schemas.microsoft.com/office/drawing/2014/main" id="{83CC615D-3298-4C2C-98D8-34F413B74936}"/>
              </a:ext>
            </a:extLst>
          </p:cNvPr>
          <p:cNvSpPr>
            <a:spLocks noGrp="1"/>
          </p:cNvSpPr>
          <p:nvPr>
            <p:ph idx="1"/>
          </p:nvPr>
        </p:nvSpPr>
        <p:spPr>
          <a:xfrm>
            <a:off x="273377" y="876693"/>
            <a:ext cx="11499524" cy="5249470"/>
          </a:xfrm>
        </p:spPr>
        <p:txBody>
          <a:bodyPr/>
          <a:lstStyle/>
          <a:p>
            <a:pPr marL="0" indent="0">
              <a:buNone/>
            </a:pPr>
            <a:r>
              <a:rPr lang="en-ZA" sz="2400" b="0" i="0" dirty="0">
                <a:solidFill>
                  <a:srgbClr val="363636"/>
                </a:solidFill>
                <a:effectLst/>
                <a:latin typeface="Avenir Medium"/>
              </a:rPr>
              <a:t>We have </a:t>
            </a:r>
            <a:r>
              <a:rPr lang="en-ZA" sz="2400" b="1" i="0" dirty="0">
                <a:solidFill>
                  <a:srgbClr val="363636"/>
                </a:solidFill>
                <a:effectLst/>
                <a:latin typeface="Avenir Medium"/>
              </a:rPr>
              <a:t>NINE</a:t>
            </a:r>
            <a:r>
              <a:rPr lang="en-ZA" sz="2400" b="0" i="0" dirty="0">
                <a:solidFill>
                  <a:srgbClr val="363636"/>
                </a:solidFill>
                <a:effectLst/>
                <a:latin typeface="Avenir Medium"/>
              </a:rPr>
              <a:t> signed TAs at NMU, each publisher has its own business model.</a:t>
            </a:r>
            <a:endParaRPr lang="en-ZA" sz="2400" dirty="0">
              <a:latin typeface="Avenir Medium"/>
            </a:endParaRPr>
          </a:p>
          <a:p>
            <a:endParaRPr lang="en-ZA" dirty="0"/>
          </a:p>
          <a:p>
            <a:endParaRPr lang="en-ZA" dirty="0"/>
          </a:p>
        </p:txBody>
      </p:sp>
      <p:pic>
        <p:nvPicPr>
          <p:cNvPr id="6" name="Picture 5">
            <a:extLst>
              <a:ext uri="{FF2B5EF4-FFF2-40B4-BE49-F238E27FC236}">
                <a16:creationId xmlns:a16="http://schemas.microsoft.com/office/drawing/2014/main" id="{014AC989-479D-5AFE-76D8-5634D658D8A3}"/>
              </a:ext>
            </a:extLst>
          </p:cNvPr>
          <p:cNvPicPr>
            <a:picLocks noChangeAspect="1"/>
          </p:cNvPicPr>
          <p:nvPr/>
        </p:nvPicPr>
        <p:blipFill>
          <a:blip r:embed="rId2"/>
          <a:stretch>
            <a:fillRect/>
          </a:stretch>
        </p:blipFill>
        <p:spPr>
          <a:xfrm>
            <a:off x="773724" y="1576001"/>
            <a:ext cx="9089414" cy="4391657"/>
          </a:xfrm>
          <a:prstGeom prst="rect">
            <a:avLst/>
          </a:prstGeom>
        </p:spPr>
      </p:pic>
    </p:spTree>
    <p:extLst>
      <p:ext uri="{BB962C8B-B14F-4D97-AF65-F5344CB8AC3E}">
        <p14:creationId xmlns:p14="http://schemas.microsoft.com/office/powerpoint/2010/main" val="2675906246"/>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5A9345-A711-4BC3-9E37-E29093FF4D4D}"/>
              </a:ext>
            </a:extLst>
          </p:cNvPr>
          <p:cNvSpPr>
            <a:spLocks noGrp="1"/>
          </p:cNvSpPr>
          <p:nvPr>
            <p:ph type="body" sz="quarter" idx="10"/>
          </p:nvPr>
        </p:nvSpPr>
        <p:spPr>
          <a:xfrm>
            <a:off x="2047164" y="967979"/>
            <a:ext cx="6995237" cy="5683548"/>
          </a:xfrm>
        </p:spPr>
        <p:txBody>
          <a:bodyPr/>
          <a:lstStyle/>
          <a:p>
            <a:r>
              <a:rPr lang="en-ZA" sz="6000" dirty="0"/>
              <a:t>Thank You</a:t>
            </a:r>
          </a:p>
        </p:txBody>
      </p:sp>
    </p:spTree>
    <p:extLst>
      <p:ext uri="{BB962C8B-B14F-4D97-AF65-F5344CB8AC3E}">
        <p14:creationId xmlns:p14="http://schemas.microsoft.com/office/powerpoint/2010/main" val="5922741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59307127"/>
              </p:ext>
            </p:extLst>
          </p:nvPr>
        </p:nvGraphicFramePr>
        <p:xfrm>
          <a:off x="196949" y="1153551"/>
          <a:ext cx="11798102" cy="1588812"/>
        </p:xfrm>
        <a:graphic>
          <a:graphicData uri="http://schemas.openxmlformats.org/drawingml/2006/table">
            <a:tbl>
              <a:tblPr firstRow="1" firstCol="1" lastRow="1" lastCol="1" bandRow="1" bandCol="1">
                <a:tableStyleId>{7DF18680-E054-41AD-8BC1-D1AEF772440D}</a:tableStyleId>
              </a:tblPr>
              <a:tblGrid>
                <a:gridCol w="5300628">
                  <a:extLst>
                    <a:ext uri="{9D8B030D-6E8A-4147-A177-3AD203B41FA5}">
                      <a16:colId xmlns:a16="http://schemas.microsoft.com/office/drawing/2014/main" val="20000"/>
                    </a:ext>
                  </a:extLst>
                </a:gridCol>
                <a:gridCol w="3620415">
                  <a:extLst>
                    <a:ext uri="{9D8B030D-6E8A-4147-A177-3AD203B41FA5}">
                      <a16:colId xmlns:a16="http://schemas.microsoft.com/office/drawing/2014/main" val="20001"/>
                    </a:ext>
                  </a:extLst>
                </a:gridCol>
                <a:gridCol w="2877059">
                  <a:extLst>
                    <a:ext uri="{9D8B030D-6E8A-4147-A177-3AD203B41FA5}">
                      <a16:colId xmlns:a16="http://schemas.microsoft.com/office/drawing/2014/main" val="20002"/>
                    </a:ext>
                  </a:extLst>
                </a:gridCol>
              </a:tblGrid>
              <a:tr h="735372">
                <a:tc>
                  <a:txBody>
                    <a:bodyPr/>
                    <a:lstStyle/>
                    <a:p>
                      <a:pPr marL="0" marR="0" algn="ctr">
                        <a:spcBef>
                          <a:spcPts val="0"/>
                        </a:spcBef>
                        <a:spcAft>
                          <a:spcPts val="0"/>
                        </a:spcAft>
                        <a:tabLst>
                          <a:tab pos="-720090" algn="l"/>
                          <a:tab pos="-457200" algn="l"/>
                          <a:tab pos="0" algn="l"/>
                          <a:tab pos="270510" algn="l"/>
                          <a:tab pos="1115060" algn="l"/>
                          <a:tab pos="1371600" algn="l"/>
                          <a:tab pos="1828800" algn="l"/>
                          <a:tab pos="2286000" algn="l"/>
                          <a:tab pos="2743200" algn="l"/>
                          <a:tab pos="3060065" algn="l"/>
                        </a:tabLst>
                      </a:pPr>
                      <a:r>
                        <a:rPr lang="en-GB" sz="3600" b="0" dirty="0">
                          <a:solidFill>
                            <a:schemeClr val="tx1">
                              <a:lumMod val="95000"/>
                              <a:lumOff val="5000"/>
                            </a:schemeClr>
                          </a:solidFill>
                          <a:effectLst/>
                          <a:latin typeface="Bell MT" panose="02020503060305020303" pitchFamily="18" charset="0"/>
                        </a:rPr>
                        <a:t>Patron type</a:t>
                      </a:r>
                      <a:endParaRPr lang="en-US" sz="3600" b="0" dirty="0">
                        <a:solidFill>
                          <a:schemeClr val="tx1">
                            <a:lumMod val="95000"/>
                            <a:lumOff val="5000"/>
                          </a:schemeClr>
                        </a:solidFill>
                        <a:effectLst/>
                        <a:latin typeface="Bell MT" panose="02020503060305020303" pitchFamily="18" charset="0"/>
                        <a:ea typeface="Times New Roman"/>
                      </a:endParaRPr>
                    </a:p>
                  </a:txBody>
                  <a:tcPr marL="86184" marR="86184" marT="0" marB="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tcPr>
                </a:tc>
                <a:tc>
                  <a:txBody>
                    <a:bodyPr/>
                    <a:lstStyle/>
                    <a:p>
                      <a:pPr marL="0" marR="0" algn="ctr">
                        <a:spcBef>
                          <a:spcPts val="0"/>
                        </a:spcBef>
                        <a:spcAft>
                          <a:spcPts val="0"/>
                        </a:spcAft>
                        <a:tabLst>
                          <a:tab pos="-720090" algn="l"/>
                          <a:tab pos="-457200" algn="l"/>
                          <a:tab pos="0" algn="l"/>
                          <a:tab pos="270510" algn="l"/>
                          <a:tab pos="1115060" algn="l"/>
                          <a:tab pos="1371600" algn="l"/>
                          <a:tab pos="1828800" algn="l"/>
                          <a:tab pos="2286000" algn="l"/>
                          <a:tab pos="2743200" algn="l"/>
                          <a:tab pos="3060065" algn="l"/>
                        </a:tabLst>
                      </a:pPr>
                      <a:r>
                        <a:rPr lang="en-GB" sz="3600" b="0" dirty="0">
                          <a:solidFill>
                            <a:schemeClr val="tx1">
                              <a:lumMod val="95000"/>
                              <a:lumOff val="5000"/>
                            </a:schemeClr>
                          </a:solidFill>
                          <a:effectLst/>
                          <a:latin typeface="Bell MT" panose="02020503060305020303" pitchFamily="18" charset="0"/>
                        </a:rPr>
                        <a:t>No. of books</a:t>
                      </a:r>
                      <a:endParaRPr lang="en-US" sz="3600" b="0" dirty="0">
                        <a:solidFill>
                          <a:schemeClr val="tx1">
                            <a:lumMod val="95000"/>
                            <a:lumOff val="5000"/>
                          </a:schemeClr>
                        </a:solidFill>
                        <a:effectLst/>
                        <a:latin typeface="Bell MT" panose="02020503060305020303" pitchFamily="18" charset="0"/>
                        <a:ea typeface="Times New Roman"/>
                      </a:endParaRPr>
                    </a:p>
                  </a:txBody>
                  <a:tcPr marL="86184" marR="86184" marT="0" marB="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tcPr>
                </a:tc>
                <a:tc>
                  <a:txBody>
                    <a:bodyPr/>
                    <a:lstStyle/>
                    <a:p>
                      <a:pPr marL="0" marR="0" algn="ctr">
                        <a:spcBef>
                          <a:spcPts val="0"/>
                        </a:spcBef>
                        <a:spcAft>
                          <a:spcPts val="0"/>
                        </a:spcAft>
                        <a:tabLst>
                          <a:tab pos="-720090" algn="l"/>
                          <a:tab pos="-457200" algn="l"/>
                          <a:tab pos="0" algn="l"/>
                          <a:tab pos="270510" algn="l"/>
                          <a:tab pos="1115060" algn="l"/>
                          <a:tab pos="1371600" algn="l"/>
                          <a:tab pos="1828800" algn="l"/>
                          <a:tab pos="2286000" algn="l"/>
                          <a:tab pos="2743200" algn="l"/>
                          <a:tab pos="3060065" algn="l"/>
                        </a:tabLst>
                      </a:pPr>
                      <a:r>
                        <a:rPr lang="en-GB" sz="3600" b="0" dirty="0">
                          <a:solidFill>
                            <a:schemeClr val="tx1">
                              <a:lumMod val="95000"/>
                              <a:lumOff val="5000"/>
                            </a:schemeClr>
                          </a:solidFill>
                          <a:effectLst/>
                          <a:latin typeface="Bell MT" panose="02020503060305020303" pitchFamily="18" charset="0"/>
                        </a:rPr>
                        <a:t>Loan period</a:t>
                      </a:r>
                      <a:endParaRPr lang="en-US" sz="3600" b="0" dirty="0">
                        <a:solidFill>
                          <a:schemeClr val="tx1">
                            <a:lumMod val="95000"/>
                            <a:lumOff val="5000"/>
                          </a:schemeClr>
                        </a:solidFill>
                        <a:effectLst/>
                        <a:latin typeface="Bell MT" panose="02020503060305020303" pitchFamily="18" charset="0"/>
                        <a:ea typeface="Times New Roman"/>
                      </a:endParaRPr>
                    </a:p>
                  </a:txBody>
                  <a:tcPr marL="86184" marR="86184" marT="0" marB="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tcPr>
                </a:tc>
                <a:extLst>
                  <a:ext uri="{0D108BD9-81ED-4DB2-BD59-A6C34878D82A}">
                    <a16:rowId xmlns:a16="http://schemas.microsoft.com/office/drawing/2014/main" val="10000"/>
                  </a:ext>
                </a:extLst>
              </a:tr>
              <a:tr h="817341">
                <a:tc>
                  <a:txBody>
                    <a:bodyPr/>
                    <a:lstStyle/>
                    <a:p>
                      <a:pPr marL="0" marR="0" algn="ctr">
                        <a:spcBef>
                          <a:spcPts val="0"/>
                        </a:spcBef>
                        <a:spcAft>
                          <a:spcPts val="0"/>
                        </a:spcAft>
                        <a:tabLst>
                          <a:tab pos="-720090" algn="l"/>
                          <a:tab pos="-457200" algn="l"/>
                          <a:tab pos="0" algn="l"/>
                          <a:tab pos="270510" algn="l"/>
                          <a:tab pos="1115060" algn="l"/>
                          <a:tab pos="1371600" algn="l"/>
                          <a:tab pos="1828800" algn="l"/>
                          <a:tab pos="2286000" algn="l"/>
                          <a:tab pos="2743200" algn="l"/>
                          <a:tab pos="3060065" algn="l"/>
                        </a:tabLst>
                      </a:pPr>
                      <a:r>
                        <a:rPr lang="en-GB" sz="2800" b="0" dirty="0">
                          <a:solidFill>
                            <a:schemeClr val="tx1"/>
                          </a:solidFill>
                          <a:effectLst/>
                          <a:latin typeface="Rockwell Nova" panose="020B0604020202020204" pitchFamily="18" charset="0"/>
                        </a:rPr>
                        <a:t>Masters</a:t>
                      </a:r>
                      <a:r>
                        <a:rPr lang="en-GB" sz="2800" b="0" baseline="0" dirty="0">
                          <a:solidFill>
                            <a:schemeClr val="tx1"/>
                          </a:solidFill>
                          <a:effectLst/>
                          <a:latin typeface="Rockwell Nova" panose="020B0604020202020204" pitchFamily="18" charset="0"/>
                        </a:rPr>
                        <a:t> and Doctoral</a:t>
                      </a:r>
                      <a:r>
                        <a:rPr lang="en-GB" sz="2800" b="0" dirty="0">
                          <a:solidFill>
                            <a:schemeClr val="tx1"/>
                          </a:solidFill>
                          <a:effectLst/>
                          <a:latin typeface="Rockwell Nova" panose="020B0604020202020204" pitchFamily="18" charset="0"/>
                        </a:rPr>
                        <a:t> students</a:t>
                      </a:r>
                      <a:endParaRPr lang="en-US" sz="2800" b="0" dirty="0">
                        <a:solidFill>
                          <a:schemeClr val="tx1"/>
                        </a:solidFill>
                        <a:effectLst/>
                        <a:latin typeface="Rockwell Nova" panose="020B0604020202020204" pitchFamily="18" charset="0"/>
                        <a:ea typeface="Times New Roman"/>
                      </a:endParaRPr>
                    </a:p>
                  </a:txBody>
                  <a:tcPr marL="86184" marR="86184" marT="0" marB="0" anchor="ct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8900000" scaled="1"/>
                      <a:tileRect/>
                    </a:gradFill>
                  </a:tcPr>
                </a:tc>
                <a:tc>
                  <a:txBody>
                    <a:bodyPr/>
                    <a:lstStyle/>
                    <a:p>
                      <a:pPr marL="0" marR="0" algn="ctr">
                        <a:spcBef>
                          <a:spcPts val="0"/>
                        </a:spcBef>
                        <a:spcAft>
                          <a:spcPts val="0"/>
                        </a:spcAft>
                        <a:tabLst>
                          <a:tab pos="-720090" algn="l"/>
                          <a:tab pos="-457200" algn="l"/>
                          <a:tab pos="0" algn="l"/>
                          <a:tab pos="270510" algn="l"/>
                          <a:tab pos="1115060" algn="l"/>
                          <a:tab pos="1371600" algn="l"/>
                          <a:tab pos="1828800" algn="l"/>
                          <a:tab pos="2286000" algn="l"/>
                          <a:tab pos="2743200" algn="l"/>
                          <a:tab pos="3060065" algn="l"/>
                        </a:tabLst>
                      </a:pPr>
                      <a:r>
                        <a:rPr lang="en-GB" sz="2800" b="0" dirty="0">
                          <a:solidFill>
                            <a:schemeClr val="tx1"/>
                          </a:solidFill>
                          <a:effectLst/>
                          <a:latin typeface="Rockwell Nova" panose="02060503020205020403" pitchFamily="18" charset="0"/>
                        </a:rPr>
                        <a:t>20</a:t>
                      </a:r>
                      <a:endParaRPr lang="en-US" sz="2800" b="0" dirty="0">
                        <a:solidFill>
                          <a:schemeClr val="tx1"/>
                        </a:solidFill>
                        <a:effectLst/>
                        <a:latin typeface="Rockwell Nova" panose="02060503020205020403" pitchFamily="18" charset="0"/>
                        <a:ea typeface="Times New Roman"/>
                      </a:endParaRPr>
                    </a:p>
                  </a:txBody>
                  <a:tcPr marL="86184" marR="86184" marT="0" marB="0" anchor="ct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tcPr>
                </a:tc>
                <a:tc>
                  <a:txBody>
                    <a:bodyPr/>
                    <a:lstStyle/>
                    <a:p>
                      <a:pPr marL="0" marR="0" algn="ctr">
                        <a:spcBef>
                          <a:spcPts val="0"/>
                        </a:spcBef>
                        <a:spcAft>
                          <a:spcPts val="0"/>
                        </a:spcAft>
                        <a:tabLst>
                          <a:tab pos="-720090" algn="l"/>
                          <a:tab pos="-457200" algn="l"/>
                          <a:tab pos="0" algn="l"/>
                          <a:tab pos="270510" algn="l"/>
                          <a:tab pos="1115060" algn="l"/>
                          <a:tab pos="1371600" algn="l"/>
                          <a:tab pos="1828800" algn="l"/>
                          <a:tab pos="2286000" algn="l"/>
                          <a:tab pos="2743200" algn="l"/>
                          <a:tab pos="3060065" algn="l"/>
                        </a:tabLst>
                      </a:pPr>
                      <a:r>
                        <a:rPr lang="en-GB" sz="2800" b="0" dirty="0">
                          <a:solidFill>
                            <a:schemeClr val="tx1"/>
                          </a:solidFill>
                          <a:effectLst/>
                          <a:latin typeface="Rockwell Nova" panose="02060503020205020403" pitchFamily="18" charset="0"/>
                        </a:rPr>
                        <a:t>60 days</a:t>
                      </a:r>
                      <a:endParaRPr lang="en-US" sz="2800" b="0" dirty="0">
                        <a:solidFill>
                          <a:schemeClr val="tx1"/>
                        </a:solidFill>
                        <a:effectLst/>
                        <a:latin typeface="Rockwell Nova" panose="02060503020205020403" pitchFamily="18" charset="0"/>
                        <a:ea typeface="Times New Roman"/>
                      </a:endParaRPr>
                    </a:p>
                  </a:txBody>
                  <a:tcPr marL="86184" marR="86184" marT="0" marB="0" anchor="ct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t="100000"/>
                      </a:path>
                      <a:tileRect r="-100000" b="-100000"/>
                    </a:gra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96949" y="3260188"/>
            <a:ext cx="11798102" cy="2708434"/>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p:spPr>
        <p:txBody>
          <a:bodyPr wrap="square">
            <a:spAutoFit/>
          </a:bodyPr>
          <a:lstStyle/>
          <a:p>
            <a:pPr algn="ctr">
              <a:defRPr/>
            </a:pPr>
            <a:r>
              <a:rPr lang="en-ZA" sz="3600" dirty="0">
                <a:solidFill>
                  <a:schemeClr val="bg2">
                    <a:lumMod val="10000"/>
                  </a:schemeClr>
                </a:solidFill>
                <a:latin typeface="Bell MT" panose="02020503060305020303" pitchFamily="18" charset="0"/>
                <a:cs typeface="Arial" charset="0"/>
              </a:rPr>
              <a:t>Library books may be renewed:</a:t>
            </a:r>
            <a:endParaRPr lang="en-US" sz="3600" dirty="0">
              <a:solidFill>
                <a:schemeClr val="bg2">
                  <a:lumMod val="10000"/>
                </a:schemeClr>
              </a:solidFill>
              <a:latin typeface="Bell MT" panose="02020503060305020303" pitchFamily="18" charset="0"/>
              <a:cs typeface="Arial" charset="0"/>
            </a:endParaRPr>
          </a:p>
          <a:p>
            <a:pPr marL="914400" lvl="1" indent="-457200">
              <a:buFont typeface="Wingdings" panose="05000000000000000000" pitchFamily="2" charset="2"/>
              <a:buChar char="ü"/>
              <a:defRPr/>
            </a:pPr>
            <a:r>
              <a:rPr lang="en-GB" sz="2800" b="1" dirty="0">
                <a:solidFill>
                  <a:schemeClr val="bg2">
                    <a:lumMod val="10000"/>
                  </a:schemeClr>
                </a:solidFill>
                <a:latin typeface="Sitka Subheading" panose="02000505000000020004" pitchFamily="2" charset="0"/>
                <a:cs typeface="Arial" charset="0"/>
              </a:rPr>
              <a:t> </a:t>
            </a:r>
            <a:r>
              <a:rPr lang="en-GB" sz="2800" dirty="0">
                <a:solidFill>
                  <a:schemeClr val="bg2">
                    <a:lumMod val="25000"/>
                  </a:schemeClr>
                </a:solidFill>
                <a:latin typeface="Calisto MT" panose="02040603050505030304" pitchFamily="18" charset="0"/>
                <a:cs typeface="Arial" charset="0"/>
              </a:rPr>
              <a:t>via phone </a:t>
            </a:r>
            <a:endParaRPr lang="en-US" sz="2800" dirty="0">
              <a:solidFill>
                <a:schemeClr val="bg2">
                  <a:lumMod val="25000"/>
                </a:schemeClr>
              </a:solidFill>
              <a:latin typeface="Calisto MT" panose="02040603050505030304" pitchFamily="18" charset="0"/>
              <a:cs typeface="Arial" charset="0"/>
            </a:endParaRPr>
          </a:p>
          <a:p>
            <a:pPr marL="914400" lvl="1" indent="-457200">
              <a:buFont typeface="Wingdings" panose="05000000000000000000" pitchFamily="2" charset="2"/>
              <a:buChar char="ü"/>
              <a:defRPr/>
            </a:pPr>
            <a:r>
              <a:rPr lang="en-GB" sz="2800" dirty="0">
                <a:solidFill>
                  <a:schemeClr val="tx1">
                    <a:lumMod val="95000"/>
                    <a:lumOff val="5000"/>
                  </a:schemeClr>
                </a:solidFill>
                <a:latin typeface="Calisto MT" panose="02040603050505030304" pitchFamily="18" charset="0"/>
                <a:cs typeface="Arial" charset="0"/>
              </a:rPr>
              <a:t> </a:t>
            </a:r>
            <a:r>
              <a:rPr lang="en-GB" sz="2800" dirty="0">
                <a:solidFill>
                  <a:schemeClr val="bg2">
                    <a:lumMod val="25000"/>
                  </a:schemeClr>
                </a:solidFill>
                <a:latin typeface="Calisto MT" panose="02040603050505030304" pitchFamily="18" charset="0"/>
                <a:cs typeface="Arial" charset="0"/>
              </a:rPr>
              <a:t>online via the Classic Catalogue </a:t>
            </a:r>
            <a:endParaRPr lang="en-US" sz="2800" dirty="0">
              <a:solidFill>
                <a:schemeClr val="bg2">
                  <a:lumMod val="25000"/>
                </a:schemeClr>
              </a:solidFill>
              <a:latin typeface="Calisto MT" panose="02040603050505030304" pitchFamily="18" charset="0"/>
              <a:cs typeface="Arial" charset="0"/>
            </a:endParaRPr>
          </a:p>
          <a:p>
            <a:pPr marL="914400" lvl="1" indent="-457200">
              <a:buFont typeface="Wingdings" panose="05000000000000000000" pitchFamily="2" charset="2"/>
              <a:buChar char="ü"/>
              <a:defRPr/>
            </a:pPr>
            <a:r>
              <a:rPr lang="en-GB" sz="2800" dirty="0">
                <a:solidFill>
                  <a:schemeClr val="tx1">
                    <a:lumMod val="95000"/>
                    <a:lumOff val="5000"/>
                  </a:schemeClr>
                </a:solidFill>
                <a:latin typeface="Calisto MT" panose="02040603050505030304" pitchFamily="18" charset="0"/>
                <a:cs typeface="Arial" charset="0"/>
              </a:rPr>
              <a:t> </a:t>
            </a:r>
            <a:r>
              <a:rPr lang="en-GB" sz="2800" dirty="0">
                <a:solidFill>
                  <a:schemeClr val="bg2">
                    <a:lumMod val="25000"/>
                  </a:schemeClr>
                </a:solidFill>
                <a:latin typeface="Calisto MT" panose="02040603050505030304" pitchFamily="18" charset="0"/>
                <a:cs typeface="Arial" charset="0"/>
              </a:rPr>
              <a:t>in person at the library Circulation Desk</a:t>
            </a:r>
            <a:endParaRPr lang="en-US" sz="2800" dirty="0">
              <a:solidFill>
                <a:schemeClr val="bg2">
                  <a:lumMod val="25000"/>
                </a:schemeClr>
              </a:solidFill>
              <a:latin typeface="Calisto MT" panose="02040603050505030304" pitchFamily="18" charset="0"/>
              <a:cs typeface="Arial" charset="0"/>
            </a:endParaRPr>
          </a:p>
          <a:p>
            <a:pPr>
              <a:defRPr/>
            </a:pPr>
            <a:r>
              <a:rPr lang="en-GB" dirty="0">
                <a:latin typeface="Sitka Subheading" panose="02000505000000020004" pitchFamily="2" charset="0"/>
                <a:cs typeface="Arial" charset="0"/>
              </a:rPr>
              <a:t> </a:t>
            </a:r>
            <a:endParaRPr lang="en-US" dirty="0">
              <a:latin typeface="Sitka Subheading" panose="02000505000000020004" pitchFamily="2" charset="0"/>
              <a:cs typeface="Arial" charset="0"/>
            </a:endParaRPr>
          </a:p>
          <a:p>
            <a:pPr algn="ctr">
              <a:defRPr/>
            </a:pPr>
            <a:r>
              <a:rPr lang="en-GB" sz="2600" dirty="0">
                <a:latin typeface="Calisto MT" panose="02040603050505030304" pitchFamily="18" charset="0"/>
                <a:cs typeface="Arial" charset="0"/>
              </a:rPr>
              <a:t>Library books can be renewed </a:t>
            </a:r>
            <a:r>
              <a:rPr lang="en-GB" sz="3200" b="1" i="1" u="sng" dirty="0">
                <a:solidFill>
                  <a:srgbClr val="C00000"/>
                </a:solidFill>
                <a:latin typeface="Sitka Subheading" panose="02000505000000020004" pitchFamily="2" charset="0"/>
                <a:cs typeface="Arial" charset="0"/>
              </a:rPr>
              <a:t>twice</a:t>
            </a:r>
            <a:r>
              <a:rPr lang="en-GB" sz="2600" b="1" dirty="0">
                <a:solidFill>
                  <a:srgbClr val="C00000"/>
                </a:solidFill>
                <a:latin typeface="Sitka Subheading" panose="02000505000000020004" pitchFamily="2" charset="0"/>
                <a:cs typeface="Arial" charset="0"/>
              </a:rPr>
              <a:t> </a:t>
            </a:r>
            <a:r>
              <a:rPr lang="en-GB" sz="2600" dirty="0">
                <a:solidFill>
                  <a:schemeClr val="bg2">
                    <a:lumMod val="10000"/>
                  </a:schemeClr>
                </a:solidFill>
                <a:latin typeface="Calisto MT" panose="02040603050505030304" pitchFamily="18" charset="0"/>
                <a:cs typeface="Arial" charset="0"/>
              </a:rPr>
              <a:t>unless another patron has booked the item</a:t>
            </a:r>
            <a:endParaRPr lang="en-US" sz="2600" dirty="0">
              <a:solidFill>
                <a:schemeClr val="bg2">
                  <a:lumMod val="10000"/>
                </a:schemeClr>
              </a:solidFill>
              <a:latin typeface="Calisto MT" panose="02040603050505030304" pitchFamily="18" charset="0"/>
              <a:cs typeface="Arial" charset="0"/>
            </a:endParaRPr>
          </a:p>
        </p:txBody>
      </p:sp>
      <p:sp>
        <p:nvSpPr>
          <p:cNvPr id="2" name="TextBox 1">
            <a:extLst>
              <a:ext uri="{FF2B5EF4-FFF2-40B4-BE49-F238E27FC236}">
                <a16:creationId xmlns:a16="http://schemas.microsoft.com/office/drawing/2014/main" id="{3E163B9D-4DF4-41D1-877D-8637630E2C7A}"/>
              </a:ext>
            </a:extLst>
          </p:cNvPr>
          <p:cNvSpPr txBox="1"/>
          <p:nvPr/>
        </p:nvSpPr>
        <p:spPr>
          <a:xfrm>
            <a:off x="545910" y="432973"/>
            <a:ext cx="14843935" cy="707886"/>
          </a:xfrm>
          <a:prstGeom prst="rect">
            <a:avLst/>
          </a:prstGeom>
          <a:noFill/>
        </p:spPr>
        <p:txBody>
          <a:bodyPr wrap="square" rtlCol="0">
            <a:spAutoFit/>
          </a:bodyPr>
          <a:lstStyle/>
          <a:p>
            <a:r>
              <a:rPr lang="en-ZA" sz="4000" dirty="0">
                <a:solidFill>
                  <a:schemeClr val="bg2">
                    <a:lumMod val="25000"/>
                  </a:schemeClr>
                </a:solidFill>
                <a:latin typeface="Avenir Medium"/>
              </a:rPr>
              <a:t>Borrowing Rights</a:t>
            </a:r>
          </a:p>
        </p:txBody>
      </p:sp>
    </p:spTree>
    <p:custDataLst>
      <p:tags r:id="rId1"/>
    </p:custDataLst>
    <p:extLst>
      <p:ext uri="{BB962C8B-B14F-4D97-AF65-F5344CB8AC3E}">
        <p14:creationId xmlns:p14="http://schemas.microsoft.com/office/powerpoint/2010/main" val="12387148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92E500C2-4CBF-07C8-22DE-F7020C5D5386}"/>
              </a:ext>
            </a:extLst>
          </p:cNvPr>
          <p:cNvSpPr txBox="1">
            <a:spLocks noChangeArrowheads="1"/>
          </p:cNvSpPr>
          <p:nvPr/>
        </p:nvSpPr>
        <p:spPr bwMode="auto">
          <a:xfrm>
            <a:off x="723331" y="136525"/>
            <a:ext cx="93239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EC000"/>
              </a:buClr>
              <a:buSzPct val="75000"/>
              <a:buFont typeface="Wingdings" panose="05000000000000000000" pitchFamily="2" charset="2"/>
              <a:buChar char="§"/>
              <a:defRPr sz="2000">
                <a:solidFill>
                  <a:schemeClr val="tx1"/>
                </a:solidFill>
                <a:latin typeface="Avenir Book" charset="0"/>
                <a:ea typeface="ＭＳ Ｐゴシック" panose="020B0600070205080204" pitchFamily="34" charset="-128"/>
              </a:defRPr>
            </a:lvl1pPr>
            <a:lvl2pPr marL="742950" indent="-285750">
              <a:spcBef>
                <a:spcPct val="20000"/>
              </a:spcBef>
              <a:buClr>
                <a:srgbClr val="FEC000"/>
              </a:buClr>
              <a:buSzPct val="75000"/>
              <a:buChar char="•"/>
              <a:defRPr sz="2000">
                <a:solidFill>
                  <a:schemeClr val="tx1"/>
                </a:solidFill>
                <a:latin typeface="Avenir Book" charset="0"/>
                <a:ea typeface="ＭＳ Ｐゴシック" panose="020B0600070205080204" pitchFamily="34" charset="-128"/>
              </a:defRPr>
            </a:lvl2pPr>
            <a:lvl3pPr marL="1143000" indent="-228600">
              <a:spcBef>
                <a:spcPct val="20000"/>
              </a:spcBef>
              <a:buClr>
                <a:srgbClr val="FEC000"/>
              </a:buClr>
              <a:buSzPct val="75000"/>
              <a:buFont typeface="Arial" panose="020B0604020202020204" pitchFamily="34" charset="0"/>
              <a:buChar char="-"/>
              <a:defRPr sz="2000">
                <a:solidFill>
                  <a:schemeClr val="tx1"/>
                </a:solidFill>
                <a:latin typeface="Avenir Book" charset="0"/>
                <a:ea typeface="ＭＳ Ｐゴシック" panose="020B0600070205080204" pitchFamily="34" charset="-128"/>
              </a:defRPr>
            </a:lvl3pPr>
            <a:lvl4pPr marL="16002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ZA" altLang="en-US" sz="4000" dirty="0">
                <a:latin typeface="Avenir Medium" charset="0"/>
              </a:rPr>
              <a:t>Interlibrary Loans (ILL)</a:t>
            </a:r>
          </a:p>
        </p:txBody>
      </p:sp>
      <p:sp>
        <p:nvSpPr>
          <p:cNvPr id="3" name="TextBox 2">
            <a:extLst>
              <a:ext uri="{FF2B5EF4-FFF2-40B4-BE49-F238E27FC236}">
                <a16:creationId xmlns:a16="http://schemas.microsoft.com/office/drawing/2014/main" id="{0F641282-CE75-3B41-44EA-6956AB85599A}"/>
              </a:ext>
            </a:extLst>
          </p:cNvPr>
          <p:cNvSpPr txBox="1">
            <a:spLocks noChangeArrowheads="1"/>
          </p:cNvSpPr>
          <p:nvPr/>
        </p:nvSpPr>
        <p:spPr bwMode="auto">
          <a:xfrm>
            <a:off x="627797" y="908050"/>
            <a:ext cx="9429017" cy="3416320"/>
          </a:xfrm>
          <a:prstGeom prst="rect">
            <a:avLst/>
          </a:prstGeom>
          <a:noFill/>
          <a:ln>
            <a:noFill/>
          </a:ln>
        </p:spPr>
        <p:txBody>
          <a:bodyPr wrap="square">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defRPr/>
            </a:pPr>
            <a:endParaRPr lang="en-ZA" altLang="en-US" sz="2400" dirty="0">
              <a:latin typeface="Avenir Medium"/>
            </a:endParaRPr>
          </a:p>
          <a:p>
            <a:pPr>
              <a:buFont typeface="Arial" panose="020B0604020202020204" pitchFamily="34" charset="0"/>
              <a:buChar char="•"/>
              <a:defRPr/>
            </a:pPr>
            <a:r>
              <a:rPr lang="en-ZA" altLang="en-US" sz="2400" dirty="0">
                <a:latin typeface="Avenir Medium"/>
              </a:rPr>
              <a:t>Interlibrary Loans (ILL) allow postgrad students the convenience of requesting items (journal articles and book chapter from eBook) from another institution if you cannot find </a:t>
            </a:r>
            <a:r>
              <a:rPr lang="en-ZA" altLang="en-US" sz="2400" dirty="0" err="1">
                <a:latin typeface="Avenir Medium"/>
              </a:rPr>
              <a:t>fulltext</a:t>
            </a:r>
            <a:r>
              <a:rPr lang="en-ZA" altLang="en-US" sz="2400" dirty="0">
                <a:latin typeface="Avenir Medium"/>
              </a:rPr>
              <a:t> access</a:t>
            </a:r>
          </a:p>
          <a:p>
            <a:pPr>
              <a:buFont typeface="Arial" panose="020B0604020202020204" pitchFamily="34" charset="0"/>
              <a:buChar char="•"/>
              <a:defRPr/>
            </a:pPr>
            <a:endParaRPr lang="en-ZA" altLang="en-US" sz="2400" dirty="0">
              <a:latin typeface="Avenir Medium"/>
            </a:endParaRPr>
          </a:p>
          <a:p>
            <a:pPr>
              <a:buFont typeface="Arial" panose="020B0604020202020204" pitchFamily="34" charset="0"/>
              <a:buChar char="•"/>
              <a:defRPr/>
            </a:pPr>
            <a:r>
              <a:rPr lang="en-ZA" altLang="en-US" sz="2400" dirty="0">
                <a:latin typeface="Avenir Medium"/>
              </a:rPr>
              <a:t>There is no charge for this service</a:t>
            </a:r>
          </a:p>
          <a:p>
            <a:pPr>
              <a:buFont typeface="Wingdings" panose="05000000000000000000" pitchFamily="2" charset="2"/>
              <a:buChar char="ü"/>
              <a:defRPr/>
            </a:pPr>
            <a:endParaRPr lang="en-ZA" altLang="en-US" dirty="0">
              <a:latin typeface="Avenir Book" charset="0"/>
            </a:endParaRPr>
          </a:p>
          <a:p>
            <a:pPr marL="0" indent="0">
              <a:defRPr/>
            </a:pPr>
            <a:endParaRPr lang="en-ZA" altLang="en-US" dirty="0">
              <a:latin typeface="Avenir Book" charset="0"/>
            </a:endParaRPr>
          </a:p>
          <a:p>
            <a:pPr marL="0" indent="0">
              <a:defRPr/>
            </a:pPr>
            <a:endParaRPr lang="en-ZA" altLang="en-US" dirty="0"/>
          </a:p>
          <a:p>
            <a:pPr>
              <a:buFont typeface="Arial" panose="020B0604020202020204" pitchFamily="34" charset="0"/>
              <a:buChar char="•"/>
              <a:defRPr/>
            </a:pPr>
            <a:endParaRPr lang="en-ZA" alt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3">
            <a:extLst>
              <a:ext uri="{FF2B5EF4-FFF2-40B4-BE49-F238E27FC236}">
                <a16:creationId xmlns:a16="http://schemas.microsoft.com/office/drawing/2014/main" id="{B6D8638F-4E24-15CB-81F9-C3BE6CA45406}"/>
              </a:ext>
            </a:extLst>
          </p:cNvPr>
          <p:cNvSpPr>
            <a:spLocks noGrp="1" noChangeArrowheads="1"/>
          </p:cNvSpPr>
          <p:nvPr>
            <p:ph type="body" sz="quarter" idx="10"/>
          </p:nvPr>
        </p:nvSpPr>
        <p:spPr>
          <a:xfrm>
            <a:off x="3863975" y="261939"/>
            <a:ext cx="4376738" cy="6332537"/>
          </a:xfrm>
        </p:spPr>
        <p:txBody>
          <a:bodyPr/>
          <a:lstStyle/>
          <a:p>
            <a:pPr>
              <a:spcBef>
                <a:spcPct val="0"/>
              </a:spcBef>
              <a:spcAft>
                <a:spcPct val="0"/>
              </a:spcAft>
            </a:pPr>
            <a:r>
              <a:rPr lang="en-US" altLang="en-US" sz="4000" dirty="0">
                <a:latin typeface="Avenir Medium" charset="0"/>
                <a:ea typeface="ＭＳ Ｐゴシック" panose="020B0600070205080204" pitchFamily="34" charset="-128"/>
              </a:rPr>
              <a:t>Library website</a:t>
            </a: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C505FAE1-B587-B5B6-3880-AF0AC9A79B96}"/>
              </a:ext>
            </a:extLst>
          </p:cNvPr>
          <p:cNvSpPr>
            <a:spLocks noGrp="1" noChangeArrowheads="1"/>
          </p:cNvSpPr>
          <p:nvPr>
            <p:ph idx="1"/>
          </p:nvPr>
        </p:nvSpPr>
        <p:spPr>
          <a:xfrm>
            <a:off x="423081" y="765174"/>
            <a:ext cx="9849633" cy="5308079"/>
          </a:xfrm>
        </p:spPr>
        <p:txBody>
          <a:bodyPr/>
          <a:lstStyle/>
          <a:p>
            <a:pPr>
              <a:defRPr/>
            </a:pPr>
            <a:r>
              <a:rPr lang="en-US" altLang="en-US" sz="2400" dirty="0">
                <a:latin typeface="Avenir Medium"/>
                <a:ea typeface="ＭＳ Ｐゴシック" panose="020B0600070205080204" pitchFamily="34" charset="-128"/>
              </a:rPr>
              <a:t>The Library website is the gateway to finding the most relevant information for your research</a:t>
            </a:r>
          </a:p>
          <a:p>
            <a:pPr>
              <a:defRPr/>
            </a:pPr>
            <a:endParaRPr lang="en-US" altLang="en-US" sz="2400" dirty="0">
              <a:latin typeface="Avenir Medium"/>
              <a:ea typeface="ＭＳ Ｐゴシック" panose="020B0600070205080204" pitchFamily="34" charset="-128"/>
            </a:endParaRPr>
          </a:p>
          <a:p>
            <a:pPr>
              <a:defRPr/>
            </a:pPr>
            <a:r>
              <a:rPr lang="en-US" altLang="en-US" sz="2400" dirty="0">
                <a:latin typeface="Avenir Medium"/>
                <a:ea typeface="ＭＳ Ｐゴシック" panose="020B0600070205080204" pitchFamily="34" charset="-128"/>
              </a:rPr>
              <a:t>Important links to remember:</a:t>
            </a:r>
          </a:p>
          <a:p>
            <a:pPr>
              <a:buFont typeface="Wingdings" panose="05000000000000000000" pitchFamily="2" charset="2"/>
              <a:buChar char="Ø"/>
              <a:defRPr/>
            </a:pPr>
            <a:r>
              <a:rPr lang="en-US" altLang="en-US" sz="2400" dirty="0">
                <a:latin typeface="Avenir Medium"/>
                <a:ea typeface="ＭＳ Ｐゴシック" panose="020B0600070205080204" pitchFamily="34" charset="-128"/>
              </a:rPr>
              <a:t>  Classic Catalogue</a:t>
            </a:r>
          </a:p>
          <a:p>
            <a:pPr>
              <a:buFont typeface="Wingdings" panose="05000000000000000000" pitchFamily="2" charset="2"/>
              <a:buChar char="Ø"/>
              <a:defRPr/>
            </a:pPr>
            <a:r>
              <a:rPr lang="en-US" altLang="en-US" sz="2400" dirty="0">
                <a:latin typeface="Avenir Medium"/>
                <a:ea typeface="ＭＳ Ｐゴシック" panose="020B0600070205080204" pitchFamily="34" charset="-128"/>
              </a:rPr>
              <a:t>  Online Databases</a:t>
            </a:r>
          </a:p>
          <a:p>
            <a:pPr>
              <a:buFont typeface="Wingdings" panose="05000000000000000000" pitchFamily="2" charset="2"/>
              <a:buChar char="Ø"/>
              <a:defRPr/>
            </a:pPr>
            <a:r>
              <a:rPr lang="en-US" altLang="en-US" sz="2400" dirty="0">
                <a:latin typeface="Avenir Medium"/>
                <a:ea typeface="ＭＳ Ｐゴシック" panose="020B0600070205080204" pitchFamily="34" charset="-128"/>
              </a:rPr>
              <a:t>  Google Scholar</a:t>
            </a:r>
          </a:p>
          <a:p>
            <a:pPr>
              <a:buFont typeface="Wingdings" panose="05000000000000000000" pitchFamily="2" charset="2"/>
              <a:buChar char="Ø"/>
              <a:defRPr/>
            </a:pPr>
            <a:r>
              <a:rPr lang="en-US" altLang="en-US" sz="2400" dirty="0">
                <a:latin typeface="Avenir Medium"/>
                <a:ea typeface="ＭＳ Ｐゴシック" panose="020B0600070205080204" pitchFamily="34" charset="-128"/>
              </a:rPr>
              <a:t>  Publish Support</a:t>
            </a:r>
          </a:p>
          <a:p>
            <a:pPr>
              <a:buFont typeface="Wingdings" panose="05000000000000000000" pitchFamily="2" charset="2"/>
              <a:buChar char="Ø"/>
              <a:defRPr/>
            </a:pPr>
            <a:r>
              <a:rPr lang="en-US" altLang="en-US" sz="2400" dirty="0">
                <a:latin typeface="Avenir Medium"/>
                <a:ea typeface="ＭＳ Ｐゴシック" panose="020B0600070205080204" pitchFamily="34" charset="-128"/>
              </a:rPr>
              <a:t>  </a:t>
            </a:r>
            <a:r>
              <a:rPr lang="en-US" altLang="en-US" sz="2400" dirty="0" err="1">
                <a:latin typeface="Avenir Medium"/>
                <a:ea typeface="ＭＳ Ｐゴシック" panose="020B0600070205080204" pitchFamily="34" charset="-128"/>
              </a:rPr>
              <a:t>LibGuides</a:t>
            </a:r>
            <a:endParaRPr lang="en-US" altLang="en-US" sz="2400" dirty="0">
              <a:latin typeface="Avenir Medium"/>
              <a:ea typeface="ＭＳ Ｐゴシック" panose="020B0600070205080204" pitchFamily="34" charset="-128"/>
            </a:endParaRPr>
          </a:p>
          <a:p>
            <a:pPr marL="0" indent="0">
              <a:buNone/>
              <a:defRPr/>
            </a:pPr>
            <a:endParaRPr lang="en-US" altLang="en-US" sz="2400" dirty="0">
              <a:latin typeface="Avenir Medium"/>
              <a:ea typeface="ＭＳ Ｐゴシック" panose="020B0600070205080204" pitchFamily="34" charset="-128"/>
            </a:endParaRPr>
          </a:p>
          <a:p>
            <a:pPr>
              <a:defRPr/>
            </a:pPr>
            <a:r>
              <a:rPr lang="en-US" altLang="en-US" sz="2400" dirty="0">
                <a:latin typeface="Avenir Medium"/>
                <a:ea typeface="ＭＳ Ｐゴシック" panose="020B0600070205080204" pitchFamily="34" charset="-128"/>
              </a:rPr>
              <a:t> Please visit the Library website to explore these platforms:</a:t>
            </a:r>
          </a:p>
          <a:p>
            <a:pPr marL="0" indent="0">
              <a:buNone/>
              <a:defRPr/>
            </a:pPr>
            <a:r>
              <a:rPr lang="en-US" sz="2400" b="1" dirty="0">
                <a:solidFill>
                  <a:schemeClr val="accent1">
                    <a:lumMod val="50000"/>
                  </a:schemeClr>
                </a:solidFill>
                <a:latin typeface="Avenir Medium"/>
              </a:rPr>
              <a:t>    </a:t>
            </a:r>
            <a:r>
              <a:rPr lang="en-US" sz="2400" dirty="0">
                <a:solidFill>
                  <a:schemeClr val="accent1">
                    <a:lumMod val="50000"/>
                  </a:schemeClr>
                </a:solidFill>
                <a:latin typeface="Avenir Medium"/>
              </a:rPr>
              <a:t>http://library.mandela.ac.za</a:t>
            </a:r>
          </a:p>
          <a:p>
            <a:pPr marL="0" indent="0">
              <a:buNone/>
              <a:defRPr/>
            </a:pPr>
            <a:endParaRPr lang="en-US" altLang="en-US" dirty="0">
              <a:latin typeface="Avenir Book" charset="0"/>
              <a:ea typeface="ＭＳ Ｐゴシック" panose="020B0600070205080204" pitchFamily="34" charset="-128"/>
            </a:endParaRPr>
          </a:p>
          <a:p>
            <a:pPr marL="0" indent="0">
              <a:buNone/>
              <a:defRPr/>
            </a:pPr>
            <a:endParaRPr lang="en-US" altLang="en-US" dirty="0">
              <a:latin typeface="Avenir Book" charset="0"/>
              <a:ea typeface="ＭＳ Ｐゴシック" panose="020B0600070205080204" pitchFamily="34" charset="-128"/>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7"/>
</p:tagLst>
</file>

<file path=ppt/theme/theme1.xml><?xml version="1.0" encoding="utf-8"?>
<a:theme xmlns:a="http://schemas.openxmlformats.org/drawingml/2006/main" name="03-Powerpoint-Template-no-image-(4-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361EDDFB70624EBF0A6AA71E7759C6" ma:contentTypeVersion="14" ma:contentTypeDescription="Create a new document." ma:contentTypeScope="" ma:versionID="e06ed00df78bb0364d35a5ec36529fd1">
  <xsd:schema xmlns:xsd="http://www.w3.org/2001/XMLSchema" xmlns:xs="http://www.w3.org/2001/XMLSchema" xmlns:p="http://schemas.microsoft.com/office/2006/metadata/properties" xmlns:ns3="0dbb7e94-bdd1-4513-95dd-86df06108f10" xmlns:ns4="15cdc654-86ba-498f-acf0-7926b8176bb4" targetNamespace="http://schemas.microsoft.com/office/2006/metadata/properties" ma:root="true" ma:fieldsID="b5d1b216f4af616ad772a5198a2ac6a5" ns3:_="" ns4:_="">
    <xsd:import namespace="0dbb7e94-bdd1-4513-95dd-86df06108f10"/>
    <xsd:import namespace="15cdc654-86ba-498f-acf0-7926b8176b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b7e94-bdd1-4513-95dd-86df06108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cdc654-86ba-498f-acf0-7926b8176bb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1D965D-5996-433A-B167-38ADC85D1746}">
  <ds:schemaRefs>
    <ds:schemaRef ds:uri="http://schemas.microsoft.com/sharepoint/v3/contenttype/forms"/>
  </ds:schemaRefs>
</ds:datastoreItem>
</file>

<file path=customXml/itemProps2.xml><?xml version="1.0" encoding="utf-8"?>
<ds:datastoreItem xmlns:ds="http://schemas.openxmlformats.org/officeDocument/2006/customXml" ds:itemID="{FE13B11E-ADC4-4D44-9B6D-94EB62346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bb7e94-bdd1-4513-95dd-86df06108f10"/>
    <ds:schemaRef ds:uri="15cdc654-86ba-498f-acf0-7926b8176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C310CC-BC81-4BD0-B292-72F480A40961}">
  <ds:schemaRefs>
    <ds:schemaRef ds:uri="http://purl.org/dc/dcmitype/"/>
    <ds:schemaRef ds:uri="http://schemas.microsoft.com/office/2006/metadata/properties"/>
    <ds:schemaRef ds:uri="15cdc654-86ba-498f-acf0-7926b8176bb4"/>
    <ds:schemaRef ds:uri="http://www.w3.org/XML/1998/namespace"/>
    <ds:schemaRef ds:uri="0dbb7e94-bdd1-4513-95dd-86df06108f10"/>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03-Powerpoint-Template-no-image-(4-3)</Template>
  <TotalTime>15407</TotalTime>
  <Words>1389</Words>
  <Application>Microsoft Office PowerPoint</Application>
  <PresentationFormat>Widescreen</PresentationFormat>
  <Paragraphs>226</Paragraphs>
  <Slides>51</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51</vt:i4>
      </vt:variant>
    </vt:vector>
  </HeadingPairs>
  <TitlesOfParts>
    <vt:vector size="71" baseType="lpstr">
      <vt:lpstr>Arial</vt:lpstr>
      <vt:lpstr>Avenir Black</vt:lpstr>
      <vt:lpstr>Avenir Book</vt:lpstr>
      <vt:lpstr>Avenir LT 45 Book</vt:lpstr>
      <vt:lpstr>Avenir Medium</vt:lpstr>
      <vt:lpstr>Bell MT</vt:lpstr>
      <vt:lpstr>Calibri</vt:lpstr>
      <vt:lpstr>Calibri Light</vt:lpstr>
      <vt:lpstr>Calisto MT</vt:lpstr>
      <vt:lpstr>Helvetica</vt:lpstr>
      <vt:lpstr>OpenSansRegular</vt:lpstr>
      <vt:lpstr>Rockwell Nova</vt:lpstr>
      <vt:lpstr>Sitka Subheading</vt:lpstr>
      <vt:lpstr>Söhne</vt:lpstr>
      <vt:lpstr>Tempus Sans ITC</vt:lpstr>
      <vt:lpstr>Times New Roman</vt:lpstr>
      <vt:lpstr>Universe</vt:lpstr>
      <vt:lpstr>Wingdings</vt:lpstr>
      <vt:lpstr>Work Sans</vt:lpstr>
      <vt:lpstr>03-Powerpoint-Template-no-image-(4-3)</vt:lpstr>
      <vt:lpstr> </vt:lpstr>
      <vt:lpstr>Contact Details</vt:lpstr>
      <vt:lpstr>Content</vt:lpstr>
      <vt:lpstr>PowerPoint Presentation</vt:lpstr>
      <vt:lpstr>Library registration</vt:lpstr>
      <vt:lpstr>PowerPoint Presentation</vt:lpstr>
      <vt:lpstr>PowerPoint Presentation</vt:lpstr>
      <vt:lpstr>PowerPoint Presentation</vt:lpstr>
      <vt:lpstr>PowerPoint Presentation</vt:lpstr>
      <vt:lpstr>PowerPoint Presentation</vt:lpstr>
      <vt:lpstr>Consult with Librarians: Book an appointment</vt:lpstr>
      <vt:lpstr>PowerPoint Presentation</vt:lpstr>
      <vt:lpstr>Application for Letter of Introduction </vt:lpstr>
      <vt:lpstr>PowerPoint Presentation</vt:lpstr>
      <vt:lpstr>LibGuides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Evidence Synthesis Research?</vt:lpstr>
      <vt:lpstr>Types of Evidence Synthesis</vt:lpstr>
      <vt:lpstr>PowerPoint Presentation</vt:lpstr>
      <vt:lpstr>Consulting Role of the Librarian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Tools you will find Project Planner</vt:lpstr>
      <vt:lpstr>PowerPoint Presentation</vt:lpstr>
      <vt:lpstr>PowerPoint Presentation</vt:lpstr>
      <vt:lpstr>EndNote</vt:lpstr>
      <vt:lpstr>Citing Sources: EndNote 20</vt:lpstr>
      <vt:lpstr>Interface of Endnote</vt:lpstr>
      <vt:lpstr>Insert and Create Citations and Bibliography into MS Word</vt:lpstr>
      <vt:lpstr>PowerPoint Presentation</vt:lpstr>
      <vt:lpstr>Transformative Agreements</vt:lpstr>
      <vt:lpstr>How do the Agreements factor into selecting a         journal?</vt:lpstr>
      <vt:lpstr>NMU Transformational Agreements </vt:lpstr>
      <vt:lpstr>PowerPoint Presentation</vt:lpstr>
    </vt:vector>
  </TitlesOfParts>
  <Company>Nelson Mandela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EndNote: Manually adding a reference</dc:title>
  <dc:creator>van der Sandt, Helene (Mrs) (Summerstrand Campus South)</dc:creator>
  <cp:lastModifiedBy>Bavuma, Nobuzwe (Ms) (Summerstrand South Campus)</cp:lastModifiedBy>
  <cp:revision>37</cp:revision>
  <dcterms:created xsi:type="dcterms:W3CDTF">2020-07-22T08:42:50Z</dcterms:created>
  <dcterms:modified xsi:type="dcterms:W3CDTF">2024-04-03T07:18:30Z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0x010100AF361EDDFB70624EBF0A6AA71E7759C6</vt:lpwstr>
  </property>
</Properties>
</file>