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1"/>
    <p:sldMasterId id="2147483706" r:id="rId2"/>
    <p:sldMasterId id="2147483712" r:id="rId3"/>
    <p:sldMasterId id="2147483724" r:id="rId4"/>
  </p:sldMasterIdLst>
  <p:notesMasterIdLst>
    <p:notesMasterId r:id="rId30"/>
  </p:notesMasterIdLst>
  <p:handoutMasterIdLst>
    <p:handoutMasterId r:id="rId31"/>
  </p:handoutMasterIdLst>
  <p:sldIdLst>
    <p:sldId id="446" r:id="rId5"/>
    <p:sldId id="587" r:id="rId6"/>
    <p:sldId id="591" r:id="rId7"/>
    <p:sldId id="592" r:id="rId8"/>
    <p:sldId id="590" r:id="rId9"/>
    <p:sldId id="607" r:id="rId10"/>
    <p:sldId id="546" r:id="rId11"/>
    <p:sldId id="462" r:id="rId12"/>
    <p:sldId id="605" r:id="rId13"/>
    <p:sldId id="593" r:id="rId14"/>
    <p:sldId id="603" r:id="rId15"/>
    <p:sldId id="588" r:id="rId16"/>
    <p:sldId id="604" r:id="rId17"/>
    <p:sldId id="602" r:id="rId18"/>
    <p:sldId id="589" r:id="rId19"/>
    <p:sldId id="608" r:id="rId20"/>
    <p:sldId id="594" r:id="rId21"/>
    <p:sldId id="595" r:id="rId22"/>
    <p:sldId id="596" r:id="rId23"/>
    <p:sldId id="600" r:id="rId24"/>
    <p:sldId id="597" r:id="rId25"/>
    <p:sldId id="598" r:id="rId26"/>
    <p:sldId id="599" r:id="rId27"/>
    <p:sldId id="601" r:id="rId28"/>
    <p:sldId id="606"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672" userDrawn="1">
          <p15:clr>
            <a:srgbClr val="A4A3A4"/>
          </p15:clr>
        </p15:guide>
        <p15:guide id="2" pos="288" userDrawn="1">
          <p15:clr>
            <a:srgbClr val="F26B43"/>
          </p15:clr>
        </p15:guide>
        <p15:guide id="3" orient="horz" pos="4056" userDrawn="1">
          <p15:clr>
            <a:srgbClr val="F26B43"/>
          </p15:clr>
        </p15:guide>
        <p15:guide id="4" orient="horz" pos="1488" userDrawn="1">
          <p15:clr>
            <a:srgbClr val="A4A3A4"/>
          </p15:clr>
        </p15:guide>
        <p15:guide id="5" pos="3816" userDrawn="1">
          <p15:clr>
            <a:srgbClr val="A4A3A4"/>
          </p15:clr>
        </p15:guide>
        <p15:guide id="6" pos="7416" userDrawn="1">
          <p15:clr>
            <a:srgbClr val="F26B43"/>
          </p15:clr>
        </p15:guide>
        <p15:guide id="7" orient="horz" pos="312" userDrawn="1">
          <p15:clr>
            <a:srgbClr val="F26B43"/>
          </p15:clr>
        </p15:guide>
        <p15:guide id="8" orient="horz" pos="2160" userDrawn="1">
          <p15:clr>
            <a:srgbClr val="A4A3A4"/>
          </p15:clr>
        </p15:guide>
        <p15:guide id="9" orient="horz" pos="2304"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67754"/>
    <a:srgbClr val="E288B6"/>
    <a:srgbClr val="6667AB"/>
    <a:srgbClr val="85A0A9"/>
    <a:srgbClr val="BBBBBB"/>
    <a:srgbClr val="B9B9B9"/>
    <a:srgbClr val="8C5896"/>
    <a:srgbClr val="7C6560"/>
    <a:srgbClr val="29282D"/>
    <a:srgbClr val="D7507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6102" autoAdjust="0"/>
    <p:restoredTop sz="94660"/>
  </p:normalViewPr>
  <p:slideViewPr>
    <p:cSldViewPr snapToGrid="0">
      <p:cViewPr varScale="1">
        <p:scale>
          <a:sx n="72" d="100"/>
          <a:sy n="72" d="100"/>
        </p:scale>
        <p:origin x="58" y="288"/>
      </p:cViewPr>
      <p:guideLst>
        <p:guide orient="horz" pos="3672"/>
        <p:guide pos="288"/>
        <p:guide orient="horz" pos="4056"/>
        <p:guide orient="horz" pos="1488"/>
        <p:guide pos="3816"/>
        <p:guide pos="7416"/>
        <p:guide orient="horz" pos="312"/>
        <p:guide orient="horz" pos="2160"/>
        <p:guide orient="horz" pos="2304"/>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p:scale>
          <a:sx n="1" d="2"/>
          <a:sy n="1" d="2"/>
        </p:scale>
        <p:origin x="2640" y="-6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B3440B4-626E-4F3C-BAEA-93BE989AF48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E53A5570-8E4E-4AA9-B246-5A27A383B99F}"/>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54A69E4-EFBB-4687-8058-A94EE1B5781B}" type="datetimeFigureOut">
              <a:rPr lang="en-US" smtClean="0"/>
              <a:t>4/5/2024</a:t>
            </a:fld>
            <a:endParaRPr lang="en-US" dirty="0"/>
          </a:p>
        </p:txBody>
      </p:sp>
      <p:sp>
        <p:nvSpPr>
          <p:cNvPr id="4" name="Footer Placeholder 3">
            <a:extLst>
              <a:ext uri="{FF2B5EF4-FFF2-40B4-BE49-F238E27FC236}">
                <a16:creationId xmlns:a16="http://schemas.microsoft.com/office/drawing/2014/main" id="{D50D364A-9468-466A-ACCD-ABB3762BE8B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E9EF394-4AD6-48D1-9C4C-1B3D44BBF58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2004FE7-BA7C-4FF4-9756-C6A1F2BCA37F}" type="slidenum">
              <a:rPr lang="en-US" smtClean="0"/>
              <a:t>‹#›</a:t>
            </a:fld>
            <a:endParaRPr lang="en-US" dirty="0"/>
          </a:p>
        </p:txBody>
      </p:sp>
    </p:spTree>
    <p:extLst>
      <p:ext uri="{BB962C8B-B14F-4D97-AF65-F5344CB8AC3E}">
        <p14:creationId xmlns:p14="http://schemas.microsoft.com/office/powerpoint/2010/main" val="2097717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E546B2-EB9C-4E9C-8793-C25F32D58B9A}" type="datetimeFigureOut">
              <a:rPr lang="en-US" smtClean="0"/>
              <a:t>4/5/2024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B83F1C3-4FA3-4491-97F4-43CA9C8BDFDF}" type="slidenum">
              <a:rPr lang="en-US" smtClean="0"/>
              <a:t>‹#›</a:t>
            </a:fld>
            <a:endParaRPr lang="en-US" dirty="0"/>
          </a:p>
        </p:txBody>
      </p:sp>
    </p:spTree>
    <p:extLst>
      <p:ext uri="{BB962C8B-B14F-4D97-AF65-F5344CB8AC3E}">
        <p14:creationId xmlns:p14="http://schemas.microsoft.com/office/powerpoint/2010/main" val="37963469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B83F1C3-4FA3-4491-97F4-43CA9C8BDFDF}" type="slidenum">
              <a:rPr lang="en-US" smtClean="0"/>
              <a:t>1</a:t>
            </a:fld>
            <a:endParaRPr lang="en-US" dirty="0"/>
          </a:p>
        </p:txBody>
      </p:sp>
    </p:spTree>
    <p:extLst>
      <p:ext uri="{BB962C8B-B14F-4D97-AF65-F5344CB8AC3E}">
        <p14:creationId xmlns:p14="http://schemas.microsoft.com/office/powerpoint/2010/main" val="36319560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402411-A9E0-C2BF-E819-650F998BF0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79D0BF5-C683-B8B1-C07F-2A1D5A6A42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E02D03C-A1D0-8301-7FA3-7FC018032DE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BDD92D3-9946-A9B2-4395-8CD52FF04A9C}"/>
              </a:ext>
            </a:extLst>
          </p:cNvPr>
          <p:cNvSpPr>
            <a:spLocks noGrp="1"/>
          </p:cNvSpPr>
          <p:nvPr>
            <p:ph type="sldNum" sz="quarter" idx="5"/>
          </p:nvPr>
        </p:nvSpPr>
        <p:spPr/>
        <p:txBody>
          <a:bodyPr/>
          <a:lstStyle/>
          <a:p>
            <a:fld id="{6B83F1C3-4FA3-4491-97F4-43CA9C8BDFDF}" type="slidenum">
              <a:rPr lang="en-US" smtClean="0"/>
              <a:t>17</a:t>
            </a:fld>
            <a:endParaRPr lang="en-US" dirty="0"/>
          </a:p>
        </p:txBody>
      </p:sp>
    </p:spTree>
    <p:extLst>
      <p:ext uri="{BB962C8B-B14F-4D97-AF65-F5344CB8AC3E}">
        <p14:creationId xmlns:p14="http://schemas.microsoft.com/office/powerpoint/2010/main" val="12665868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F9C7667-EADA-40AC-B931-4642E0A9A4DE}"/>
              </a:ext>
            </a:extLst>
          </p:cNvPr>
          <p:cNvSpPr>
            <a:spLocks noGrp="1"/>
          </p:cNvSpPr>
          <p:nvPr>
            <p:ph type="pic" sz="quarter" idx="13"/>
          </p:nvPr>
        </p:nvSpPr>
        <p:spPr>
          <a:xfrm>
            <a:off x="0" y="0"/>
            <a:ext cx="12192000" cy="6858000"/>
          </a:xfrm>
          <a:prstGeom prst="rect">
            <a:avLst/>
          </a:prstGeom>
          <a:solidFill>
            <a:schemeClr val="tx1">
              <a:lumMod val="65000"/>
              <a:lumOff val="35000"/>
            </a:schemeClr>
          </a:solidFill>
        </p:spPr>
        <p:txBody>
          <a:bodyPr anchor="ctr"/>
          <a:lstStyle>
            <a:lvl1pPr marL="0" indent="0" algn="ctr">
              <a:buNone/>
              <a:defRPr>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43379CA9-81D6-424A-8046-4B56E1D25059}"/>
              </a:ext>
            </a:extLst>
          </p:cNvPr>
          <p:cNvSpPr>
            <a:spLocks noGrp="1"/>
          </p:cNvSpPr>
          <p:nvPr>
            <p:ph type="title"/>
          </p:nvPr>
        </p:nvSpPr>
        <p:spPr>
          <a:xfrm>
            <a:off x="457200" y="4517136"/>
            <a:ext cx="6581554" cy="1371600"/>
          </a:xfrm>
        </p:spPr>
        <p:txBody>
          <a:bodyPr>
            <a:normAutofit/>
          </a:bodyPr>
          <a:lstStyle>
            <a:lvl1pPr>
              <a:lnSpc>
                <a:spcPts val="4600"/>
              </a:lnSpc>
              <a:defRPr sz="3600" cap="all" baseline="0">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6502427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alette Amusement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9CA9-81D6-424A-8046-4B56E1D25059}"/>
              </a:ext>
            </a:extLst>
          </p:cNvPr>
          <p:cNvSpPr>
            <a:spLocks noGrp="1"/>
          </p:cNvSpPr>
          <p:nvPr>
            <p:ph type="title" hasCustomPrompt="1"/>
          </p:nvPr>
        </p:nvSpPr>
        <p:spPr>
          <a:xfrm>
            <a:off x="457199" y="2569464"/>
            <a:ext cx="3619501" cy="1179576"/>
          </a:xfrm>
        </p:spPr>
        <p:txBody>
          <a:bodyPr anchor="b" anchorCtr="0">
            <a:normAutofit/>
          </a:bodyPr>
          <a:lstStyle>
            <a:lvl1pPr>
              <a:lnSpc>
                <a:spcPts val="4000"/>
              </a:lnSpc>
              <a:defRPr sz="3200"/>
            </a:lvl1pPr>
          </a:lstStyle>
          <a:p>
            <a:r>
              <a:rPr lang="en-US" dirty="0"/>
              <a:t>Click to edit title</a:t>
            </a:r>
          </a:p>
        </p:txBody>
      </p:sp>
      <p:sp>
        <p:nvSpPr>
          <p:cNvPr id="9" name="Picture Placeholder 8">
            <a:extLst>
              <a:ext uri="{FF2B5EF4-FFF2-40B4-BE49-F238E27FC236}">
                <a16:creationId xmlns:a16="http://schemas.microsoft.com/office/drawing/2014/main" id="{B2F51F73-5064-47F8-83FD-440E0ED1950B}"/>
              </a:ext>
            </a:extLst>
          </p:cNvPr>
          <p:cNvSpPr>
            <a:spLocks noGrp="1"/>
          </p:cNvSpPr>
          <p:nvPr>
            <p:ph type="pic" sz="quarter" idx="13"/>
          </p:nvPr>
        </p:nvSpPr>
        <p:spPr>
          <a:xfrm>
            <a:off x="4279392" y="1463040"/>
            <a:ext cx="1499616" cy="2194560"/>
          </a:xfrm>
          <a:prstGeom prst="rect">
            <a:avLst/>
          </a:prstGeom>
        </p:spPr>
        <p:txBody>
          <a:bodyPr/>
          <a:lstStyle>
            <a:lvl1pPr>
              <a:defRPr sz="2000"/>
            </a:lvl1pPr>
          </a:lstStyle>
          <a:p>
            <a:endParaRPr lang="en-US" dirty="0"/>
          </a:p>
        </p:txBody>
      </p:sp>
      <p:sp>
        <p:nvSpPr>
          <p:cNvPr id="18" name="Picture Placeholder 8">
            <a:extLst>
              <a:ext uri="{FF2B5EF4-FFF2-40B4-BE49-F238E27FC236}">
                <a16:creationId xmlns:a16="http://schemas.microsoft.com/office/drawing/2014/main" id="{06FF689A-8221-42E8-96D4-ED4D3AD501F8}"/>
              </a:ext>
            </a:extLst>
          </p:cNvPr>
          <p:cNvSpPr>
            <a:spLocks noGrp="1"/>
          </p:cNvSpPr>
          <p:nvPr>
            <p:ph type="pic" sz="quarter" idx="14"/>
          </p:nvPr>
        </p:nvSpPr>
        <p:spPr>
          <a:xfrm>
            <a:off x="6227064" y="1463040"/>
            <a:ext cx="1499616" cy="2194560"/>
          </a:xfrm>
          <a:prstGeom prst="rect">
            <a:avLst/>
          </a:prstGeom>
        </p:spPr>
        <p:txBody>
          <a:bodyPr/>
          <a:lstStyle>
            <a:lvl1pPr>
              <a:defRPr sz="2000"/>
            </a:lvl1pPr>
          </a:lstStyle>
          <a:p>
            <a:endParaRPr lang="en-US" dirty="0"/>
          </a:p>
        </p:txBody>
      </p:sp>
      <p:sp>
        <p:nvSpPr>
          <p:cNvPr id="19" name="Picture Placeholder 8">
            <a:extLst>
              <a:ext uri="{FF2B5EF4-FFF2-40B4-BE49-F238E27FC236}">
                <a16:creationId xmlns:a16="http://schemas.microsoft.com/office/drawing/2014/main" id="{96424DB2-4D46-493F-A5B8-8901EDA394F2}"/>
              </a:ext>
            </a:extLst>
          </p:cNvPr>
          <p:cNvSpPr>
            <a:spLocks noGrp="1"/>
          </p:cNvSpPr>
          <p:nvPr>
            <p:ph type="pic" sz="quarter" idx="15"/>
          </p:nvPr>
        </p:nvSpPr>
        <p:spPr>
          <a:xfrm>
            <a:off x="8174736" y="1463040"/>
            <a:ext cx="1499616" cy="2194560"/>
          </a:xfrm>
          <a:prstGeom prst="rect">
            <a:avLst/>
          </a:prstGeom>
        </p:spPr>
        <p:txBody>
          <a:bodyPr/>
          <a:lstStyle>
            <a:lvl1pPr>
              <a:defRPr sz="2000"/>
            </a:lvl1pPr>
          </a:lstStyle>
          <a:p>
            <a:endParaRPr lang="en-US" dirty="0"/>
          </a:p>
        </p:txBody>
      </p:sp>
      <p:sp>
        <p:nvSpPr>
          <p:cNvPr id="20" name="Picture Placeholder 8">
            <a:extLst>
              <a:ext uri="{FF2B5EF4-FFF2-40B4-BE49-F238E27FC236}">
                <a16:creationId xmlns:a16="http://schemas.microsoft.com/office/drawing/2014/main" id="{0AF2B6E1-5738-41B1-8C15-EA6715490140}"/>
              </a:ext>
            </a:extLst>
          </p:cNvPr>
          <p:cNvSpPr>
            <a:spLocks noGrp="1"/>
          </p:cNvSpPr>
          <p:nvPr>
            <p:ph type="pic" sz="quarter" idx="16"/>
          </p:nvPr>
        </p:nvSpPr>
        <p:spPr>
          <a:xfrm>
            <a:off x="10122408" y="1463040"/>
            <a:ext cx="1499616" cy="2194560"/>
          </a:xfrm>
          <a:prstGeom prst="rect">
            <a:avLst/>
          </a:prstGeom>
        </p:spPr>
        <p:txBody>
          <a:bodyPr/>
          <a:lstStyle>
            <a:lvl1pPr>
              <a:defRPr sz="2000"/>
            </a:lvl1pPr>
          </a:lstStyle>
          <a:p>
            <a:endParaRPr lang="en-US" dirty="0"/>
          </a:p>
        </p:txBody>
      </p:sp>
      <p:sp>
        <p:nvSpPr>
          <p:cNvPr id="21" name="Picture Placeholder 8">
            <a:extLst>
              <a:ext uri="{FF2B5EF4-FFF2-40B4-BE49-F238E27FC236}">
                <a16:creationId xmlns:a16="http://schemas.microsoft.com/office/drawing/2014/main" id="{6C8D73EB-347C-4E13-94C8-FA8FADE46559}"/>
              </a:ext>
            </a:extLst>
          </p:cNvPr>
          <p:cNvSpPr>
            <a:spLocks noGrp="1"/>
          </p:cNvSpPr>
          <p:nvPr>
            <p:ph type="pic" sz="quarter" idx="17"/>
          </p:nvPr>
        </p:nvSpPr>
        <p:spPr>
          <a:xfrm>
            <a:off x="4279392" y="4087368"/>
            <a:ext cx="1499616" cy="2194560"/>
          </a:xfrm>
          <a:prstGeom prst="rect">
            <a:avLst/>
          </a:prstGeom>
        </p:spPr>
        <p:txBody>
          <a:bodyPr/>
          <a:lstStyle>
            <a:lvl1pPr>
              <a:defRPr sz="2000"/>
            </a:lvl1pPr>
          </a:lstStyle>
          <a:p>
            <a:endParaRPr lang="en-US" dirty="0"/>
          </a:p>
        </p:txBody>
      </p:sp>
      <p:sp>
        <p:nvSpPr>
          <p:cNvPr id="22" name="Picture Placeholder 8">
            <a:extLst>
              <a:ext uri="{FF2B5EF4-FFF2-40B4-BE49-F238E27FC236}">
                <a16:creationId xmlns:a16="http://schemas.microsoft.com/office/drawing/2014/main" id="{9DFA5C56-9B47-4F87-8E12-30A936274F1B}"/>
              </a:ext>
            </a:extLst>
          </p:cNvPr>
          <p:cNvSpPr>
            <a:spLocks noGrp="1"/>
          </p:cNvSpPr>
          <p:nvPr>
            <p:ph type="pic" sz="quarter" idx="18"/>
          </p:nvPr>
        </p:nvSpPr>
        <p:spPr>
          <a:xfrm>
            <a:off x="6227064" y="4087368"/>
            <a:ext cx="1499616" cy="2194560"/>
          </a:xfrm>
          <a:prstGeom prst="rect">
            <a:avLst/>
          </a:prstGeom>
        </p:spPr>
        <p:txBody>
          <a:bodyPr/>
          <a:lstStyle>
            <a:lvl1pPr>
              <a:defRPr sz="2000"/>
            </a:lvl1pPr>
          </a:lstStyle>
          <a:p>
            <a:endParaRPr lang="en-US" dirty="0"/>
          </a:p>
        </p:txBody>
      </p:sp>
      <p:sp>
        <p:nvSpPr>
          <p:cNvPr id="23" name="Picture Placeholder 8">
            <a:extLst>
              <a:ext uri="{FF2B5EF4-FFF2-40B4-BE49-F238E27FC236}">
                <a16:creationId xmlns:a16="http://schemas.microsoft.com/office/drawing/2014/main" id="{1E3B5888-98ED-48E4-8AA8-5BAB43F8516C}"/>
              </a:ext>
            </a:extLst>
          </p:cNvPr>
          <p:cNvSpPr>
            <a:spLocks noGrp="1"/>
          </p:cNvSpPr>
          <p:nvPr>
            <p:ph type="pic" sz="quarter" idx="19"/>
          </p:nvPr>
        </p:nvSpPr>
        <p:spPr>
          <a:xfrm>
            <a:off x="8174736" y="4087368"/>
            <a:ext cx="1499616" cy="2194560"/>
          </a:xfrm>
          <a:prstGeom prst="rect">
            <a:avLst/>
          </a:prstGeom>
        </p:spPr>
        <p:txBody>
          <a:bodyPr/>
          <a:lstStyle>
            <a:lvl1pPr>
              <a:defRPr sz="2000"/>
            </a:lvl1pPr>
          </a:lstStyle>
          <a:p>
            <a:endParaRPr lang="en-US" dirty="0"/>
          </a:p>
        </p:txBody>
      </p:sp>
      <p:sp>
        <p:nvSpPr>
          <p:cNvPr id="24" name="Picture Placeholder 8">
            <a:extLst>
              <a:ext uri="{FF2B5EF4-FFF2-40B4-BE49-F238E27FC236}">
                <a16:creationId xmlns:a16="http://schemas.microsoft.com/office/drawing/2014/main" id="{569C9EE3-34D1-4DE0-B06C-2F6212F7C329}"/>
              </a:ext>
            </a:extLst>
          </p:cNvPr>
          <p:cNvSpPr>
            <a:spLocks noGrp="1"/>
          </p:cNvSpPr>
          <p:nvPr>
            <p:ph type="pic" sz="quarter" idx="20"/>
          </p:nvPr>
        </p:nvSpPr>
        <p:spPr>
          <a:xfrm>
            <a:off x="10122408" y="4087368"/>
            <a:ext cx="1499616" cy="2194560"/>
          </a:xfrm>
          <a:prstGeom prst="rect">
            <a:avLst/>
          </a:prstGeom>
        </p:spPr>
        <p:txBody>
          <a:bodyPr/>
          <a:lstStyle>
            <a:lvl1pPr>
              <a:defRPr sz="2000"/>
            </a:lvl1pPr>
          </a:lstStyle>
          <a:p>
            <a:endParaRPr lang="en-US" dirty="0"/>
          </a:p>
        </p:txBody>
      </p:sp>
    </p:spTree>
    <p:extLst>
      <p:ext uri="{BB962C8B-B14F-4D97-AF65-F5344CB8AC3E}">
        <p14:creationId xmlns:p14="http://schemas.microsoft.com/office/powerpoint/2010/main" val="15428899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mersive palette Amusements">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3A3BC27-A809-4F76-931E-2DE01059A5AB}"/>
              </a:ext>
            </a:extLst>
          </p:cNvPr>
          <p:cNvSpPr/>
          <p:nvPr userDrawn="1"/>
        </p:nvSpPr>
        <p:spPr>
          <a:xfrm>
            <a:off x="6712974" y="1651000"/>
            <a:ext cx="460459" cy="5207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D96A5108-5EBA-43CE-BA4A-DA9EEF5D808A}"/>
              </a:ext>
            </a:extLst>
          </p:cNvPr>
          <p:cNvSpPr/>
          <p:nvPr userDrawn="1"/>
        </p:nvSpPr>
        <p:spPr>
          <a:xfrm>
            <a:off x="9271000" y="0"/>
            <a:ext cx="2921000" cy="53975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E2712910-50D0-4906-AB08-F37D02F96D4A}"/>
              </a:ext>
            </a:extLst>
          </p:cNvPr>
          <p:cNvSpPr/>
          <p:nvPr userDrawn="1"/>
        </p:nvSpPr>
        <p:spPr>
          <a:xfrm>
            <a:off x="0" y="2387600"/>
            <a:ext cx="5461000" cy="215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7DAC760C-BE23-4DA2-A294-3B5668F8AECA}"/>
              </a:ext>
            </a:extLst>
          </p:cNvPr>
          <p:cNvSpPr/>
          <p:nvPr userDrawn="1"/>
        </p:nvSpPr>
        <p:spPr>
          <a:xfrm>
            <a:off x="228600" y="241300"/>
            <a:ext cx="11772900" cy="6400800"/>
          </a:xfrm>
          <a:prstGeom prst="rect">
            <a:avLst/>
          </a:prstGeom>
          <a:noFill/>
          <a:ln w="254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379CA9-81D6-424A-8046-4B56E1D25059}"/>
              </a:ext>
            </a:extLst>
          </p:cNvPr>
          <p:cNvSpPr>
            <a:spLocks noGrp="1"/>
          </p:cNvSpPr>
          <p:nvPr>
            <p:ph type="title"/>
          </p:nvPr>
        </p:nvSpPr>
        <p:spPr>
          <a:xfrm>
            <a:off x="457199" y="914400"/>
            <a:ext cx="5605272" cy="1572126"/>
          </a:xfrm>
        </p:spPr>
        <p:txBody>
          <a:bodyPr anchor="ctr" anchorCtr="0"/>
          <a:lstStyle>
            <a:lvl1pPr>
              <a:defRPr>
                <a:solidFill>
                  <a:schemeClr val="bg1"/>
                </a:solidFill>
              </a:defRPr>
            </a:lvl1pPr>
          </a:lstStyle>
          <a:p>
            <a:r>
              <a:rPr lang="en-US" dirty="0"/>
              <a:t>Click to edit Master title style</a:t>
            </a:r>
          </a:p>
        </p:txBody>
      </p:sp>
      <p:sp>
        <p:nvSpPr>
          <p:cNvPr id="10" name="Text Placeholder 9">
            <a:extLst>
              <a:ext uri="{FF2B5EF4-FFF2-40B4-BE49-F238E27FC236}">
                <a16:creationId xmlns:a16="http://schemas.microsoft.com/office/drawing/2014/main" id="{2A60302F-65DB-4E93-B6C3-49E64C44FB53}"/>
              </a:ext>
            </a:extLst>
          </p:cNvPr>
          <p:cNvSpPr>
            <a:spLocks noGrp="1"/>
          </p:cNvSpPr>
          <p:nvPr>
            <p:ph type="body" sz="quarter" idx="14" hasCustomPrompt="1"/>
          </p:nvPr>
        </p:nvSpPr>
        <p:spPr>
          <a:xfrm>
            <a:off x="457200" y="3072384"/>
            <a:ext cx="4946904" cy="2871216"/>
          </a:xfrm>
          <a:prstGeom prst="rect">
            <a:avLst/>
          </a:prstGeom>
        </p:spPr>
        <p:txBody>
          <a:bodyPr/>
          <a:lstStyle>
            <a:lvl1pPr marL="0" indent="0">
              <a:lnSpc>
                <a:spcPts val="3000"/>
              </a:lnSpc>
              <a:spcBef>
                <a:spcPts val="0"/>
              </a:spcBef>
              <a:buNone/>
              <a:defRPr sz="1800">
                <a:solidFill>
                  <a:schemeClr val="bg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7" name="Picture Placeholder 6">
            <a:extLst>
              <a:ext uri="{FF2B5EF4-FFF2-40B4-BE49-F238E27FC236}">
                <a16:creationId xmlns:a16="http://schemas.microsoft.com/office/drawing/2014/main" id="{9A66F217-0E52-4AD8-82BA-AB332C59638C}"/>
              </a:ext>
            </a:extLst>
          </p:cNvPr>
          <p:cNvSpPr>
            <a:spLocks noGrp="1"/>
          </p:cNvSpPr>
          <p:nvPr>
            <p:ph type="pic" sz="quarter" idx="15"/>
          </p:nvPr>
        </p:nvSpPr>
        <p:spPr>
          <a:xfrm>
            <a:off x="7178040" y="457200"/>
            <a:ext cx="4562856" cy="6400800"/>
          </a:xfrm>
          <a:prstGeom prst="rect">
            <a:avLst/>
          </a:prstGeom>
          <a:solidFill>
            <a:schemeClr val="accent5">
              <a:lumMod val="20000"/>
              <a:lumOff val="80000"/>
            </a:schemeClr>
          </a:solidFill>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4037176041"/>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ro">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DF9C7667-EADA-40AC-B931-4642E0A9A4DE}"/>
              </a:ext>
            </a:extLst>
          </p:cNvPr>
          <p:cNvSpPr>
            <a:spLocks noGrp="1"/>
          </p:cNvSpPr>
          <p:nvPr>
            <p:ph type="pic" sz="quarter" idx="13"/>
          </p:nvPr>
        </p:nvSpPr>
        <p:spPr>
          <a:xfrm>
            <a:off x="0" y="0"/>
            <a:ext cx="12192000" cy="6858000"/>
          </a:xfrm>
          <a:prstGeom prst="rect">
            <a:avLst/>
          </a:prstGeom>
          <a:solidFill>
            <a:schemeClr val="tx1">
              <a:lumMod val="50000"/>
              <a:lumOff val="50000"/>
            </a:schemeClr>
          </a:solidFill>
        </p:spPr>
        <p:txBody>
          <a:bodyPr anchor="ctr"/>
          <a:lstStyle>
            <a:lvl1pPr marL="0" indent="0">
              <a:buNone/>
              <a:defRPr>
                <a:solidFill>
                  <a:schemeClr val="bg1"/>
                </a:solidFill>
              </a:defRPr>
            </a:lvl1pPr>
          </a:lstStyle>
          <a:p>
            <a:r>
              <a:rPr lang="en-US"/>
              <a:t>Click icon to add picture</a:t>
            </a:r>
            <a:endParaRPr lang="en-US" dirty="0"/>
          </a:p>
        </p:txBody>
      </p:sp>
      <p:sp>
        <p:nvSpPr>
          <p:cNvPr id="2" name="Title 1">
            <a:extLst>
              <a:ext uri="{FF2B5EF4-FFF2-40B4-BE49-F238E27FC236}">
                <a16:creationId xmlns:a16="http://schemas.microsoft.com/office/drawing/2014/main" id="{43379CA9-81D6-424A-8046-4B56E1D25059}"/>
              </a:ext>
            </a:extLst>
          </p:cNvPr>
          <p:cNvSpPr>
            <a:spLocks noGrp="1"/>
          </p:cNvSpPr>
          <p:nvPr>
            <p:ph type="title"/>
          </p:nvPr>
        </p:nvSpPr>
        <p:spPr/>
        <p:txBody>
          <a:bodyPr/>
          <a:lstStyle>
            <a:lvl1pPr>
              <a:defRPr cap="all" baseline="0">
                <a:solidFill>
                  <a:schemeClr val="bg1"/>
                </a:solidFill>
              </a:defRPr>
            </a:lvl1pPr>
          </a:lstStyle>
          <a:p>
            <a:r>
              <a:rPr lang="en-US"/>
              <a:t>Click to edit Master title style</a:t>
            </a:r>
            <a:endParaRPr lang="en-US" dirty="0"/>
          </a:p>
        </p:txBody>
      </p:sp>
      <p:sp>
        <p:nvSpPr>
          <p:cNvPr id="10" name="Text Placeholder 9">
            <a:extLst>
              <a:ext uri="{FF2B5EF4-FFF2-40B4-BE49-F238E27FC236}">
                <a16:creationId xmlns:a16="http://schemas.microsoft.com/office/drawing/2014/main" id="{2A60302F-65DB-4E93-B6C3-49E64C44FB53}"/>
              </a:ext>
            </a:extLst>
          </p:cNvPr>
          <p:cNvSpPr>
            <a:spLocks noGrp="1"/>
          </p:cNvSpPr>
          <p:nvPr>
            <p:ph type="body" sz="quarter" idx="14" hasCustomPrompt="1"/>
          </p:nvPr>
        </p:nvSpPr>
        <p:spPr>
          <a:xfrm>
            <a:off x="3429000" y="2240280"/>
            <a:ext cx="4645152" cy="4197096"/>
          </a:xfrm>
          <a:prstGeom prst="rect">
            <a:avLst/>
          </a:prstGeom>
        </p:spPr>
        <p:txBody>
          <a:bodyPr/>
          <a:lstStyle>
            <a:lvl1pPr marL="0" indent="0">
              <a:lnSpc>
                <a:spcPts val="2800"/>
              </a:lnSpc>
              <a:spcBef>
                <a:spcPts val="0"/>
              </a:spcBef>
              <a:buNone/>
              <a:defRPr sz="1800">
                <a:solidFill>
                  <a:schemeClr val="bg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7" name="Text Placeholder 6">
            <a:extLst>
              <a:ext uri="{FF2B5EF4-FFF2-40B4-BE49-F238E27FC236}">
                <a16:creationId xmlns:a16="http://schemas.microsoft.com/office/drawing/2014/main" id="{EC1CB8E8-F58A-4B26-B8AA-8977FC608E83}"/>
              </a:ext>
            </a:extLst>
          </p:cNvPr>
          <p:cNvSpPr>
            <a:spLocks noGrp="1"/>
          </p:cNvSpPr>
          <p:nvPr>
            <p:ph type="body" sz="quarter" idx="15" hasCustomPrompt="1"/>
          </p:nvPr>
        </p:nvSpPr>
        <p:spPr>
          <a:xfrm>
            <a:off x="630936" y="4498848"/>
            <a:ext cx="2121408" cy="621792"/>
          </a:xfrm>
          <a:prstGeom prst="rect">
            <a:avLst/>
          </a:prstGeom>
        </p:spPr>
        <p:txBody>
          <a:bodyPr lIns="0"/>
          <a:lstStyle>
            <a:lvl1pPr marL="0" indent="0">
              <a:lnSpc>
                <a:spcPts val="1800"/>
              </a:lnSpc>
              <a:spcBef>
                <a:spcPts val="0"/>
              </a:spcBef>
              <a:buNone/>
              <a:defRPr sz="1200" b="1"/>
            </a:lvl1pPr>
            <a:lvl2pPr marL="457200" indent="0">
              <a:lnSpc>
                <a:spcPts val="1800"/>
              </a:lnSpc>
              <a:spcBef>
                <a:spcPts val="0"/>
              </a:spcBef>
              <a:buNone/>
              <a:defRPr sz="1200" b="1"/>
            </a:lvl2pPr>
            <a:lvl3pPr marL="914400" indent="0">
              <a:lnSpc>
                <a:spcPts val="1800"/>
              </a:lnSpc>
              <a:spcBef>
                <a:spcPts val="0"/>
              </a:spcBef>
              <a:buNone/>
              <a:defRPr sz="1200" b="1"/>
            </a:lvl3pPr>
            <a:lvl4pPr marL="1371600" indent="0">
              <a:lnSpc>
                <a:spcPts val="1800"/>
              </a:lnSpc>
              <a:spcBef>
                <a:spcPts val="0"/>
              </a:spcBef>
              <a:buNone/>
              <a:defRPr sz="1200" b="1"/>
            </a:lvl4pPr>
            <a:lvl5pPr marL="1828800" indent="0">
              <a:lnSpc>
                <a:spcPts val="1800"/>
              </a:lnSpc>
              <a:spcBef>
                <a:spcPts val="0"/>
              </a:spcBef>
              <a:buNone/>
              <a:defRPr sz="1200" b="1"/>
            </a:lvl5pPr>
          </a:lstStyle>
          <a:p>
            <a:pPr lvl="0"/>
            <a:r>
              <a:rPr lang="en-US"/>
              <a:t>Click to text</a:t>
            </a:r>
          </a:p>
        </p:txBody>
      </p:sp>
    </p:spTree>
    <p:extLst>
      <p:ext uri="{BB962C8B-B14F-4D97-AF65-F5344CB8AC3E}">
        <p14:creationId xmlns:p14="http://schemas.microsoft.com/office/powerpoint/2010/main" val="19805938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alette Balance ac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9CA9-81D6-424A-8046-4B56E1D25059}"/>
              </a:ext>
            </a:extLst>
          </p:cNvPr>
          <p:cNvSpPr>
            <a:spLocks noGrp="1"/>
          </p:cNvSpPr>
          <p:nvPr>
            <p:ph type="title" hasCustomPrompt="1"/>
          </p:nvPr>
        </p:nvSpPr>
        <p:spPr>
          <a:xfrm>
            <a:off x="457199" y="2569464"/>
            <a:ext cx="3619501" cy="1179576"/>
          </a:xfrm>
        </p:spPr>
        <p:txBody>
          <a:bodyPr anchor="b" anchorCtr="0">
            <a:normAutofit/>
          </a:bodyPr>
          <a:lstStyle>
            <a:lvl1pPr>
              <a:lnSpc>
                <a:spcPts val="4000"/>
              </a:lnSpc>
              <a:defRPr sz="3200" cap="all" baseline="0"/>
            </a:lvl1pPr>
          </a:lstStyle>
          <a:p>
            <a:r>
              <a:rPr lang="en-US" dirty="0"/>
              <a:t>Click to edit title</a:t>
            </a:r>
          </a:p>
        </p:txBody>
      </p:sp>
      <p:sp>
        <p:nvSpPr>
          <p:cNvPr id="9" name="Picture Placeholder 8">
            <a:extLst>
              <a:ext uri="{FF2B5EF4-FFF2-40B4-BE49-F238E27FC236}">
                <a16:creationId xmlns:a16="http://schemas.microsoft.com/office/drawing/2014/main" id="{B2F51F73-5064-47F8-83FD-440E0ED1950B}"/>
              </a:ext>
            </a:extLst>
          </p:cNvPr>
          <p:cNvSpPr>
            <a:spLocks noGrp="1"/>
          </p:cNvSpPr>
          <p:nvPr>
            <p:ph type="pic" sz="quarter" idx="13"/>
          </p:nvPr>
        </p:nvSpPr>
        <p:spPr>
          <a:xfrm>
            <a:off x="4279392" y="1463040"/>
            <a:ext cx="1499616" cy="2194560"/>
          </a:xfrm>
          <a:prstGeom prst="rect">
            <a:avLst/>
          </a:prstGeom>
        </p:spPr>
        <p:txBody>
          <a:bodyPr/>
          <a:lstStyle>
            <a:lvl1pPr>
              <a:defRPr sz="2000"/>
            </a:lvl1pPr>
          </a:lstStyle>
          <a:p>
            <a:r>
              <a:rPr lang="en-US"/>
              <a:t>Click icon to add picture</a:t>
            </a:r>
            <a:endParaRPr lang="en-US" dirty="0"/>
          </a:p>
        </p:txBody>
      </p:sp>
      <p:sp>
        <p:nvSpPr>
          <p:cNvPr id="18" name="Picture Placeholder 8">
            <a:extLst>
              <a:ext uri="{FF2B5EF4-FFF2-40B4-BE49-F238E27FC236}">
                <a16:creationId xmlns:a16="http://schemas.microsoft.com/office/drawing/2014/main" id="{06FF689A-8221-42E8-96D4-ED4D3AD501F8}"/>
              </a:ext>
            </a:extLst>
          </p:cNvPr>
          <p:cNvSpPr>
            <a:spLocks noGrp="1"/>
          </p:cNvSpPr>
          <p:nvPr>
            <p:ph type="pic" sz="quarter" idx="14"/>
          </p:nvPr>
        </p:nvSpPr>
        <p:spPr>
          <a:xfrm>
            <a:off x="6227064" y="1463040"/>
            <a:ext cx="1499616" cy="2194560"/>
          </a:xfrm>
          <a:prstGeom prst="rect">
            <a:avLst/>
          </a:prstGeom>
        </p:spPr>
        <p:txBody>
          <a:bodyPr/>
          <a:lstStyle>
            <a:lvl1pPr>
              <a:defRPr sz="2000"/>
            </a:lvl1pPr>
          </a:lstStyle>
          <a:p>
            <a:r>
              <a:rPr lang="en-US"/>
              <a:t>Click icon to add picture</a:t>
            </a:r>
            <a:endParaRPr lang="en-US" dirty="0"/>
          </a:p>
        </p:txBody>
      </p:sp>
      <p:sp>
        <p:nvSpPr>
          <p:cNvPr id="19" name="Picture Placeholder 8">
            <a:extLst>
              <a:ext uri="{FF2B5EF4-FFF2-40B4-BE49-F238E27FC236}">
                <a16:creationId xmlns:a16="http://schemas.microsoft.com/office/drawing/2014/main" id="{96424DB2-4D46-493F-A5B8-8901EDA394F2}"/>
              </a:ext>
            </a:extLst>
          </p:cNvPr>
          <p:cNvSpPr>
            <a:spLocks noGrp="1"/>
          </p:cNvSpPr>
          <p:nvPr>
            <p:ph type="pic" sz="quarter" idx="15"/>
          </p:nvPr>
        </p:nvSpPr>
        <p:spPr>
          <a:xfrm>
            <a:off x="8174736" y="1463040"/>
            <a:ext cx="1499616" cy="2194560"/>
          </a:xfrm>
          <a:prstGeom prst="rect">
            <a:avLst/>
          </a:prstGeom>
        </p:spPr>
        <p:txBody>
          <a:bodyPr/>
          <a:lstStyle>
            <a:lvl1pPr>
              <a:defRPr sz="2000"/>
            </a:lvl1pPr>
          </a:lstStyle>
          <a:p>
            <a:r>
              <a:rPr lang="en-US"/>
              <a:t>Click icon to add picture</a:t>
            </a:r>
            <a:endParaRPr lang="en-US" dirty="0"/>
          </a:p>
        </p:txBody>
      </p:sp>
      <p:sp>
        <p:nvSpPr>
          <p:cNvPr id="20" name="Picture Placeholder 8">
            <a:extLst>
              <a:ext uri="{FF2B5EF4-FFF2-40B4-BE49-F238E27FC236}">
                <a16:creationId xmlns:a16="http://schemas.microsoft.com/office/drawing/2014/main" id="{0AF2B6E1-5738-41B1-8C15-EA6715490140}"/>
              </a:ext>
            </a:extLst>
          </p:cNvPr>
          <p:cNvSpPr>
            <a:spLocks noGrp="1"/>
          </p:cNvSpPr>
          <p:nvPr>
            <p:ph type="pic" sz="quarter" idx="16"/>
          </p:nvPr>
        </p:nvSpPr>
        <p:spPr>
          <a:xfrm>
            <a:off x="10122408" y="1463040"/>
            <a:ext cx="1499616" cy="2194560"/>
          </a:xfrm>
          <a:prstGeom prst="rect">
            <a:avLst/>
          </a:prstGeom>
        </p:spPr>
        <p:txBody>
          <a:bodyPr/>
          <a:lstStyle>
            <a:lvl1pPr>
              <a:defRPr sz="2000"/>
            </a:lvl1pPr>
          </a:lstStyle>
          <a:p>
            <a:r>
              <a:rPr lang="en-US"/>
              <a:t>Click icon to add picture</a:t>
            </a:r>
            <a:endParaRPr lang="en-US" dirty="0"/>
          </a:p>
        </p:txBody>
      </p:sp>
      <p:sp>
        <p:nvSpPr>
          <p:cNvPr id="21" name="Picture Placeholder 8">
            <a:extLst>
              <a:ext uri="{FF2B5EF4-FFF2-40B4-BE49-F238E27FC236}">
                <a16:creationId xmlns:a16="http://schemas.microsoft.com/office/drawing/2014/main" id="{6C8D73EB-347C-4E13-94C8-FA8FADE46559}"/>
              </a:ext>
            </a:extLst>
          </p:cNvPr>
          <p:cNvSpPr>
            <a:spLocks noGrp="1"/>
          </p:cNvSpPr>
          <p:nvPr>
            <p:ph type="pic" sz="quarter" idx="17"/>
          </p:nvPr>
        </p:nvSpPr>
        <p:spPr>
          <a:xfrm>
            <a:off x="4279392" y="4087368"/>
            <a:ext cx="1499616" cy="2194560"/>
          </a:xfrm>
          <a:prstGeom prst="rect">
            <a:avLst/>
          </a:prstGeom>
        </p:spPr>
        <p:txBody>
          <a:bodyPr/>
          <a:lstStyle>
            <a:lvl1pPr>
              <a:defRPr sz="2000"/>
            </a:lvl1pPr>
          </a:lstStyle>
          <a:p>
            <a:r>
              <a:rPr lang="en-US"/>
              <a:t>Click icon to add picture</a:t>
            </a:r>
            <a:endParaRPr lang="en-US" dirty="0"/>
          </a:p>
        </p:txBody>
      </p:sp>
      <p:sp>
        <p:nvSpPr>
          <p:cNvPr id="22" name="Picture Placeholder 8">
            <a:extLst>
              <a:ext uri="{FF2B5EF4-FFF2-40B4-BE49-F238E27FC236}">
                <a16:creationId xmlns:a16="http://schemas.microsoft.com/office/drawing/2014/main" id="{9DFA5C56-9B47-4F87-8E12-30A936274F1B}"/>
              </a:ext>
            </a:extLst>
          </p:cNvPr>
          <p:cNvSpPr>
            <a:spLocks noGrp="1"/>
          </p:cNvSpPr>
          <p:nvPr>
            <p:ph type="pic" sz="quarter" idx="18"/>
          </p:nvPr>
        </p:nvSpPr>
        <p:spPr>
          <a:xfrm>
            <a:off x="6227064" y="4087368"/>
            <a:ext cx="1499616" cy="2194560"/>
          </a:xfrm>
          <a:prstGeom prst="rect">
            <a:avLst/>
          </a:prstGeom>
        </p:spPr>
        <p:txBody>
          <a:bodyPr/>
          <a:lstStyle>
            <a:lvl1pPr>
              <a:defRPr sz="2000"/>
            </a:lvl1pPr>
          </a:lstStyle>
          <a:p>
            <a:r>
              <a:rPr lang="en-US"/>
              <a:t>Click icon to add picture</a:t>
            </a:r>
            <a:endParaRPr lang="en-US" dirty="0"/>
          </a:p>
        </p:txBody>
      </p:sp>
      <p:sp>
        <p:nvSpPr>
          <p:cNvPr id="23" name="Picture Placeholder 8">
            <a:extLst>
              <a:ext uri="{FF2B5EF4-FFF2-40B4-BE49-F238E27FC236}">
                <a16:creationId xmlns:a16="http://schemas.microsoft.com/office/drawing/2014/main" id="{1E3B5888-98ED-48E4-8AA8-5BAB43F8516C}"/>
              </a:ext>
            </a:extLst>
          </p:cNvPr>
          <p:cNvSpPr>
            <a:spLocks noGrp="1"/>
          </p:cNvSpPr>
          <p:nvPr>
            <p:ph type="pic" sz="quarter" idx="19"/>
          </p:nvPr>
        </p:nvSpPr>
        <p:spPr>
          <a:xfrm>
            <a:off x="8174736" y="4087368"/>
            <a:ext cx="1499616" cy="2194560"/>
          </a:xfrm>
          <a:prstGeom prst="rect">
            <a:avLst/>
          </a:prstGeom>
        </p:spPr>
        <p:txBody>
          <a:bodyPr/>
          <a:lstStyle>
            <a:lvl1pPr>
              <a:defRPr sz="2000"/>
            </a:lvl1pPr>
          </a:lstStyle>
          <a:p>
            <a:r>
              <a:rPr lang="en-US"/>
              <a:t>Click icon to add picture</a:t>
            </a:r>
            <a:endParaRPr lang="en-US" dirty="0"/>
          </a:p>
        </p:txBody>
      </p:sp>
      <p:sp>
        <p:nvSpPr>
          <p:cNvPr id="24" name="Picture Placeholder 8">
            <a:extLst>
              <a:ext uri="{FF2B5EF4-FFF2-40B4-BE49-F238E27FC236}">
                <a16:creationId xmlns:a16="http://schemas.microsoft.com/office/drawing/2014/main" id="{569C9EE3-34D1-4DE0-B06C-2F6212F7C329}"/>
              </a:ext>
            </a:extLst>
          </p:cNvPr>
          <p:cNvSpPr>
            <a:spLocks noGrp="1"/>
          </p:cNvSpPr>
          <p:nvPr>
            <p:ph type="pic" sz="quarter" idx="20"/>
          </p:nvPr>
        </p:nvSpPr>
        <p:spPr>
          <a:xfrm>
            <a:off x="10122408" y="4087368"/>
            <a:ext cx="1499616" cy="2194560"/>
          </a:xfrm>
          <a:prstGeom prst="rect">
            <a:avLst/>
          </a:prstGeom>
        </p:spPr>
        <p:txBody>
          <a:bodyPr/>
          <a:lstStyle>
            <a:lvl1pPr>
              <a:defRPr sz="2000"/>
            </a:lvl1pPr>
          </a:lstStyle>
          <a:p>
            <a:r>
              <a:rPr lang="en-US"/>
              <a:t>Click icon to add picture</a:t>
            </a:r>
            <a:endParaRPr lang="en-US" dirty="0"/>
          </a:p>
        </p:txBody>
      </p:sp>
    </p:spTree>
    <p:extLst>
      <p:ext uri="{BB962C8B-B14F-4D97-AF65-F5344CB8AC3E}">
        <p14:creationId xmlns:p14="http://schemas.microsoft.com/office/powerpoint/2010/main" val="29019032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mersive palette Balancing Act">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0869985-B973-4011-9FA2-83D7EBB2EA53}"/>
              </a:ext>
            </a:extLst>
          </p:cNvPr>
          <p:cNvSpPr/>
          <p:nvPr userDrawn="1"/>
        </p:nvSpPr>
        <p:spPr>
          <a:xfrm>
            <a:off x="0" y="2400300"/>
            <a:ext cx="4267200" cy="4457700"/>
          </a:xfrm>
          <a:prstGeom prst="rect">
            <a:avLst/>
          </a:prstGeom>
          <a:solidFill>
            <a:srgbClr val="D293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379CA9-81D6-424A-8046-4B56E1D25059}"/>
              </a:ext>
            </a:extLst>
          </p:cNvPr>
          <p:cNvSpPr>
            <a:spLocks noGrp="1"/>
          </p:cNvSpPr>
          <p:nvPr>
            <p:ph type="title"/>
          </p:nvPr>
        </p:nvSpPr>
        <p:spPr>
          <a:xfrm>
            <a:off x="457199" y="1399032"/>
            <a:ext cx="3619501" cy="877824"/>
          </a:xfrm>
        </p:spPr>
        <p:txBody>
          <a:bodyPr/>
          <a:lstStyle>
            <a:lvl1pPr>
              <a:defRPr cap="all" baseline="0">
                <a:solidFill>
                  <a:schemeClr val="bg1"/>
                </a:solidFill>
              </a:defRPr>
            </a:lvl1pPr>
          </a:lstStyle>
          <a:p>
            <a:r>
              <a:rPr lang="en-US"/>
              <a:t>Click to edit Master title style</a:t>
            </a:r>
            <a:endParaRPr lang="en-US" dirty="0"/>
          </a:p>
        </p:txBody>
      </p:sp>
      <p:sp>
        <p:nvSpPr>
          <p:cNvPr id="10" name="Text Placeholder 9">
            <a:extLst>
              <a:ext uri="{FF2B5EF4-FFF2-40B4-BE49-F238E27FC236}">
                <a16:creationId xmlns:a16="http://schemas.microsoft.com/office/drawing/2014/main" id="{2A60302F-65DB-4E93-B6C3-49E64C44FB53}"/>
              </a:ext>
            </a:extLst>
          </p:cNvPr>
          <p:cNvSpPr>
            <a:spLocks noGrp="1"/>
          </p:cNvSpPr>
          <p:nvPr>
            <p:ph type="body" sz="quarter" idx="14" hasCustomPrompt="1"/>
          </p:nvPr>
        </p:nvSpPr>
        <p:spPr>
          <a:xfrm>
            <a:off x="457200" y="2779776"/>
            <a:ext cx="3465576" cy="3255264"/>
          </a:xfrm>
          <a:prstGeom prst="rect">
            <a:avLst/>
          </a:prstGeom>
        </p:spPr>
        <p:txBody>
          <a:bodyPr/>
          <a:lstStyle>
            <a:lvl1pPr marL="0" indent="0">
              <a:lnSpc>
                <a:spcPts val="3000"/>
              </a:lnSpc>
              <a:spcBef>
                <a:spcPts val="0"/>
              </a:spcBef>
              <a:buNone/>
              <a:defRPr sz="1800">
                <a:solidFill>
                  <a:schemeClr val="bg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7" name="Picture Placeholder 6">
            <a:extLst>
              <a:ext uri="{FF2B5EF4-FFF2-40B4-BE49-F238E27FC236}">
                <a16:creationId xmlns:a16="http://schemas.microsoft.com/office/drawing/2014/main" id="{9A66F217-0E52-4AD8-82BA-AB332C59638C}"/>
              </a:ext>
            </a:extLst>
          </p:cNvPr>
          <p:cNvSpPr>
            <a:spLocks noGrp="1"/>
          </p:cNvSpPr>
          <p:nvPr>
            <p:ph type="pic" sz="quarter" idx="15"/>
          </p:nvPr>
        </p:nvSpPr>
        <p:spPr>
          <a:xfrm>
            <a:off x="4254500" y="0"/>
            <a:ext cx="7480300" cy="6858000"/>
          </a:xfrm>
          <a:prstGeom prst="rect">
            <a:avLst/>
          </a:prstGeom>
        </p:spPr>
        <p:txBody>
          <a:bodyPr anchor="ctr"/>
          <a:lstStyle>
            <a:lvl1pPr marL="0" indent="0" algn="ctr">
              <a:buNone/>
              <a:defRPr>
                <a:solidFill>
                  <a:schemeClr val="bg1"/>
                </a:solidFill>
              </a:defRPr>
            </a:lvl1pPr>
          </a:lstStyle>
          <a:p>
            <a:r>
              <a:rPr lang="en-US"/>
              <a:t>Click icon to add picture</a:t>
            </a:r>
            <a:endParaRPr lang="en-US" dirty="0"/>
          </a:p>
        </p:txBody>
      </p:sp>
      <p:sp>
        <p:nvSpPr>
          <p:cNvPr id="8" name="Rectangle 7">
            <a:extLst>
              <a:ext uri="{FF2B5EF4-FFF2-40B4-BE49-F238E27FC236}">
                <a16:creationId xmlns:a16="http://schemas.microsoft.com/office/drawing/2014/main" id="{E75D44F0-DADD-4DCC-82EC-FDB3E9878AA9}"/>
              </a:ext>
            </a:extLst>
          </p:cNvPr>
          <p:cNvSpPr/>
          <p:nvPr userDrawn="1"/>
        </p:nvSpPr>
        <p:spPr>
          <a:xfrm>
            <a:off x="11734800" y="4445000"/>
            <a:ext cx="457200" cy="2413000"/>
          </a:xfrm>
          <a:prstGeom prst="rect">
            <a:avLst/>
          </a:prstGeom>
          <a:solidFill>
            <a:srgbClr val="884C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28CFE2C9-8B6E-4DDA-A5EA-04581F7629F0}"/>
              </a:ext>
            </a:extLst>
          </p:cNvPr>
          <p:cNvSpPr/>
          <p:nvPr userDrawn="1"/>
        </p:nvSpPr>
        <p:spPr>
          <a:xfrm>
            <a:off x="11734800" y="0"/>
            <a:ext cx="457200" cy="4462272"/>
          </a:xfrm>
          <a:prstGeom prst="rect">
            <a:avLst/>
          </a:prstGeom>
          <a:solidFill>
            <a:srgbClr val="86A2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71823428"/>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Instructions">
    <p:spTree>
      <p:nvGrpSpPr>
        <p:cNvPr id="1" name=""/>
        <p:cNvGrpSpPr/>
        <p:nvPr/>
      </p:nvGrpSpPr>
      <p:grpSpPr>
        <a:xfrm>
          <a:off x="0" y="0"/>
          <a:ext cx="0" cy="0"/>
          <a:chOff x="0" y="0"/>
          <a:chExt cx="0" cy="0"/>
        </a:xfrm>
      </p:grpSpPr>
      <p:sp>
        <p:nvSpPr>
          <p:cNvPr id="9" name="Rectangle 8" hidden="1"/>
          <p:cNvSpPr/>
          <p:nvPr userDrawn="1"/>
        </p:nvSpPr>
        <p:spPr>
          <a:xfrm>
            <a:off x="256032" y="265176"/>
            <a:ext cx="11683049" cy="6332433"/>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b" anchorCtr="0"/>
          <a:lstStyle/>
          <a:p>
            <a:pPr algn="ctr"/>
            <a:endParaRPr lang="en-US" sz="1800" dirty="0"/>
          </a:p>
        </p:txBody>
      </p:sp>
      <p:sp>
        <p:nvSpPr>
          <p:cNvPr id="12" name="Title 1">
            <a:extLst>
              <a:ext uri="{FF2B5EF4-FFF2-40B4-BE49-F238E27FC236}">
                <a16:creationId xmlns:a16="http://schemas.microsoft.com/office/drawing/2014/main" id="{96FEDCD9-19A7-423B-ABE0-DDD032DE8879}"/>
              </a:ext>
            </a:extLst>
          </p:cNvPr>
          <p:cNvSpPr>
            <a:spLocks noGrp="1"/>
          </p:cNvSpPr>
          <p:nvPr>
            <p:ph type="title"/>
          </p:nvPr>
        </p:nvSpPr>
        <p:spPr>
          <a:xfrm>
            <a:off x="457199" y="914400"/>
            <a:ext cx="7467601" cy="1572768"/>
          </a:xfrm>
        </p:spPr>
        <p:txBody>
          <a:bodyPr/>
          <a:lstStyle>
            <a:lvl1pPr>
              <a:lnSpc>
                <a:spcPts val="4600"/>
              </a:lnSpc>
              <a:defRPr/>
            </a:lvl1pPr>
          </a:lstStyle>
          <a:p>
            <a:r>
              <a:rPr lang="en-US"/>
              <a:t>Click to edit Master title style</a:t>
            </a:r>
            <a:endParaRPr lang="en-US" dirty="0"/>
          </a:p>
        </p:txBody>
      </p:sp>
      <p:sp>
        <p:nvSpPr>
          <p:cNvPr id="14" name="Text Placeholder 9">
            <a:extLst>
              <a:ext uri="{FF2B5EF4-FFF2-40B4-BE49-F238E27FC236}">
                <a16:creationId xmlns:a16="http://schemas.microsoft.com/office/drawing/2014/main" id="{EBD7372B-17B4-4062-8BFA-745581B27349}"/>
              </a:ext>
            </a:extLst>
          </p:cNvPr>
          <p:cNvSpPr>
            <a:spLocks noGrp="1"/>
          </p:cNvSpPr>
          <p:nvPr>
            <p:ph type="body" sz="quarter" idx="14" hasCustomPrompt="1"/>
          </p:nvPr>
        </p:nvSpPr>
        <p:spPr>
          <a:xfrm>
            <a:off x="457200" y="2540000"/>
            <a:ext cx="6591300" cy="3403600"/>
          </a:xfrm>
          <a:prstGeom prst="rect">
            <a:avLst/>
          </a:prstGeom>
        </p:spPr>
        <p:txBody>
          <a:bodyPr/>
          <a:lstStyle>
            <a:lvl1pPr marL="342900" indent="-342900">
              <a:lnSpc>
                <a:spcPts val="3000"/>
              </a:lnSpc>
              <a:spcBef>
                <a:spcPts val="0"/>
              </a:spcBef>
              <a:buFont typeface="+mj-lt"/>
              <a:buAutoNum type="arabicPeriod"/>
              <a:defRPr sz="1800"/>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dirty="0"/>
              <a:t>Click to edit text</a:t>
            </a:r>
          </a:p>
        </p:txBody>
      </p:sp>
      <p:sp>
        <p:nvSpPr>
          <p:cNvPr id="3" name="Picture Placeholder 2">
            <a:extLst>
              <a:ext uri="{FF2B5EF4-FFF2-40B4-BE49-F238E27FC236}">
                <a16:creationId xmlns:a16="http://schemas.microsoft.com/office/drawing/2014/main" id="{C09A28F9-9D68-48A2-A1AD-C1C318C0EC8D}"/>
              </a:ext>
            </a:extLst>
          </p:cNvPr>
          <p:cNvSpPr>
            <a:spLocks noGrp="1"/>
          </p:cNvSpPr>
          <p:nvPr>
            <p:ph type="pic" sz="quarter" idx="15"/>
          </p:nvPr>
        </p:nvSpPr>
        <p:spPr>
          <a:xfrm>
            <a:off x="8115300" y="1384300"/>
            <a:ext cx="3410712" cy="4572000"/>
          </a:xfrm>
          <a:prstGeom prst="roundRect">
            <a:avLst>
              <a:gd name="adj" fmla="val 2543"/>
            </a:avLst>
          </a:prstGeom>
        </p:spPr>
        <p:txBody>
          <a:bodyPr anchor="ctr"/>
          <a:lstStyle>
            <a:lvl1pPr marL="0" indent="0" algn="ctr">
              <a:buNone/>
              <a:defRPr/>
            </a:lvl1pPr>
          </a:lstStyle>
          <a:p>
            <a:r>
              <a:rPr lang="en-US"/>
              <a:t>Click icon to add picture</a:t>
            </a:r>
            <a:endParaRPr lang="en-US" dirty="0"/>
          </a:p>
        </p:txBody>
      </p:sp>
    </p:spTree>
    <p:extLst>
      <p:ext uri="{BB962C8B-B14F-4D97-AF65-F5344CB8AC3E}">
        <p14:creationId xmlns:p14="http://schemas.microsoft.com/office/powerpoint/2010/main" val="2185836540"/>
      </p:ext>
    </p:extLst>
  </p:cSld>
  <p:clrMapOvr>
    <a:masterClrMapping/>
  </p:clrMapOvr>
  <p:extLst>
    <p:ext uri="{DCECCB84-F9BA-43D5-87BE-67443E8EF086}">
      <p15:sldGuideLst xmlns:p15="http://schemas.microsoft.com/office/powerpoint/2012/main">
        <p15:guide id="1" orient="horz" pos="1032" userDrawn="1">
          <p15:clr>
            <a:srgbClr val="FBAE40"/>
          </p15:clr>
        </p15:guide>
        <p15:guide id="2" pos="336"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alette Wellsprin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9CA9-81D6-424A-8046-4B56E1D25059}"/>
              </a:ext>
            </a:extLst>
          </p:cNvPr>
          <p:cNvSpPr>
            <a:spLocks noGrp="1"/>
          </p:cNvSpPr>
          <p:nvPr>
            <p:ph type="title" hasCustomPrompt="1"/>
          </p:nvPr>
        </p:nvSpPr>
        <p:spPr>
          <a:xfrm>
            <a:off x="457199" y="2569464"/>
            <a:ext cx="3619501" cy="1179576"/>
          </a:xfrm>
        </p:spPr>
        <p:txBody>
          <a:bodyPr anchor="b" anchorCtr="0">
            <a:normAutofit/>
          </a:bodyPr>
          <a:lstStyle>
            <a:lvl1pPr>
              <a:lnSpc>
                <a:spcPts val="4000"/>
              </a:lnSpc>
              <a:defRPr sz="3200"/>
            </a:lvl1pPr>
          </a:lstStyle>
          <a:p>
            <a:r>
              <a:rPr lang="en-US" dirty="0"/>
              <a:t>Click to edit title</a:t>
            </a:r>
          </a:p>
        </p:txBody>
      </p:sp>
      <p:sp>
        <p:nvSpPr>
          <p:cNvPr id="9" name="Picture Placeholder 8">
            <a:extLst>
              <a:ext uri="{FF2B5EF4-FFF2-40B4-BE49-F238E27FC236}">
                <a16:creationId xmlns:a16="http://schemas.microsoft.com/office/drawing/2014/main" id="{B2F51F73-5064-47F8-83FD-440E0ED1950B}"/>
              </a:ext>
            </a:extLst>
          </p:cNvPr>
          <p:cNvSpPr>
            <a:spLocks noGrp="1"/>
          </p:cNvSpPr>
          <p:nvPr>
            <p:ph type="pic" sz="quarter" idx="13"/>
          </p:nvPr>
        </p:nvSpPr>
        <p:spPr>
          <a:xfrm>
            <a:off x="4279392" y="1463040"/>
            <a:ext cx="1499616" cy="2194560"/>
          </a:xfrm>
          <a:prstGeom prst="rect">
            <a:avLst/>
          </a:prstGeom>
        </p:spPr>
        <p:txBody>
          <a:bodyPr/>
          <a:lstStyle>
            <a:lvl1pPr>
              <a:defRPr sz="2000"/>
            </a:lvl1pPr>
          </a:lstStyle>
          <a:p>
            <a:endParaRPr lang="en-US" dirty="0"/>
          </a:p>
        </p:txBody>
      </p:sp>
      <p:sp>
        <p:nvSpPr>
          <p:cNvPr id="18" name="Picture Placeholder 8">
            <a:extLst>
              <a:ext uri="{FF2B5EF4-FFF2-40B4-BE49-F238E27FC236}">
                <a16:creationId xmlns:a16="http://schemas.microsoft.com/office/drawing/2014/main" id="{06FF689A-8221-42E8-96D4-ED4D3AD501F8}"/>
              </a:ext>
            </a:extLst>
          </p:cNvPr>
          <p:cNvSpPr>
            <a:spLocks noGrp="1"/>
          </p:cNvSpPr>
          <p:nvPr>
            <p:ph type="pic" sz="quarter" idx="14"/>
          </p:nvPr>
        </p:nvSpPr>
        <p:spPr>
          <a:xfrm>
            <a:off x="6227064" y="1463040"/>
            <a:ext cx="1499616" cy="2194560"/>
          </a:xfrm>
          <a:prstGeom prst="rect">
            <a:avLst/>
          </a:prstGeom>
        </p:spPr>
        <p:txBody>
          <a:bodyPr/>
          <a:lstStyle>
            <a:lvl1pPr>
              <a:defRPr sz="2000"/>
            </a:lvl1pPr>
          </a:lstStyle>
          <a:p>
            <a:endParaRPr lang="en-US" dirty="0"/>
          </a:p>
        </p:txBody>
      </p:sp>
      <p:sp>
        <p:nvSpPr>
          <p:cNvPr id="19" name="Picture Placeholder 8">
            <a:extLst>
              <a:ext uri="{FF2B5EF4-FFF2-40B4-BE49-F238E27FC236}">
                <a16:creationId xmlns:a16="http://schemas.microsoft.com/office/drawing/2014/main" id="{96424DB2-4D46-493F-A5B8-8901EDA394F2}"/>
              </a:ext>
            </a:extLst>
          </p:cNvPr>
          <p:cNvSpPr>
            <a:spLocks noGrp="1"/>
          </p:cNvSpPr>
          <p:nvPr>
            <p:ph type="pic" sz="quarter" idx="15"/>
          </p:nvPr>
        </p:nvSpPr>
        <p:spPr>
          <a:xfrm>
            <a:off x="8174736" y="1463040"/>
            <a:ext cx="1499616" cy="2194560"/>
          </a:xfrm>
          <a:prstGeom prst="rect">
            <a:avLst/>
          </a:prstGeom>
        </p:spPr>
        <p:txBody>
          <a:bodyPr/>
          <a:lstStyle>
            <a:lvl1pPr>
              <a:defRPr sz="2000"/>
            </a:lvl1pPr>
          </a:lstStyle>
          <a:p>
            <a:endParaRPr lang="en-US" dirty="0"/>
          </a:p>
        </p:txBody>
      </p:sp>
      <p:sp>
        <p:nvSpPr>
          <p:cNvPr id="20" name="Picture Placeholder 8">
            <a:extLst>
              <a:ext uri="{FF2B5EF4-FFF2-40B4-BE49-F238E27FC236}">
                <a16:creationId xmlns:a16="http://schemas.microsoft.com/office/drawing/2014/main" id="{0AF2B6E1-5738-41B1-8C15-EA6715490140}"/>
              </a:ext>
            </a:extLst>
          </p:cNvPr>
          <p:cNvSpPr>
            <a:spLocks noGrp="1"/>
          </p:cNvSpPr>
          <p:nvPr>
            <p:ph type="pic" sz="quarter" idx="16"/>
          </p:nvPr>
        </p:nvSpPr>
        <p:spPr>
          <a:xfrm>
            <a:off x="10122408" y="1463040"/>
            <a:ext cx="1499616" cy="2194560"/>
          </a:xfrm>
          <a:prstGeom prst="rect">
            <a:avLst/>
          </a:prstGeom>
        </p:spPr>
        <p:txBody>
          <a:bodyPr/>
          <a:lstStyle>
            <a:lvl1pPr>
              <a:defRPr sz="2000"/>
            </a:lvl1pPr>
          </a:lstStyle>
          <a:p>
            <a:endParaRPr lang="en-US" dirty="0"/>
          </a:p>
        </p:txBody>
      </p:sp>
      <p:sp>
        <p:nvSpPr>
          <p:cNvPr id="21" name="Picture Placeholder 8">
            <a:extLst>
              <a:ext uri="{FF2B5EF4-FFF2-40B4-BE49-F238E27FC236}">
                <a16:creationId xmlns:a16="http://schemas.microsoft.com/office/drawing/2014/main" id="{6C8D73EB-347C-4E13-94C8-FA8FADE46559}"/>
              </a:ext>
            </a:extLst>
          </p:cNvPr>
          <p:cNvSpPr>
            <a:spLocks noGrp="1"/>
          </p:cNvSpPr>
          <p:nvPr>
            <p:ph type="pic" sz="quarter" idx="17"/>
          </p:nvPr>
        </p:nvSpPr>
        <p:spPr>
          <a:xfrm>
            <a:off x="4279392" y="4087368"/>
            <a:ext cx="1499616" cy="2194560"/>
          </a:xfrm>
          <a:prstGeom prst="rect">
            <a:avLst/>
          </a:prstGeom>
        </p:spPr>
        <p:txBody>
          <a:bodyPr/>
          <a:lstStyle>
            <a:lvl1pPr>
              <a:defRPr sz="2000"/>
            </a:lvl1pPr>
          </a:lstStyle>
          <a:p>
            <a:endParaRPr lang="en-US" dirty="0"/>
          </a:p>
        </p:txBody>
      </p:sp>
      <p:sp>
        <p:nvSpPr>
          <p:cNvPr id="22" name="Picture Placeholder 8">
            <a:extLst>
              <a:ext uri="{FF2B5EF4-FFF2-40B4-BE49-F238E27FC236}">
                <a16:creationId xmlns:a16="http://schemas.microsoft.com/office/drawing/2014/main" id="{9DFA5C56-9B47-4F87-8E12-30A936274F1B}"/>
              </a:ext>
            </a:extLst>
          </p:cNvPr>
          <p:cNvSpPr>
            <a:spLocks noGrp="1"/>
          </p:cNvSpPr>
          <p:nvPr>
            <p:ph type="pic" sz="quarter" idx="18"/>
          </p:nvPr>
        </p:nvSpPr>
        <p:spPr>
          <a:xfrm>
            <a:off x="6227064" y="4087368"/>
            <a:ext cx="1499616" cy="2194560"/>
          </a:xfrm>
          <a:prstGeom prst="rect">
            <a:avLst/>
          </a:prstGeom>
        </p:spPr>
        <p:txBody>
          <a:bodyPr/>
          <a:lstStyle>
            <a:lvl1pPr>
              <a:defRPr sz="2000"/>
            </a:lvl1pPr>
          </a:lstStyle>
          <a:p>
            <a:endParaRPr lang="en-US" dirty="0"/>
          </a:p>
        </p:txBody>
      </p:sp>
      <p:sp>
        <p:nvSpPr>
          <p:cNvPr id="23" name="Picture Placeholder 8">
            <a:extLst>
              <a:ext uri="{FF2B5EF4-FFF2-40B4-BE49-F238E27FC236}">
                <a16:creationId xmlns:a16="http://schemas.microsoft.com/office/drawing/2014/main" id="{1E3B5888-98ED-48E4-8AA8-5BAB43F8516C}"/>
              </a:ext>
            </a:extLst>
          </p:cNvPr>
          <p:cNvSpPr>
            <a:spLocks noGrp="1"/>
          </p:cNvSpPr>
          <p:nvPr>
            <p:ph type="pic" sz="quarter" idx="19"/>
          </p:nvPr>
        </p:nvSpPr>
        <p:spPr>
          <a:xfrm>
            <a:off x="8174736" y="4087368"/>
            <a:ext cx="1499616" cy="2194560"/>
          </a:xfrm>
          <a:prstGeom prst="rect">
            <a:avLst/>
          </a:prstGeom>
        </p:spPr>
        <p:txBody>
          <a:bodyPr/>
          <a:lstStyle>
            <a:lvl1pPr>
              <a:defRPr sz="2000"/>
            </a:lvl1pPr>
          </a:lstStyle>
          <a:p>
            <a:endParaRPr lang="en-US" dirty="0"/>
          </a:p>
        </p:txBody>
      </p:sp>
      <p:sp>
        <p:nvSpPr>
          <p:cNvPr id="24" name="Picture Placeholder 8">
            <a:extLst>
              <a:ext uri="{FF2B5EF4-FFF2-40B4-BE49-F238E27FC236}">
                <a16:creationId xmlns:a16="http://schemas.microsoft.com/office/drawing/2014/main" id="{569C9EE3-34D1-4DE0-B06C-2F6212F7C329}"/>
              </a:ext>
            </a:extLst>
          </p:cNvPr>
          <p:cNvSpPr>
            <a:spLocks noGrp="1"/>
          </p:cNvSpPr>
          <p:nvPr>
            <p:ph type="pic" sz="quarter" idx="20"/>
          </p:nvPr>
        </p:nvSpPr>
        <p:spPr>
          <a:xfrm>
            <a:off x="10122408" y="4087368"/>
            <a:ext cx="1499616" cy="2194560"/>
          </a:xfrm>
          <a:prstGeom prst="rect">
            <a:avLst/>
          </a:prstGeom>
        </p:spPr>
        <p:txBody>
          <a:bodyPr/>
          <a:lstStyle>
            <a:lvl1pPr>
              <a:defRPr sz="2000"/>
            </a:lvl1pPr>
          </a:lstStyle>
          <a:p>
            <a:endParaRPr lang="en-US" dirty="0"/>
          </a:p>
        </p:txBody>
      </p:sp>
    </p:spTree>
    <p:extLst>
      <p:ext uri="{BB962C8B-B14F-4D97-AF65-F5344CB8AC3E}">
        <p14:creationId xmlns:p14="http://schemas.microsoft.com/office/powerpoint/2010/main" val="220594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mmersive palette Wellsprin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186ECD6-DF3C-4CA6-9A77-ED32AC37F81F}"/>
              </a:ext>
            </a:extLst>
          </p:cNvPr>
          <p:cNvSpPr/>
          <p:nvPr userDrawn="1"/>
        </p:nvSpPr>
        <p:spPr>
          <a:xfrm>
            <a:off x="0" y="0"/>
            <a:ext cx="2445488" cy="4572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8D3F081E-4462-4B33-A41E-0432A3B439D9}"/>
              </a:ext>
            </a:extLst>
          </p:cNvPr>
          <p:cNvSpPr/>
          <p:nvPr userDrawn="1"/>
        </p:nvSpPr>
        <p:spPr>
          <a:xfrm rot="5400000">
            <a:off x="10740656" y="5406656"/>
            <a:ext cx="2445488" cy="457200"/>
          </a:xfrm>
          <a:prstGeom prst="rect">
            <a:avLst/>
          </a:prstGeom>
          <a:solidFill>
            <a:srgbClr val="8A589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C05FA2D1-6BF4-4194-B815-8C66D013FD27}"/>
              </a:ext>
            </a:extLst>
          </p:cNvPr>
          <p:cNvSpPr/>
          <p:nvPr userDrawn="1"/>
        </p:nvSpPr>
        <p:spPr>
          <a:xfrm>
            <a:off x="7982712" y="495300"/>
            <a:ext cx="3753612" cy="59436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DC88F0DF-BC0B-473C-82DC-7FC46D38FAC1}"/>
              </a:ext>
            </a:extLst>
          </p:cNvPr>
          <p:cNvSpPr/>
          <p:nvPr userDrawn="1"/>
        </p:nvSpPr>
        <p:spPr>
          <a:xfrm>
            <a:off x="4251158" y="495300"/>
            <a:ext cx="3787056" cy="59436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Placeholder 9">
            <a:extLst>
              <a:ext uri="{FF2B5EF4-FFF2-40B4-BE49-F238E27FC236}">
                <a16:creationId xmlns:a16="http://schemas.microsoft.com/office/drawing/2014/main" id="{2A60302F-65DB-4E93-B6C3-49E64C44FB53}"/>
              </a:ext>
            </a:extLst>
          </p:cNvPr>
          <p:cNvSpPr>
            <a:spLocks noGrp="1"/>
          </p:cNvSpPr>
          <p:nvPr>
            <p:ph type="body" sz="quarter" idx="14" hasCustomPrompt="1"/>
          </p:nvPr>
        </p:nvSpPr>
        <p:spPr>
          <a:xfrm>
            <a:off x="457200" y="2779776"/>
            <a:ext cx="3465576" cy="3255264"/>
          </a:xfrm>
          <a:prstGeom prst="rect">
            <a:avLst/>
          </a:prstGeom>
        </p:spPr>
        <p:txBody>
          <a:bodyPr/>
          <a:lstStyle>
            <a:lvl1pPr marL="0" indent="0">
              <a:lnSpc>
                <a:spcPts val="3000"/>
              </a:lnSpc>
              <a:spcBef>
                <a:spcPts val="0"/>
              </a:spcBef>
              <a:buNone/>
              <a:defRPr sz="1800">
                <a:solidFill>
                  <a:schemeClr val="tx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7" name="Picture Placeholder 6">
            <a:extLst>
              <a:ext uri="{FF2B5EF4-FFF2-40B4-BE49-F238E27FC236}">
                <a16:creationId xmlns:a16="http://schemas.microsoft.com/office/drawing/2014/main" id="{9A66F217-0E52-4AD8-82BA-AB332C59638C}"/>
              </a:ext>
            </a:extLst>
          </p:cNvPr>
          <p:cNvSpPr>
            <a:spLocks noGrp="1"/>
          </p:cNvSpPr>
          <p:nvPr>
            <p:ph type="pic" sz="quarter" idx="15"/>
          </p:nvPr>
        </p:nvSpPr>
        <p:spPr>
          <a:xfrm>
            <a:off x="4709160" y="960120"/>
            <a:ext cx="6574536" cy="5074920"/>
          </a:xfrm>
          <a:prstGeom prst="rect">
            <a:avLst/>
          </a:prstGeom>
        </p:spPr>
        <p:txBody>
          <a:bodyPr anchor="ctr"/>
          <a:lstStyle>
            <a:lvl1pPr marL="0" indent="0" algn="ctr">
              <a:buNone/>
              <a:defRPr>
                <a:solidFill>
                  <a:schemeClr val="bg1"/>
                </a:solidFill>
              </a:defRPr>
            </a:lvl1pPr>
          </a:lstStyle>
          <a:p>
            <a:endParaRPr lang="en-US" dirty="0"/>
          </a:p>
        </p:txBody>
      </p:sp>
      <p:sp>
        <p:nvSpPr>
          <p:cNvPr id="13" name="Rectangle 12">
            <a:extLst>
              <a:ext uri="{FF2B5EF4-FFF2-40B4-BE49-F238E27FC236}">
                <a16:creationId xmlns:a16="http://schemas.microsoft.com/office/drawing/2014/main" id="{FDF3E524-6AEB-4529-804C-0B9CD9992050}"/>
              </a:ext>
            </a:extLst>
          </p:cNvPr>
          <p:cNvSpPr/>
          <p:nvPr userDrawn="1"/>
        </p:nvSpPr>
        <p:spPr>
          <a:xfrm>
            <a:off x="228600" y="241300"/>
            <a:ext cx="11772900" cy="6400800"/>
          </a:xfrm>
          <a:prstGeom prst="rect">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 name="Straight Connector 13">
            <a:extLst>
              <a:ext uri="{FF2B5EF4-FFF2-40B4-BE49-F238E27FC236}">
                <a16:creationId xmlns:a16="http://schemas.microsoft.com/office/drawing/2014/main" id="{4CFF2CAC-AD21-48FA-AD68-A643AAA6A8C4}"/>
              </a:ext>
            </a:extLst>
          </p:cNvPr>
          <p:cNvCxnSpPr>
            <a:cxnSpLocks/>
          </p:cNvCxnSpPr>
          <p:nvPr userDrawn="1"/>
        </p:nvCxnSpPr>
        <p:spPr>
          <a:xfrm>
            <a:off x="228600" y="2415910"/>
            <a:ext cx="4022558" cy="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43379CA9-81D6-424A-8046-4B56E1D25059}"/>
              </a:ext>
            </a:extLst>
          </p:cNvPr>
          <p:cNvSpPr>
            <a:spLocks noGrp="1"/>
          </p:cNvSpPr>
          <p:nvPr>
            <p:ph type="title"/>
          </p:nvPr>
        </p:nvSpPr>
        <p:spPr>
          <a:xfrm>
            <a:off x="457199" y="1371600"/>
            <a:ext cx="3619501" cy="877824"/>
          </a:xfrm>
        </p:spPr>
        <p:txBody>
          <a:bodyPr/>
          <a:lstStyle>
            <a:lvl1pPr>
              <a:lnSpc>
                <a:spcPts val="4320"/>
              </a:lnSpc>
              <a:defRPr>
                <a:solidFill>
                  <a:schemeClr val="tx1"/>
                </a:solidFill>
              </a:defRPr>
            </a:lvl1pPr>
          </a:lstStyle>
          <a:p>
            <a:r>
              <a:rPr lang="en-US" dirty="0"/>
              <a:t>Click to edit Master title style</a:t>
            </a:r>
          </a:p>
        </p:txBody>
      </p:sp>
    </p:spTree>
    <p:extLst>
      <p:ext uri="{BB962C8B-B14F-4D97-AF65-F5344CB8AC3E}">
        <p14:creationId xmlns:p14="http://schemas.microsoft.com/office/powerpoint/2010/main" val="2512255900"/>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alette Star of the sh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379CA9-81D6-424A-8046-4B56E1D25059}"/>
              </a:ext>
            </a:extLst>
          </p:cNvPr>
          <p:cNvSpPr>
            <a:spLocks noGrp="1"/>
          </p:cNvSpPr>
          <p:nvPr>
            <p:ph type="title" hasCustomPrompt="1"/>
          </p:nvPr>
        </p:nvSpPr>
        <p:spPr>
          <a:xfrm>
            <a:off x="457199" y="2569464"/>
            <a:ext cx="3619501" cy="1179576"/>
          </a:xfrm>
        </p:spPr>
        <p:txBody>
          <a:bodyPr anchor="t" anchorCtr="0">
            <a:normAutofit/>
          </a:bodyPr>
          <a:lstStyle>
            <a:lvl1pPr>
              <a:lnSpc>
                <a:spcPts val="4000"/>
              </a:lnSpc>
              <a:defRPr sz="3200"/>
            </a:lvl1pPr>
          </a:lstStyle>
          <a:p>
            <a:r>
              <a:rPr lang="en-US" dirty="0"/>
              <a:t>Click to edit title</a:t>
            </a:r>
          </a:p>
        </p:txBody>
      </p:sp>
      <p:sp>
        <p:nvSpPr>
          <p:cNvPr id="9" name="Picture Placeholder 8">
            <a:extLst>
              <a:ext uri="{FF2B5EF4-FFF2-40B4-BE49-F238E27FC236}">
                <a16:creationId xmlns:a16="http://schemas.microsoft.com/office/drawing/2014/main" id="{B2F51F73-5064-47F8-83FD-440E0ED1950B}"/>
              </a:ext>
            </a:extLst>
          </p:cNvPr>
          <p:cNvSpPr>
            <a:spLocks noGrp="1"/>
          </p:cNvSpPr>
          <p:nvPr>
            <p:ph type="pic" sz="quarter" idx="13"/>
          </p:nvPr>
        </p:nvSpPr>
        <p:spPr>
          <a:xfrm>
            <a:off x="4279392" y="1463040"/>
            <a:ext cx="1499616" cy="2194560"/>
          </a:xfrm>
          <a:prstGeom prst="rect">
            <a:avLst/>
          </a:prstGeom>
        </p:spPr>
        <p:txBody>
          <a:bodyPr/>
          <a:lstStyle>
            <a:lvl1pPr>
              <a:defRPr sz="2000"/>
            </a:lvl1pPr>
          </a:lstStyle>
          <a:p>
            <a:endParaRPr lang="en-US" dirty="0"/>
          </a:p>
        </p:txBody>
      </p:sp>
      <p:sp>
        <p:nvSpPr>
          <p:cNvPr id="18" name="Picture Placeholder 8">
            <a:extLst>
              <a:ext uri="{FF2B5EF4-FFF2-40B4-BE49-F238E27FC236}">
                <a16:creationId xmlns:a16="http://schemas.microsoft.com/office/drawing/2014/main" id="{06FF689A-8221-42E8-96D4-ED4D3AD501F8}"/>
              </a:ext>
            </a:extLst>
          </p:cNvPr>
          <p:cNvSpPr>
            <a:spLocks noGrp="1"/>
          </p:cNvSpPr>
          <p:nvPr>
            <p:ph type="pic" sz="quarter" idx="14"/>
          </p:nvPr>
        </p:nvSpPr>
        <p:spPr>
          <a:xfrm>
            <a:off x="6227064" y="1463040"/>
            <a:ext cx="1499616" cy="2194560"/>
          </a:xfrm>
          <a:prstGeom prst="rect">
            <a:avLst/>
          </a:prstGeom>
        </p:spPr>
        <p:txBody>
          <a:bodyPr/>
          <a:lstStyle>
            <a:lvl1pPr>
              <a:defRPr sz="2000"/>
            </a:lvl1pPr>
          </a:lstStyle>
          <a:p>
            <a:endParaRPr lang="en-US" dirty="0"/>
          </a:p>
        </p:txBody>
      </p:sp>
      <p:sp>
        <p:nvSpPr>
          <p:cNvPr id="19" name="Picture Placeholder 8">
            <a:extLst>
              <a:ext uri="{FF2B5EF4-FFF2-40B4-BE49-F238E27FC236}">
                <a16:creationId xmlns:a16="http://schemas.microsoft.com/office/drawing/2014/main" id="{96424DB2-4D46-493F-A5B8-8901EDA394F2}"/>
              </a:ext>
            </a:extLst>
          </p:cNvPr>
          <p:cNvSpPr>
            <a:spLocks noGrp="1"/>
          </p:cNvSpPr>
          <p:nvPr>
            <p:ph type="pic" sz="quarter" idx="15"/>
          </p:nvPr>
        </p:nvSpPr>
        <p:spPr>
          <a:xfrm>
            <a:off x="8174736" y="1463040"/>
            <a:ext cx="1499616" cy="2194560"/>
          </a:xfrm>
          <a:prstGeom prst="rect">
            <a:avLst/>
          </a:prstGeom>
        </p:spPr>
        <p:txBody>
          <a:bodyPr/>
          <a:lstStyle>
            <a:lvl1pPr>
              <a:defRPr sz="2000"/>
            </a:lvl1pPr>
          </a:lstStyle>
          <a:p>
            <a:endParaRPr lang="en-US" dirty="0"/>
          </a:p>
        </p:txBody>
      </p:sp>
      <p:sp>
        <p:nvSpPr>
          <p:cNvPr id="20" name="Picture Placeholder 8">
            <a:extLst>
              <a:ext uri="{FF2B5EF4-FFF2-40B4-BE49-F238E27FC236}">
                <a16:creationId xmlns:a16="http://schemas.microsoft.com/office/drawing/2014/main" id="{0AF2B6E1-5738-41B1-8C15-EA6715490140}"/>
              </a:ext>
            </a:extLst>
          </p:cNvPr>
          <p:cNvSpPr>
            <a:spLocks noGrp="1"/>
          </p:cNvSpPr>
          <p:nvPr>
            <p:ph type="pic" sz="quarter" idx="16"/>
          </p:nvPr>
        </p:nvSpPr>
        <p:spPr>
          <a:xfrm>
            <a:off x="10122408" y="1463040"/>
            <a:ext cx="1499616" cy="2194560"/>
          </a:xfrm>
          <a:prstGeom prst="rect">
            <a:avLst/>
          </a:prstGeom>
        </p:spPr>
        <p:txBody>
          <a:bodyPr/>
          <a:lstStyle>
            <a:lvl1pPr>
              <a:defRPr sz="2000"/>
            </a:lvl1pPr>
          </a:lstStyle>
          <a:p>
            <a:endParaRPr lang="en-US" dirty="0"/>
          </a:p>
        </p:txBody>
      </p:sp>
      <p:sp>
        <p:nvSpPr>
          <p:cNvPr id="21" name="Picture Placeholder 8">
            <a:extLst>
              <a:ext uri="{FF2B5EF4-FFF2-40B4-BE49-F238E27FC236}">
                <a16:creationId xmlns:a16="http://schemas.microsoft.com/office/drawing/2014/main" id="{6C8D73EB-347C-4E13-94C8-FA8FADE46559}"/>
              </a:ext>
            </a:extLst>
          </p:cNvPr>
          <p:cNvSpPr>
            <a:spLocks noGrp="1"/>
          </p:cNvSpPr>
          <p:nvPr>
            <p:ph type="pic" sz="quarter" idx="17"/>
          </p:nvPr>
        </p:nvSpPr>
        <p:spPr>
          <a:xfrm>
            <a:off x="4279392" y="4087368"/>
            <a:ext cx="1499616" cy="2194560"/>
          </a:xfrm>
          <a:prstGeom prst="rect">
            <a:avLst/>
          </a:prstGeom>
        </p:spPr>
        <p:txBody>
          <a:bodyPr/>
          <a:lstStyle>
            <a:lvl1pPr>
              <a:defRPr sz="2000"/>
            </a:lvl1pPr>
          </a:lstStyle>
          <a:p>
            <a:endParaRPr lang="en-US" dirty="0"/>
          </a:p>
        </p:txBody>
      </p:sp>
      <p:sp>
        <p:nvSpPr>
          <p:cNvPr id="22" name="Picture Placeholder 8">
            <a:extLst>
              <a:ext uri="{FF2B5EF4-FFF2-40B4-BE49-F238E27FC236}">
                <a16:creationId xmlns:a16="http://schemas.microsoft.com/office/drawing/2014/main" id="{9DFA5C56-9B47-4F87-8E12-30A936274F1B}"/>
              </a:ext>
            </a:extLst>
          </p:cNvPr>
          <p:cNvSpPr>
            <a:spLocks noGrp="1"/>
          </p:cNvSpPr>
          <p:nvPr>
            <p:ph type="pic" sz="quarter" idx="18"/>
          </p:nvPr>
        </p:nvSpPr>
        <p:spPr>
          <a:xfrm>
            <a:off x="6227064" y="4087368"/>
            <a:ext cx="1499616" cy="2194560"/>
          </a:xfrm>
          <a:prstGeom prst="rect">
            <a:avLst/>
          </a:prstGeom>
        </p:spPr>
        <p:txBody>
          <a:bodyPr/>
          <a:lstStyle>
            <a:lvl1pPr>
              <a:defRPr sz="2000"/>
            </a:lvl1pPr>
          </a:lstStyle>
          <a:p>
            <a:endParaRPr lang="en-US" dirty="0"/>
          </a:p>
        </p:txBody>
      </p:sp>
      <p:sp>
        <p:nvSpPr>
          <p:cNvPr id="23" name="Picture Placeholder 8">
            <a:extLst>
              <a:ext uri="{FF2B5EF4-FFF2-40B4-BE49-F238E27FC236}">
                <a16:creationId xmlns:a16="http://schemas.microsoft.com/office/drawing/2014/main" id="{1E3B5888-98ED-48E4-8AA8-5BAB43F8516C}"/>
              </a:ext>
            </a:extLst>
          </p:cNvPr>
          <p:cNvSpPr>
            <a:spLocks noGrp="1"/>
          </p:cNvSpPr>
          <p:nvPr>
            <p:ph type="pic" sz="quarter" idx="19"/>
          </p:nvPr>
        </p:nvSpPr>
        <p:spPr>
          <a:xfrm>
            <a:off x="8174736" y="4087368"/>
            <a:ext cx="1499616" cy="2194560"/>
          </a:xfrm>
          <a:prstGeom prst="rect">
            <a:avLst/>
          </a:prstGeom>
        </p:spPr>
        <p:txBody>
          <a:bodyPr/>
          <a:lstStyle>
            <a:lvl1pPr>
              <a:defRPr sz="2000"/>
            </a:lvl1pPr>
          </a:lstStyle>
          <a:p>
            <a:endParaRPr lang="en-US" dirty="0"/>
          </a:p>
        </p:txBody>
      </p:sp>
      <p:sp>
        <p:nvSpPr>
          <p:cNvPr id="24" name="Picture Placeholder 8">
            <a:extLst>
              <a:ext uri="{FF2B5EF4-FFF2-40B4-BE49-F238E27FC236}">
                <a16:creationId xmlns:a16="http://schemas.microsoft.com/office/drawing/2014/main" id="{569C9EE3-34D1-4DE0-B06C-2F6212F7C329}"/>
              </a:ext>
            </a:extLst>
          </p:cNvPr>
          <p:cNvSpPr>
            <a:spLocks noGrp="1"/>
          </p:cNvSpPr>
          <p:nvPr>
            <p:ph type="pic" sz="quarter" idx="20"/>
          </p:nvPr>
        </p:nvSpPr>
        <p:spPr>
          <a:xfrm>
            <a:off x="10122408" y="4087368"/>
            <a:ext cx="1499616" cy="2194560"/>
          </a:xfrm>
          <a:prstGeom prst="rect">
            <a:avLst/>
          </a:prstGeom>
        </p:spPr>
        <p:txBody>
          <a:bodyPr/>
          <a:lstStyle>
            <a:lvl1pPr>
              <a:defRPr sz="2000"/>
            </a:lvl1pPr>
          </a:lstStyle>
          <a:p>
            <a:endParaRPr lang="en-US" dirty="0"/>
          </a:p>
        </p:txBody>
      </p:sp>
    </p:spTree>
    <p:extLst>
      <p:ext uri="{BB962C8B-B14F-4D97-AF65-F5344CB8AC3E}">
        <p14:creationId xmlns:p14="http://schemas.microsoft.com/office/powerpoint/2010/main" val="1553920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mmersive palette Star of the show">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462B86F-90E5-425E-9F83-8477D8111E1D}"/>
              </a:ext>
            </a:extLst>
          </p:cNvPr>
          <p:cNvSpPr/>
          <p:nvPr userDrawn="1"/>
        </p:nvSpPr>
        <p:spPr>
          <a:xfrm>
            <a:off x="0" y="495300"/>
            <a:ext cx="6057900" cy="13335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a:extLst>
              <a:ext uri="{FF2B5EF4-FFF2-40B4-BE49-F238E27FC236}">
                <a16:creationId xmlns:a16="http://schemas.microsoft.com/office/drawing/2014/main" id="{F5269853-3C2C-4F9C-B1BB-E00F7A1DB9E1}"/>
              </a:ext>
            </a:extLst>
          </p:cNvPr>
          <p:cNvSpPr/>
          <p:nvPr userDrawn="1"/>
        </p:nvSpPr>
        <p:spPr>
          <a:xfrm>
            <a:off x="6530703" y="495300"/>
            <a:ext cx="2931587" cy="26289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93759D58-52AF-4785-8A33-F528F46D88A3}"/>
              </a:ext>
            </a:extLst>
          </p:cNvPr>
          <p:cNvSpPr/>
          <p:nvPr userDrawn="1"/>
        </p:nvSpPr>
        <p:spPr>
          <a:xfrm>
            <a:off x="8852618" y="3863713"/>
            <a:ext cx="2921000" cy="2590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6AD3E0F4-EC0D-43C2-AC84-A53134C8566E}"/>
              </a:ext>
            </a:extLst>
          </p:cNvPr>
          <p:cNvSpPr/>
          <p:nvPr userDrawn="1"/>
        </p:nvSpPr>
        <p:spPr>
          <a:xfrm>
            <a:off x="228600" y="241300"/>
            <a:ext cx="11772900" cy="6400800"/>
          </a:xfrm>
          <a:prstGeom prst="rect">
            <a:avLst/>
          </a:prstGeom>
          <a:noFill/>
          <a:ln w="254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43379CA9-81D6-424A-8046-4B56E1D25059}"/>
              </a:ext>
            </a:extLst>
          </p:cNvPr>
          <p:cNvSpPr>
            <a:spLocks noGrp="1"/>
          </p:cNvSpPr>
          <p:nvPr>
            <p:ph type="title"/>
          </p:nvPr>
        </p:nvSpPr>
        <p:spPr>
          <a:xfrm>
            <a:off x="457199" y="914400"/>
            <a:ext cx="5638801" cy="1572126"/>
          </a:xfrm>
        </p:spPr>
        <p:txBody>
          <a:bodyPr anchor="t" anchorCtr="0">
            <a:noAutofit/>
          </a:bodyPr>
          <a:lstStyle>
            <a:lvl1pPr>
              <a:defRPr>
                <a:solidFill>
                  <a:schemeClr val="tx1"/>
                </a:solidFill>
              </a:defRPr>
            </a:lvl1pPr>
          </a:lstStyle>
          <a:p>
            <a:r>
              <a:rPr lang="en-US" dirty="0"/>
              <a:t>Click to edit Master title style</a:t>
            </a:r>
          </a:p>
        </p:txBody>
      </p:sp>
      <p:sp>
        <p:nvSpPr>
          <p:cNvPr id="10" name="Text Placeholder 9">
            <a:extLst>
              <a:ext uri="{FF2B5EF4-FFF2-40B4-BE49-F238E27FC236}">
                <a16:creationId xmlns:a16="http://schemas.microsoft.com/office/drawing/2014/main" id="{2A60302F-65DB-4E93-B6C3-49E64C44FB53}"/>
              </a:ext>
            </a:extLst>
          </p:cNvPr>
          <p:cNvSpPr>
            <a:spLocks noGrp="1"/>
          </p:cNvSpPr>
          <p:nvPr>
            <p:ph type="body" sz="quarter" idx="14" hasCustomPrompt="1"/>
          </p:nvPr>
        </p:nvSpPr>
        <p:spPr>
          <a:xfrm>
            <a:off x="457200" y="2489200"/>
            <a:ext cx="5202936" cy="3547872"/>
          </a:xfrm>
          <a:prstGeom prst="rect">
            <a:avLst/>
          </a:prstGeom>
        </p:spPr>
        <p:txBody>
          <a:bodyPr/>
          <a:lstStyle>
            <a:lvl1pPr marL="0" indent="0">
              <a:lnSpc>
                <a:spcPts val="3000"/>
              </a:lnSpc>
              <a:spcBef>
                <a:spcPts val="0"/>
              </a:spcBef>
              <a:buNone/>
              <a:defRPr sz="1800">
                <a:solidFill>
                  <a:schemeClr val="tx1"/>
                </a:solidFill>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US"/>
              <a:t>Click to edit text</a:t>
            </a:r>
          </a:p>
        </p:txBody>
      </p:sp>
      <p:sp>
        <p:nvSpPr>
          <p:cNvPr id="7" name="Picture Placeholder 6">
            <a:extLst>
              <a:ext uri="{FF2B5EF4-FFF2-40B4-BE49-F238E27FC236}">
                <a16:creationId xmlns:a16="http://schemas.microsoft.com/office/drawing/2014/main" id="{9A66F217-0E52-4AD8-82BA-AB332C59638C}"/>
              </a:ext>
            </a:extLst>
          </p:cNvPr>
          <p:cNvSpPr>
            <a:spLocks noGrp="1"/>
          </p:cNvSpPr>
          <p:nvPr>
            <p:ph type="pic" sz="quarter" idx="15"/>
          </p:nvPr>
        </p:nvSpPr>
        <p:spPr>
          <a:xfrm>
            <a:off x="6997700" y="914400"/>
            <a:ext cx="4334256" cy="5093208"/>
          </a:xfrm>
          <a:prstGeom prst="rect">
            <a:avLst/>
          </a:prstGeom>
          <a:solidFill>
            <a:schemeClr val="accent3"/>
          </a:solidFill>
        </p:spPr>
        <p:txBody>
          <a:bodyPr anchor="ctr"/>
          <a:lstStyle>
            <a:lvl1pPr marL="0" indent="0" algn="ctr">
              <a:buNone/>
              <a:defRPr/>
            </a:lvl1pPr>
          </a:lstStyle>
          <a:p>
            <a:endParaRPr lang="en-US" dirty="0"/>
          </a:p>
        </p:txBody>
      </p:sp>
    </p:spTree>
    <p:extLst>
      <p:ext uri="{BB962C8B-B14F-4D97-AF65-F5344CB8AC3E}">
        <p14:creationId xmlns:p14="http://schemas.microsoft.com/office/powerpoint/2010/main" val="3180366801"/>
      </p:ext>
    </p:extLst>
  </p:cSld>
  <p:clrMapOvr>
    <a:masterClrMapping/>
  </p:clrMapOvr>
  <p:extLst>
    <p:ext uri="{DCECCB84-F9BA-43D5-87BE-67443E8EF086}">
      <p15:sldGuideLst xmlns:p15="http://schemas.microsoft.com/office/powerpoint/2012/main">
        <p15:guide id="1"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7.xml"/><Relationship Id="rId1" Type="http://schemas.openxmlformats.org/officeDocument/2006/relationships/slideLayout" Target="../slideLayouts/slideLayout6.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9.xml"/><Relationship Id="rId1" Type="http://schemas.openxmlformats.org/officeDocument/2006/relationships/slideLayout" Target="../slideLayouts/slideLayout8.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11.xml"/><Relationship Id="rId1"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80DF88-AC53-41A3-8067-D7E6D5DB195F}"/>
              </a:ext>
            </a:extLst>
          </p:cNvPr>
          <p:cNvSpPr>
            <a:spLocks noGrp="1"/>
          </p:cNvSpPr>
          <p:nvPr>
            <p:ph type="title"/>
          </p:nvPr>
        </p:nvSpPr>
        <p:spPr>
          <a:xfrm>
            <a:off x="457199" y="914400"/>
            <a:ext cx="11174819" cy="903767"/>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EA4755C1-18CC-4FD3-A030-3DAF469919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904-DE8F-4B8E-99C6-5AFA03672FFA}" type="datetimeFigureOut">
              <a:rPr lang="en-US" smtClean="0"/>
              <a:t>4/5/2024</a:t>
            </a:fld>
            <a:endParaRPr lang="en-US" dirty="0"/>
          </a:p>
        </p:txBody>
      </p:sp>
      <p:sp>
        <p:nvSpPr>
          <p:cNvPr id="5" name="Footer Placeholder 4">
            <a:extLst>
              <a:ext uri="{FF2B5EF4-FFF2-40B4-BE49-F238E27FC236}">
                <a16:creationId xmlns:a16="http://schemas.microsoft.com/office/drawing/2014/main" id="{A8E029F1-B791-445F-A184-90CC7A1BE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AD98767-7C9E-42DE-9782-D932A0FF1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FADE3-B84E-4AF7-91CC-AB47E1A43619}" type="slidenum">
              <a:rPr lang="en-US" smtClean="0"/>
              <a:t>‹#›</a:t>
            </a:fld>
            <a:endParaRPr lang="en-US" dirty="0"/>
          </a:p>
        </p:txBody>
      </p:sp>
    </p:spTree>
    <p:extLst>
      <p:ext uri="{BB962C8B-B14F-4D97-AF65-F5344CB8AC3E}">
        <p14:creationId xmlns:p14="http://schemas.microsoft.com/office/powerpoint/2010/main" val="2263488725"/>
      </p:ext>
    </p:extLst>
  </p:cSld>
  <p:clrMap bg1="lt1" tx1="dk1" bg2="lt2" tx2="dk2" accent1="accent1" accent2="accent2" accent3="accent3" accent4="accent4" accent5="accent5" accent6="accent6" hlink="hlink" folHlink="folHlink"/>
  <p:sldLayoutIdLst>
    <p:sldLayoutId id="2147483688" r:id="rId1"/>
    <p:sldLayoutId id="2147483700" r:id="rId2"/>
    <p:sldLayoutId id="2147483701" r:id="rId3"/>
    <p:sldLayoutId id="2147483702" r:id="rId4"/>
    <p:sldLayoutId id="2147483662" r:id="rId5"/>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12" userDrawn="1">
          <p15:clr>
            <a:srgbClr val="F26B43"/>
          </p15:clr>
        </p15:guide>
        <p15:guide id="2" pos="2568" userDrawn="1">
          <p15:clr>
            <a:srgbClr val="F26B43"/>
          </p15:clr>
        </p15:guide>
        <p15:guide id="3" pos="288" userDrawn="1">
          <p15:clr>
            <a:srgbClr val="5ACBF0"/>
          </p15:clr>
        </p15:guide>
        <p15:guide id="4" pos="7392" userDrawn="1">
          <p15:clr>
            <a:srgbClr val="5ACBF0"/>
          </p15:clr>
        </p15:guide>
        <p15:guide id="5" orient="horz" pos="576" userDrawn="1">
          <p15:clr>
            <a:srgbClr val="5ACBF0"/>
          </p15:clr>
        </p15:guide>
        <p15:guide id="6" orient="horz" pos="3744" userDrawn="1">
          <p15:clr>
            <a:srgbClr val="5ACBF0"/>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80DF88-AC53-41A3-8067-D7E6D5DB195F}"/>
              </a:ext>
            </a:extLst>
          </p:cNvPr>
          <p:cNvSpPr>
            <a:spLocks noGrp="1"/>
          </p:cNvSpPr>
          <p:nvPr>
            <p:ph type="title"/>
          </p:nvPr>
        </p:nvSpPr>
        <p:spPr>
          <a:xfrm>
            <a:off x="457199" y="914400"/>
            <a:ext cx="11174819" cy="903767"/>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EA4755C1-18CC-4FD3-A030-3DAF469919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904-DE8F-4B8E-99C6-5AFA03672FFA}" type="datetimeFigureOut">
              <a:rPr lang="en-US" smtClean="0"/>
              <a:t>4/5/2024</a:t>
            </a:fld>
            <a:endParaRPr lang="en-US" dirty="0"/>
          </a:p>
        </p:txBody>
      </p:sp>
      <p:sp>
        <p:nvSpPr>
          <p:cNvPr id="5" name="Footer Placeholder 4">
            <a:extLst>
              <a:ext uri="{FF2B5EF4-FFF2-40B4-BE49-F238E27FC236}">
                <a16:creationId xmlns:a16="http://schemas.microsoft.com/office/drawing/2014/main" id="{A8E029F1-B791-445F-A184-90CC7A1BE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AD98767-7C9E-42DE-9782-D932A0FF1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FADE3-B84E-4AF7-91CC-AB47E1A43619}" type="slidenum">
              <a:rPr lang="en-US" smtClean="0"/>
              <a:t>‹#›</a:t>
            </a:fld>
            <a:endParaRPr lang="en-US" dirty="0"/>
          </a:p>
        </p:txBody>
      </p:sp>
    </p:spTree>
    <p:extLst>
      <p:ext uri="{BB962C8B-B14F-4D97-AF65-F5344CB8AC3E}">
        <p14:creationId xmlns:p14="http://schemas.microsoft.com/office/powerpoint/2010/main" val="2911603562"/>
      </p:ext>
    </p:extLst>
  </p:cSld>
  <p:clrMap bg1="lt1" tx1="dk1" bg2="lt2" tx2="dk2" accent1="accent1" accent2="accent2" accent3="accent3" accent4="accent4" accent5="accent5" accent6="accent6" hlink="hlink" folHlink="folHlink"/>
  <p:sldLayoutIdLst>
    <p:sldLayoutId id="2147483729" r:id="rId1"/>
    <p:sldLayoutId id="2147483711" r:id="rId2"/>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12" userDrawn="1">
          <p15:clr>
            <a:srgbClr val="F26B43"/>
          </p15:clr>
        </p15:guide>
        <p15:guide id="2" pos="2568" userDrawn="1">
          <p15:clr>
            <a:srgbClr val="F26B43"/>
          </p15:clr>
        </p15:guide>
        <p15:guide id="3" pos="288" userDrawn="1">
          <p15:clr>
            <a:srgbClr val="5ACBF0"/>
          </p15:clr>
        </p15:guide>
        <p15:guide id="4" pos="7392" userDrawn="1">
          <p15:clr>
            <a:srgbClr val="5ACBF0"/>
          </p15:clr>
        </p15:guide>
        <p15:guide id="5" orient="horz" pos="576" userDrawn="1">
          <p15:clr>
            <a:srgbClr val="5ACBF0"/>
          </p15:clr>
        </p15:guide>
        <p15:guide id="6" orient="horz" pos="3744" userDrawn="1">
          <p15:clr>
            <a:srgbClr val="5ACBF0"/>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80DF88-AC53-41A3-8067-D7E6D5DB195F}"/>
              </a:ext>
            </a:extLst>
          </p:cNvPr>
          <p:cNvSpPr>
            <a:spLocks noGrp="1"/>
          </p:cNvSpPr>
          <p:nvPr>
            <p:ph type="title"/>
          </p:nvPr>
        </p:nvSpPr>
        <p:spPr>
          <a:xfrm>
            <a:off x="457199" y="914400"/>
            <a:ext cx="11174819" cy="903767"/>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EA4755C1-18CC-4FD3-A030-3DAF469919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904-DE8F-4B8E-99C6-5AFA03672FFA}" type="datetimeFigureOut">
              <a:rPr lang="en-US" smtClean="0"/>
              <a:t>4/5/2024</a:t>
            </a:fld>
            <a:endParaRPr lang="en-US" dirty="0"/>
          </a:p>
        </p:txBody>
      </p:sp>
      <p:sp>
        <p:nvSpPr>
          <p:cNvPr id="5" name="Footer Placeholder 4">
            <a:extLst>
              <a:ext uri="{FF2B5EF4-FFF2-40B4-BE49-F238E27FC236}">
                <a16:creationId xmlns:a16="http://schemas.microsoft.com/office/drawing/2014/main" id="{A8E029F1-B791-445F-A184-90CC7A1BE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AD98767-7C9E-42DE-9782-D932A0FF1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FADE3-B84E-4AF7-91CC-AB47E1A43619}" type="slidenum">
              <a:rPr lang="en-US" smtClean="0"/>
              <a:t>‹#›</a:t>
            </a:fld>
            <a:endParaRPr lang="en-US" dirty="0"/>
          </a:p>
        </p:txBody>
      </p:sp>
    </p:spTree>
    <p:extLst>
      <p:ext uri="{BB962C8B-B14F-4D97-AF65-F5344CB8AC3E}">
        <p14:creationId xmlns:p14="http://schemas.microsoft.com/office/powerpoint/2010/main" val="1044508539"/>
      </p:ext>
    </p:extLst>
  </p:cSld>
  <p:clrMap bg1="lt1" tx1="dk1" bg2="lt2" tx2="dk2" accent1="accent1" accent2="accent2" accent3="accent3" accent4="accent4" accent5="accent5" accent6="accent6" hlink="hlink" folHlink="folHlink"/>
  <p:sldLayoutIdLst>
    <p:sldLayoutId id="2147483730" r:id="rId1"/>
    <p:sldLayoutId id="2147483723" r:id="rId2"/>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12" userDrawn="1">
          <p15:clr>
            <a:srgbClr val="F26B43"/>
          </p15:clr>
        </p15:guide>
        <p15:guide id="2" pos="2568" userDrawn="1">
          <p15:clr>
            <a:srgbClr val="F26B43"/>
          </p15:clr>
        </p15:guide>
        <p15:guide id="3" pos="288" userDrawn="1">
          <p15:clr>
            <a:srgbClr val="5ACBF0"/>
          </p15:clr>
        </p15:guide>
        <p15:guide id="4" pos="7392" userDrawn="1">
          <p15:clr>
            <a:srgbClr val="5ACBF0"/>
          </p15:clr>
        </p15:guide>
        <p15:guide id="5" orient="horz" pos="576" userDrawn="1">
          <p15:clr>
            <a:srgbClr val="5ACBF0"/>
          </p15:clr>
        </p15:guide>
        <p15:guide id="6" orient="horz" pos="3744" userDrawn="1">
          <p15:clr>
            <a:srgbClr val="5ACBF0"/>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accent3">
            <a:lumMod val="40000"/>
            <a:lumOff val="6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C80DF88-AC53-41A3-8067-D7E6D5DB195F}"/>
              </a:ext>
            </a:extLst>
          </p:cNvPr>
          <p:cNvSpPr>
            <a:spLocks noGrp="1"/>
          </p:cNvSpPr>
          <p:nvPr>
            <p:ph type="title"/>
          </p:nvPr>
        </p:nvSpPr>
        <p:spPr>
          <a:xfrm>
            <a:off x="457199" y="914400"/>
            <a:ext cx="11174819" cy="903767"/>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EA4755C1-18CC-4FD3-A030-3DAF469919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310904-DE8F-4B8E-99C6-5AFA03672FFA}" type="datetimeFigureOut">
              <a:rPr lang="en-US" smtClean="0"/>
              <a:t>4/5/2024</a:t>
            </a:fld>
            <a:endParaRPr lang="en-US" dirty="0"/>
          </a:p>
        </p:txBody>
      </p:sp>
      <p:sp>
        <p:nvSpPr>
          <p:cNvPr id="5" name="Footer Placeholder 4">
            <a:extLst>
              <a:ext uri="{FF2B5EF4-FFF2-40B4-BE49-F238E27FC236}">
                <a16:creationId xmlns:a16="http://schemas.microsoft.com/office/drawing/2014/main" id="{A8E029F1-B791-445F-A184-90CC7A1BEC1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AD98767-7C9E-42DE-9782-D932A0FF1BF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C5FADE3-B84E-4AF7-91CC-AB47E1A43619}" type="slidenum">
              <a:rPr lang="en-US" smtClean="0"/>
              <a:t>‹#›</a:t>
            </a:fld>
            <a:endParaRPr lang="en-US" dirty="0"/>
          </a:p>
        </p:txBody>
      </p:sp>
    </p:spTree>
    <p:extLst>
      <p:ext uri="{BB962C8B-B14F-4D97-AF65-F5344CB8AC3E}">
        <p14:creationId xmlns:p14="http://schemas.microsoft.com/office/powerpoint/2010/main" val="2032013640"/>
      </p:ext>
    </p:extLst>
  </p:cSld>
  <p:clrMap bg1="lt1" tx1="dk1" bg2="lt2" tx2="dk2" accent1="accent1" accent2="accent2" accent3="accent3" accent4="accent4" accent5="accent5" accent6="accent6" hlink="hlink" folHlink="folHlink"/>
  <p:sldLayoutIdLst>
    <p:sldLayoutId id="2147483731" r:id="rId1"/>
    <p:sldLayoutId id="2147483704" r:id="rId2"/>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112" userDrawn="1">
          <p15:clr>
            <a:srgbClr val="F26B43"/>
          </p15:clr>
        </p15:guide>
        <p15:guide id="2" pos="2568" userDrawn="1">
          <p15:clr>
            <a:srgbClr val="F26B43"/>
          </p15:clr>
        </p15:guide>
        <p15:guide id="3" pos="288" userDrawn="1">
          <p15:clr>
            <a:srgbClr val="5ACBF0"/>
          </p15:clr>
        </p15:guide>
        <p15:guide id="4" pos="7392" userDrawn="1">
          <p15:clr>
            <a:srgbClr val="5ACBF0"/>
          </p15:clr>
        </p15:guide>
        <p15:guide id="5" orient="horz" pos="576" userDrawn="1">
          <p15:clr>
            <a:srgbClr val="5ACBF0"/>
          </p15:clr>
        </p15:guide>
        <p15:guide id="6" orient="horz" pos="3744" userDrawn="1">
          <p15:clr>
            <a:srgbClr val="5ACBF0"/>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What is Depression? How Can We Overcome It? | Anxiety and Depression  Association of America, ADAA">
            <a:extLst>
              <a:ext uri="{FF2B5EF4-FFF2-40B4-BE49-F238E27FC236}">
                <a16:creationId xmlns:a16="http://schemas.microsoft.com/office/drawing/2014/main" id="{4339A59B-AD29-C6B2-028C-AB50A9200D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7204668"/>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6">
            <a:extLst>
              <a:ext uri="{FF2B5EF4-FFF2-40B4-BE49-F238E27FC236}">
                <a16:creationId xmlns:a16="http://schemas.microsoft.com/office/drawing/2014/main" id="{13EFB093-8748-4BD3-C45C-F1F021F6434A}"/>
              </a:ext>
            </a:extLst>
          </p:cNvPr>
          <p:cNvSpPr txBox="1">
            <a:spLocks/>
          </p:cNvSpPr>
          <p:nvPr/>
        </p:nvSpPr>
        <p:spPr>
          <a:xfrm>
            <a:off x="238458" y="3930826"/>
            <a:ext cx="4979075" cy="2359052"/>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cap="all" baseline="0">
                <a:solidFill>
                  <a:schemeClr val="bg1"/>
                </a:solidFill>
                <a:latin typeface="+mj-lt"/>
                <a:ea typeface="+mj-ea"/>
                <a:cs typeface="+mj-cs"/>
              </a:defRPr>
            </a:lvl1pPr>
          </a:lstStyle>
          <a:p>
            <a:pPr algn="ctr"/>
            <a:r>
              <a:rPr lang="en-US" b="1" dirty="0">
                <a:solidFill>
                  <a:schemeClr val="tx2"/>
                </a:solidFill>
                <a:latin typeface="Amasis MT Pro Black" panose="02040A04050005020304" pitchFamily="18" charset="0"/>
              </a:rPr>
              <a:t>QUALITATIVE </a:t>
            </a:r>
          </a:p>
          <a:p>
            <a:pPr algn="ctr"/>
            <a:r>
              <a:rPr lang="en-US" b="1" dirty="0">
                <a:solidFill>
                  <a:schemeClr val="tx2"/>
                </a:solidFill>
                <a:latin typeface="Amasis MT Pro Black" panose="02040A04050005020304" pitchFamily="18" charset="0"/>
              </a:rPr>
              <a:t>DATA ANALYSIS</a:t>
            </a:r>
          </a:p>
        </p:txBody>
      </p:sp>
    </p:spTree>
    <p:extLst>
      <p:ext uri="{BB962C8B-B14F-4D97-AF65-F5344CB8AC3E}">
        <p14:creationId xmlns:p14="http://schemas.microsoft.com/office/powerpoint/2010/main" val="1558315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73BFF16-AE5B-18AA-B59E-2CC7F3EFF907}"/>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AA0047E-E581-6897-80DC-AD94C4C1C7EC}"/>
              </a:ext>
            </a:extLst>
          </p:cNvPr>
          <p:cNvSpPr>
            <a:spLocks noGrp="1"/>
          </p:cNvSpPr>
          <p:nvPr>
            <p:ph type="body" sz="quarter" idx="14"/>
          </p:nvPr>
        </p:nvSpPr>
        <p:spPr>
          <a:xfrm>
            <a:off x="569204" y="822128"/>
            <a:ext cx="10616268" cy="4290466"/>
          </a:xfrm>
        </p:spPr>
        <p:txBody>
          <a:bodyPr/>
          <a:lstStyle/>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400" b="1" dirty="0">
                <a:solidFill>
                  <a:schemeClr val="accent6">
                    <a:lumMod val="75000"/>
                  </a:schemeClr>
                </a:solidFill>
              </a:rPr>
              <a:t>CODES</a:t>
            </a:r>
            <a:endParaRPr lang="en-GB" sz="2400" b="1" dirty="0">
              <a:solidFill>
                <a:schemeClr val="accent2">
                  <a:lumMod val="50000"/>
                </a:schemeClr>
              </a:solidFill>
            </a:endParaRPr>
          </a:p>
          <a:p>
            <a:pPr>
              <a:buFont typeface="Courier New" panose="02070309020205020404" pitchFamily="49" charset="0"/>
              <a:buChar char="o"/>
            </a:pPr>
            <a:r>
              <a:rPr lang="en-GB" sz="2400" dirty="0">
                <a:solidFill>
                  <a:schemeClr val="accent6">
                    <a:lumMod val="75000"/>
                  </a:schemeClr>
                </a:solidFill>
              </a:rPr>
              <a:t>A </a:t>
            </a:r>
            <a:r>
              <a:rPr lang="en-GB" sz="2400" u="sng" dirty="0">
                <a:solidFill>
                  <a:schemeClr val="accent6">
                    <a:lumMod val="75000"/>
                  </a:schemeClr>
                </a:solidFill>
              </a:rPr>
              <a:t>word or brief phrase </a:t>
            </a:r>
            <a:r>
              <a:rPr lang="en-GB" sz="2400" dirty="0">
                <a:solidFill>
                  <a:schemeClr val="accent6">
                    <a:lumMod val="75000"/>
                  </a:schemeClr>
                </a:solidFill>
              </a:rPr>
              <a:t>capturing the </a:t>
            </a:r>
            <a:r>
              <a:rPr lang="en-GB" sz="2400" u="sng" dirty="0">
                <a:solidFill>
                  <a:schemeClr val="accent6">
                    <a:lumMod val="75000"/>
                  </a:schemeClr>
                </a:solidFill>
              </a:rPr>
              <a:t>essence</a:t>
            </a:r>
            <a:r>
              <a:rPr lang="en-GB" sz="2400" dirty="0">
                <a:solidFill>
                  <a:schemeClr val="accent6">
                    <a:lumMod val="75000"/>
                  </a:schemeClr>
                </a:solidFill>
              </a:rPr>
              <a:t> of a segment of data</a:t>
            </a:r>
          </a:p>
          <a:p>
            <a:pPr>
              <a:buFont typeface="Courier New" panose="02070309020205020404" pitchFamily="49" charset="0"/>
              <a:buChar char="o"/>
            </a:pPr>
            <a:r>
              <a:rPr lang="en-GB" sz="2400" dirty="0">
                <a:solidFill>
                  <a:schemeClr val="accent6">
                    <a:lumMod val="75000"/>
                  </a:schemeClr>
                </a:solidFill>
              </a:rPr>
              <a:t>Reduces the data into </a:t>
            </a:r>
            <a:r>
              <a:rPr lang="en-GB" sz="2400" u="sng" dirty="0">
                <a:solidFill>
                  <a:schemeClr val="accent6">
                    <a:lumMod val="75000"/>
                  </a:schemeClr>
                </a:solidFill>
              </a:rPr>
              <a:t>small chunks of meaning</a:t>
            </a:r>
          </a:p>
          <a:p>
            <a:pPr>
              <a:buFont typeface="Courier New" panose="02070309020205020404" pitchFamily="49" charset="0"/>
              <a:buChar char="o"/>
            </a:pPr>
            <a:r>
              <a:rPr lang="en-GB" sz="2400" dirty="0">
                <a:solidFill>
                  <a:schemeClr val="accent6">
                    <a:lumMod val="75000"/>
                  </a:schemeClr>
                </a:solidFill>
              </a:rPr>
              <a:t>The way you develop codes can be:</a:t>
            </a:r>
          </a:p>
          <a:p>
            <a:pPr lvl="1">
              <a:buFont typeface="Courier New" panose="02070309020205020404" pitchFamily="49" charset="0"/>
              <a:buChar char="o"/>
            </a:pPr>
            <a:r>
              <a:rPr lang="en-GB" sz="2000" dirty="0">
                <a:solidFill>
                  <a:schemeClr val="accent6">
                    <a:lumMod val="75000"/>
                  </a:schemeClr>
                </a:solidFill>
              </a:rPr>
              <a:t> descriptive</a:t>
            </a:r>
          </a:p>
          <a:p>
            <a:pPr lvl="1">
              <a:buFont typeface="Courier New" panose="02070309020205020404" pitchFamily="49" charset="0"/>
              <a:buChar char="o"/>
            </a:pPr>
            <a:r>
              <a:rPr lang="en-GB" sz="2000" dirty="0">
                <a:solidFill>
                  <a:schemeClr val="accent6">
                    <a:lumMod val="75000"/>
                  </a:schemeClr>
                </a:solidFill>
              </a:rPr>
              <a:t> verbatim</a:t>
            </a:r>
          </a:p>
          <a:p>
            <a:pPr lvl="1">
              <a:buFont typeface="Courier New" panose="02070309020205020404" pitchFamily="49" charset="0"/>
              <a:buChar char="o"/>
            </a:pPr>
            <a:r>
              <a:rPr lang="en-GB" sz="2000" dirty="0">
                <a:solidFill>
                  <a:schemeClr val="accent6">
                    <a:lumMod val="75000"/>
                  </a:schemeClr>
                </a:solidFill>
              </a:rPr>
              <a:t> emotion, values, versus, evaluation</a:t>
            </a:r>
          </a:p>
          <a:p>
            <a:pPr lvl="1">
              <a:buFont typeface="Courier New" panose="02070309020205020404" pitchFamily="49" charset="0"/>
              <a:buChar char="o"/>
            </a:pPr>
            <a:r>
              <a:rPr lang="en-GB" sz="2000" dirty="0">
                <a:solidFill>
                  <a:schemeClr val="accent6">
                    <a:lumMod val="75000"/>
                  </a:schemeClr>
                </a:solidFill>
              </a:rPr>
              <a:t> axial (looking at relationships between codes)</a:t>
            </a:r>
          </a:p>
          <a:p>
            <a:pPr lvl="1">
              <a:buFont typeface="Courier New" panose="02070309020205020404" pitchFamily="49" charset="0"/>
              <a:buChar char="o"/>
            </a:pPr>
            <a:r>
              <a:rPr lang="en-GB" sz="2000" dirty="0">
                <a:solidFill>
                  <a:schemeClr val="accent6">
                    <a:lumMod val="75000"/>
                  </a:schemeClr>
                </a:solidFill>
              </a:rPr>
              <a:t> data-derived (semantic) and researcher-derived (latent, theoretical)</a:t>
            </a: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4E4737DE-A510-216C-3211-4AF132AD25E7}"/>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ANALYSIS</a:t>
            </a:r>
            <a:endParaRPr lang="en-GB" sz="3200" dirty="0">
              <a:solidFill>
                <a:schemeClr val="accent6">
                  <a:lumMod val="75000"/>
                </a:schemeClr>
              </a:solidFill>
            </a:endParaRPr>
          </a:p>
        </p:txBody>
      </p:sp>
    </p:spTree>
    <p:extLst>
      <p:ext uri="{BB962C8B-B14F-4D97-AF65-F5344CB8AC3E}">
        <p14:creationId xmlns:p14="http://schemas.microsoft.com/office/powerpoint/2010/main" val="35878913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person writing on a wall with sticky notes&#10;&#10;Description automatically generated">
            <a:extLst>
              <a:ext uri="{FF2B5EF4-FFF2-40B4-BE49-F238E27FC236}">
                <a16:creationId xmlns:a16="http://schemas.microsoft.com/office/drawing/2014/main" id="{E1E835F3-DFA5-40CB-0961-984AE0E718D6}"/>
              </a:ext>
            </a:extLst>
          </p:cNvPr>
          <p:cNvPicPr>
            <a:picLocks noChangeAspect="1"/>
          </p:cNvPicPr>
          <p:nvPr/>
        </p:nvPicPr>
        <p:blipFill>
          <a:blip r:embed="rId2"/>
          <a:stretch>
            <a:fillRect/>
          </a:stretch>
        </p:blipFill>
        <p:spPr>
          <a:xfrm>
            <a:off x="0" y="0"/>
            <a:ext cx="11447362" cy="6858000"/>
          </a:xfrm>
          <a:prstGeom prst="rect">
            <a:avLst/>
          </a:prstGeom>
        </p:spPr>
      </p:pic>
    </p:spTree>
    <p:extLst>
      <p:ext uri="{BB962C8B-B14F-4D97-AF65-F5344CB8AC3E}">
        <p14:creationId xmlns:p14="http://schemas.microsoft.com/office/powerpoint/2010/main" val="13530140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D720AC-6CC1-B791-C4A7-DA03A059808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F1411E71-09AA-FF14-B2FB-6B1BA1C074E7}"/>
              </a:ext>
            </a:extLst>
          </p:cNvPr>
          <p:cNvSpPr>
            <a:spLocks noGrp="1"/>
          </p:cNvSpPr>
          <p:nvPr>
            <p:ph type="body" sz="quarter" idx="14"/>
          </p:nvPr>
        </p:nvSpPr>
        <p:spPr>
          <a:xfrm>
            <a:off x="569204" y="822128"/>
            <a:ext cx="10616268" cy="4290466"/>
          </a:xfrm>
        </p:spPr>
        <p:txBody>
          <a:bodyPr/>
          <a:lstStyle/>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400" b="1" dirty="0">
                <a:solidFill>
                  <a:schemeClr val="accent6">
                    <a:lumMod val="75000"/>
                  </a:schemeClr>
                </a:solidFill>
              </a:rPr>
              <a:t>CATEGORIES</a:t>
            </a:r>
          </a:p>
          <a:p>
            <a:pPr>
              <a:buFont typeface="Courier New" panose="02070309020205020404" pitchFamily="49" charset="0"/>
              <a:buChar char="o"/>
            </a:pPr>
            <a:r>
              <a:rPr lang="en-GB" sz="2400" dirty="0">
                <a:solidFill>
                  <a:schemeClr val="accent6">
                    <a:lumMod val="75000"/>
                  </a:schemeClr>
                </a:solidFill>
              </a:rPr>
              <a:t>Cluster related/similar codes</a:t>
            </a:r>
          </a:p>
          <a:p>
            <a:pPr>
              <a:buFont typeface="Courier New" panose="02070309020205020404" pitchFamily="49" charset="0"/>
              <a:buChar char="o"/>
            </a:pPr>
            <a:r>
              <a:rPr lang="en-GB" sz="2400" dirty="0">
                <a:solidFill>
                  <a:schemeClr val="accent6">
                    <a:lumMod val="75000"/>
                  </a:schemeClr>
                </a:solidFill>
              </a:rPr>
              <a:t>Have a propositional statement (an assertion about the phenomenon)</a:t>
            </a:r>
          </a:p>
          <a:p>
            <a:pPr>
              <a:buFont typeface="Courier New" panose="02070309020205020404" pitchFamily="49" charset="0"/>
              <a:buChar char="o"/>
            </a:pPr>
            <a:r>
              <a:rPr lang="en-GB" sz="2400" dirty="0">
                <a:solidFill>
                  <a:schemeClr val="accent6">
                    <a:lumMod val="75000"/>
                  </a:schemeClr>
                </a:solidFill>
              </a:rPr>
              <a:t>Helps establish relationships to form the narrative</a:t>
            </a:r>
            <a:endParaRPr lang="en-GB" sz="2000" dirty="0">
              <a:solidFill>
                <a:schemeClr val="accent2">
                  <a:lumMod val="50000"/>
                </a:schemeClr>
              </a:solidFill>
            </a:endParaRP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400" b="1" dirty="0">
                <a:solidFill>
                  <a:schemeClr val="accent6">
                    <a:lumMod val="75000"/>
                  </a:schemeClr>
                </a:solidFill>
              </a:rPr>
              <a:t>THEMES (AND SUB-THEMES)</a:t>
            </a:r>
            <a:endParaRPr lang="en-GB" sz="2400" b="1" dirty="0">
              <a:solidFill>
                <a:schemeClr val="accent2">
                  <a:lumMod val="50000"/>
                </a:schemeClr>
              </a:solidFill>
            </a:endParaRPr>
          </a:p>
          <a:p>
            <a:pPr>
              <a:buFont typeface="Courier New" panose="02070309020205020404" pitchFamily="49" charset="0"/>
              <a:buChar char="o"/>
            </a:pPr>
            <a:r>
              <a:rPr lang="en-GB" sz="2400" u="sng" dirty="0">
                <a:solidFill>
                  <a:schemeClr val="accent6">
                    <a:lumMod val="75000"/>
                  </a:schemeClr>
                </a:solidFill>
              </a:rPr>
              <a:t>Patterned meaning across a dataset </a:t>
            </a:r>
            <a:r>
              <a:rPr lang="en-GB" sz="2400" dirty="0">
                <a:solidFill>
                  <a:schemeClr val="accent6">
                    <a:lumMod val="75000"/>
                  </a:schemeClr>
                </a:solidFill>
              </a:rPr>
              <a:t>that captures something important or interesting about the data in relation to RQ, organised around a central concept</a:t>
            </a:r>
          </a:p>
          <a:p>
            <a:pPr lvl="1">
              <a:buFont typeface="Courier New" panose="02070309020205020404" pitchFamily="49" charset="0"/>
              <a:buChar char="o"/>
            </a:pPr>
            <a:endParaRPr lang="en-GB" sz="2000" dirty="0">
              <a:solidFill>
                <a:schemeClr val="accent6">
                  <a:lumMod val="75000"/>
                </a:schemeClr>
              </a:solidFill>
            </a:endParaRPr>
          </a:p>
          <a:p>
            <a:pPr lvl="1"/>
            <a:endParaRPr lang="en-GB" sz="2000" dirty="0">
              <a:solidFill>
                <a:schemeClr val="accent6">
                  <a:lumMod val="75000"/>
                </a:schemeClr>
              </a:solidFill>
            </a:endParaRPr>
          </a:p>
          <a:p>
            <a:pPr lvl="1"/>
            <a:endParaRPr lang="en-GB" sz="20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A97BE7A4-655D-BB1A-93D9-8C2FEDA973D0}"/>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ANALYSIS</a:t>
            </a:r>
            <a:endParaRPr lang="en-GB" sz="3200" dirty="0">
              <a:solidFill>
                <a:schemeClr val="accent6">
                  <a:lumMod val="75000"/>
                </a:schemeClr>
              </a:solidFill>
            </a:endParaRPr>
          </a:p>
        </p:txBody>
      </p:sp>
    </p:spTree>
    <p:extLst>
      <p:ext uri="{BB962C8B-B14F-4D97-AF65-F5344CB8AC3E}">
        <p14:creationId xmlns:p14="http://schemas.microsoft.com/office/powerpoint/2010/main" val="3312259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0F90FDD-B319-FD30-3212-F71AD5E117E7}"/>
            </a:ext>
          </a:extLst>
        </p:cNvPr>
        <p:cNvGrpSpPr/>
        <p:nvPr/>
      </p:nvGrpSpPr>
      <p:grpSpPr>
        <a:xfrm>
          <a:off x="0" y="0"/>
          <a:ext cx="0" cy="0"/>
          <a:chOff x="0" y="0"/>
          <a:chExt cx="0" cy="0"/>
        </a:xfrm>
      </p:grpSpPr>
      <p:pic>
        <p:nvPicPr>
          <p:cNvPr id="5" name="Picture 4">
            <a:extLst>
              <a:ext uri="{FF2B5EF4-FFF2-40B4-BE49-F238E27FC236}">
                <a16:creationId xmlns:a16="http://schemas.microsoft.com/office/drawing/2014/main" id="{8747A7AF-0478-E0DA-221F-62134C25ED56}"/>
              </a:ext>
            </a:extLst>
          </p:cNvPr>
          <p:cNvPicPr>
            <a:picLocks noChangeAspect="1"/>
          </p:cNvPicPr>
          <p:nvPr/>
        </p:nvPicPr>
        <p:blipFill>
          <a:blip r:embed="rId2"/>
          <a:stretch>
            <a:fillRect/>
          </a:stretch>
        </p:blipFill>
        <p:spPr>
          <a:xfrm>
            <a:off x="0" y="0"/>
            <a:ext cx="12192000" cy="6857999"/>
          </a:xfrm>
          <a:prstGeom prst="rect">
            <a:avLst/>
          </a:prstGeom>
        </p:spPr>
      </p:pic>
    </p:spTree>
    <p:extLst>
      <p:ext uri="{BB962C8B-B14F-4D97-AF65-F5344CB8AC3E}">
        <p14:creationId xmlns:p14="http://schemas.microsoft.com/office/powerpoint/2010/main" val="24821309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5956AD-9045-1BA7-FDE7-45B872617795}"/>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4C4B98EC-9C7F-7135-9FF7-66626E5CA7DE}"/>
              </a:ext>
            </a:extLst>
          </p:cNvPr>
          <p:cNvSpPr>
            <a:spLocks noGrp="1"/>
          </p:cNvSpPr>
          <p:nvPr>
            <p:ph type="body" sz="quarter" idx="14"/>
          </p:nvPr>
        </p:nvSpPr>
        <p:spPr>
          <a:xfrm>
            <a:off x="569204" y="822128"/>
            <a:ext cx="10616268" cy="4290466"/>
          </a:xfrm>
        </p:spPr>
        <p:txBody>
          <a:bodyPr/>
          <a:lstStyle/>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000" b="1" dirty="0">
                <a:solidFill>
                  <a:schemeClr val="accent6">
                    <a:lumMod val="75000"/>
                  </a:schemeClr>
                </a:solidFill>
              </a:rPr>
              <a:t>sub-themes</a:t>
            </a:r>
            <a:r>
              <a:rPr lang="en-GB" sz="2000" dirty="0">
                <a:solidFill>
                  <a:schemeClr val="accent6">
                    <a:lumMod val="75000"/>
                  </a:schemeClr>
                </a:solidFill>
              </a:rPr>
              <a:t> – captures and develops one notable specific aspect of a theme</a:t>
            </a:r>
          </a:p>
          <a:p>
            <a:pPr>
              <a:buFont typeface="Courier New" panose="02070309020205020404" pitchFamily="49" charset="0"/>
              <a:buChar char="o"/>
            </a:pPr>
            <a:endParaRPr lang="en-GB" sz="2000" dirty="0">
              <a:solidFill>
                <a:schemeClr val="accent6">
                  <a:lumMod val="75000"/>
                </a:schemeClr>
              </a:solidFill>
            </a:endParaRPr>
          </a:p>
          <a:p>
            <a:pPr lvl="1"/>
            <a:r>
              <a:rPr lang="en-GB" sz="2000" dirty="0">
                <a:solidFill>
                  <a:schemeClr val="accent6">
                    <a:lumMod val="75000"/>
                  </a:schemeClr>
                </a:solidFill>
              </a:rPr>
              <a:t>Questions to bare in mind</a:t>
            </a:r>
          </a:p>
          <a:p>
            <a:pPr lvl="1"/>
            <a:r>
              <a:rPr lang="en-GB" sz="2000" dirty="0">
                <a:solidFill>
                  <a:schemeClr val="accent6">
                    <a:lumMod val="75000"/>
                  </a:schemeClr>
                </a:solidFill>
              </a:rPr>
              <a:t>Do the themes make sense?</a:t>
            </a:r>
          </a:p>
          <a:p>
            <a:pPr lvl="1"/>
            <a:r>
              <a:rPr lang="en-GB" sz="2000" dirty="0">
                <a:solidFill>
                  <a:schemeClr val="accent6">
                    <a:lumMod val="75000"/>
                  </a:schemeClr>
                </a:solidFill>
              </a:rPr>
              <a:t>Does the data support them?</a:t>
            </a:r>
          </a:p>
          <a:p>
            <a:pPr lvl="1"/>
            <a:r>
              <a:rPr lang="en-GB" sz="2000" dirty="0">
                <a:solidFill>
                  <a:schemeClr val="accent6">
                    <a:lumMod val="75000"/>
                  </a:schemeClr>
                </a:solidFill>
              </a:rPr>
              <a:t>Am I trying to fit to much into a theme?</a:t>
            </a:r>
          </a:p>
          <a:p>
            <a:pPr lvl="1"/>
            <a:r>
              <a:rPr lang="en-GB" sz="2000" dirty="0">
                <a:solidFill>
                  <a:schemeClr val="accent6">
                    <a:lumMod val="75000"/>
                  </a:schemeClr>
                </a:solidFill>
              </a:rPr>
              <a:t>Do themes overlap?</a:t>
            </a:r>
          </a:p>
          <a:p>
            <a:pPr lvl="1"/>
            <a:r>
              <a:rPr lang="en-GB" sz="2000" dirty="0">
                <a:solidFill>
                  <a:schemeClr val="accent6">
                    <a:lumMod val="75000"/>
                  </a:schemeClr>
                </a:solidFill>
              </a:rPr>
              <a:t>Are there themes within themes?</a:t>
            </a:r>
          </a:p>
          <a:p>
            <a:pPr lvl="1"/>
            <a:r>
              <a:rPr lang="en-GB" sz="2000" dirty="0">
                <a:solidFill>
                  <a:schemeClr val="accent6">
                    <a:lumMod val="75000"/>
                  </a:schemeClr>
                </a:solidFill>
              </a:rPr>
              <a:t>Are their other themes in the data?</a:t>
            </a:r>
          </a:p>
          <a:p>
            <a:pPr lvl="1"/>
            <a:endParaRPr lang="en-GB" sz="2000" dirty="0">
              <a:solidFill>
                <a:schemeClr val="accent6">
                  <a:lumMod val="75000"/>
                </a:schemeClr>
              </a:solidFill>
            </a:endParaRPr>
          </a:p>
          <a:p>
            <a:pPr lvl="1">
              <a:buFont typeface="Courier New" panose="02070309020205020404" pitchFamily="49" charset="0"/>
              <a:buChar char="o"/>
            </a:pPr>
            <a:r>
              <a:rPr lang="en-GB" sz="2000" dirty="0">
                <a:solidFill>
                  <a:schemeClr val="accent6">
                    <a:lumMod val="75000"/>
                  </a:schemeClr>
                </a:solidFill>
              </a:rPr>
              <a:t> NB to</a:t>
            </a:r>
          </a:p>
          <a:p>
            <a:pPr lvl="1">
              <a:buFont typeface="Courier New" panose="02070309020205020404" pitchFamily="49" charset="0"/>
              <a:buChar char="o"/>
            </a:pPr>
            <a:r>
              <a:rPr lang="en-GB" sz="2000" dirty="0">
                <a:solidFill>
                  <a:schemeClr val="accent6">
                    <a:lumMod val="75000"/>
                  </a:schemeClr>
                </a:solidFill>
              </a:rPr>
              <a:t> be flexible and iterative</a:t>
            </a:r>
          </a:p>
          <a:p>
            <a:pPr lvl="2">
              <a:buFont typeface="Courier New" panose="02070309020205020404" pitchFamily="49" charset="0"/>
              <a:buChar char="o"/>
            </a:pPr>
            <a:r>
              <a:rPr lang="en-GB" sz="2000" dirty="0">
                <a:solidFill>
                  <a:schemeClr val="accent6">
                    <a:lumMod val="75000"/>
                  </a:schemeClr>
                </a:solidFill>
              </a:rPr>
              <a:t> revisit your themes and subthemes as new </a:t>
            </a:r>
            <a:r>
              <a:rPr lang="en-GB" sz="2000">
                <a:solidFill>
                  <a:schemeClr val="accent6">
                    <a:lumMod val="75000"/>
                  </a:schemeClr>
                </a:solidFill>
              </a:rPr>
              <a:t>insights emerge</a:t>
            </a:r>
            <a:endParaRPr lang="en-GB" sz="2000" dirty="0">
              <a:solidFill>
                <a:schemeClr val="accent6">
                  <a:lumMod val="75000"/>
                </a:schemeClr>
              </a:solidFill>
            </a:endParaRPr>
          </a:p>
          <a:p>
            <a:pPr lvl="1">
              <a:buFont typeface="Courier New" panose="02070309020205020404" pitchFamily="49" charset="0"/>
              <a:buChar char="o"/>
            </a:pPr>
            <a:r>
              <a:rPr lang="en-GB" sz="2000" dirty="0">
                <a:solidFill>
                  <a:schemeClr val="accent6">
                    <a:lumMod val="75000"/>
                  </a:schemeClr>
                </a:solidFill>
              </a:rPr>
              <a:t> stay true to the data – let it guide you</a:t>
            </a:r>
          </a:p>
          <a:p>
            <a:pPr lvl="1">
              <a:buFont typeface="Courier New" panose="02070309020205020404" pitchFamily="49" charset="0"/>
              <a:buChar char="o"/>
            </a:pPr>
            <a:r>
              <a:rPr lang="en-GB" sz="2000" dirty="0">
                <a:solidFill>
                  <a:schemeClr val="accent6">
                    <a:lumMod val="75000"/>
                  </a:schemeClr>
                </a:solidFill>
              </a:rPr>
              <a:t> maintain reflexivity </a:t>
            </a:r>
          </a:p>
          <a:p>
            <a:pPr lvl="1">
              <a:buFont typeface="Courier New" panose="02070309020205020404" pitchFamily="49" charset="0"/>
              <a:buChar char="o"/>
            </a:pPr>
            <a:r>
              <a:rPr lang="en-GB" sz="2000" dirty="0">
                <a:solidFill>
                  <a:schemeClr val="accent6">
                    <a:lumMod val="75000"/>
                  </a:schemeClr>
                </a:solidFill>
              </a:rPr>
              <a:t> keep detailed records of your decisions</a:t>
            </a:r>
          </a:p>
          <a:p>
            <a:pPr lvl="1"/>
            <a:endParaRPr lang="en-GB" sz="2000" dirty="0">
              <a:solidFill>
                <a:schemeClr val="accent6">
                  <a:lumMod val="75000"/>
                </a:schemeClr>
              </a:solidFill>
            </a:endParaRPr>
          </a:p>
          <a:p>
            <a:pPr lvl="1"/>
            <a:endParaRPr lang="en-GB" sz="20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7765A60F-2ED2-5BEE-9D12-6F8D8634266E}"/>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ANALYSIS</a:t>
            </a:r>
            <a:endParaRPr lang="en-GB" sz="3200" dirty="0">
              <a:solidFill>
                <a:schemeClr val="accent6">
                  <a:lumMod val="75000"/>
                </a:schemeClr>
              </a:solidFill>
            </a:endParaRPr>
          </a:p>
        </p:txBody>
      </p:sp>
    </p:spTree>
    <p:extLst>
      <p:ext uri="{BB962C8B-B14F-4D97-AF65-F5344CB8AC3E}">
        <p14:creationId xmlns:p14="http://schemas.microsoft.com/office/powerpoint/2010/main" val="8454136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87EC8-E95E-AE76-F7A7-722565DE7681}"/>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DB0689F7-D997-DA93-07E6-068275169E61}"/>
              </a:ext>
            </a:extLst>
          </p:cNvPr>
          <p:cNvSpPr>
            <a:spLocks noGrp="1"/>
          </p:cNvSpPr>
          <p:nvPr>
            <p:ph type="body" sz="quarter" idx="14"/>
          </p:nvPr>
        </p:nvSpPr>
        <p:spPr>
          <a:xfrm>
            <a:off x="511330" y="1444525"/>
            <a:ext cx="10616268" cy="4290466"/>
          </a:xfrm>
        </p:spPr>
        <p:txBody>
          <a:bodyPr/>
          <a:lstStyle/>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400" u="sng" dirty="0">
                <a:solidFill>
                  <a:schemeClr val="accent6">
                    <a:lumMod val="75000"/>
                  </a:schemeClr>
                </a:solidFill>
              </a:rPr>
              <a:t>CONSTRUCT POSSIBLE ANSWERS</a:t>
            </a:r>
          </a:p>
          <a:p>
            <a:pPr>
              <a:buFont typeface="Courier New" panose="02070309020205020404" pitchFamily="49" charset="0"/>
              <a:buChar char="o"/>
            </a:pPr>
            <a:r>
              <a:rPr lang="en-GB" sz="2400" dirty="0">
                <a:solidFill>
                  <a:schemeClr val="accent6">
                    <a:lumMod val="75000"/>
                  </a:schemeClr>
                </a:solidFill>
              </a:rPr>
              <a:t>TELL A </a:t>
            </a:r>
            <a:r>
              <a:rPr lang="en-GB" sz="2400" u="sng" dirty="0">
                <a:solidFill>
                  <a:schemeClr val="accent6">
                    <a:lumMod val="75000"/>
                  </a:schemeClr>
                </a:solidFill>
              </a:rPr>
              <a:t>COHESIVE STORY</a:t>
            </a:r>
          </a:p>
          <a:p>
            <a:pPr>
              <a:buFont typeface="Courier New" panose="02070309020205020404" pitchFamily="49" charset="0"/>
              <a:buChar char="o"/>
            </a:pPr>
            <a:r>
              <a:rPr lang="en-GB" sz="2400" dirty="0">
                <a:solidFill>
                  <a:schemeClr val="accent6">
                    <a:lumMod val="75000"/>
                  </a:schemeClr>
                </a:solidFill>
              </a:rPr>
              <a:t>Keep in mind your </a:t>
            </a:r>
            <a:r>
              <a:rPr lang="en-GB" sz="2400" u="sng" dirty="0">
                <a:solidFill>
                  <a:schemeClr val="accent6">
                    <a:lumMod val="75000"/>
                  </a:schemeClr>
                </a:solidFill>
              </a:rPr>
              <a:t>RESEARCH QUESTIONS</a:t>
            </a:r>
          </a:p>
          <a:p>
            <a:pPr>
              <a:buFont typeface="Courier New" panose="02070309020205020404" pitchFamily="49" charset="0"/>
              <a:buChar char="o"/>
            </a:pPr>
            <a:r>
              <a:rPr lang="en-GB" sz="2400" u="sng" dirty="0">
                <a:solidFill>
                  <a:schemeClr val="accent6">
                    <a:lumMod val="75000"/>
                  </a:schemeClr>
                </a:solidFill>
              </a:rPr>
              <a:t>Data, codes, categories, subthemes, themes</a:t>
            </a: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lvl="1"/>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C3B0D5A0-8A83-1632-1424-3D1748A6E252}"/>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GENERAL PROCESS OF QDA</a:t>
            </a:r>
            <a:endParaRPr lang="en-GB" sz="3200" dirty="0">
              <a:solidFill>
                <a:schemeClr val="accent6">
                  <a:lumMod val="75000"/>
                </a:schemeClr>
              </a:solidFill>
            </a:endParaRPr>
          </a:p>
        </p:txBody>
      </p:sp>
    </p:spTree>
    <p:extLst>
      <p:ext uri="{BB962C8B-B14F-4D97-AF65-F5344CB8AC3E}">
        <p14:creationId xmlns:p14="http://schemas.microsoft.com/office/powerpoint/2010/main" val="17776199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4E3C7464-AE06-FBAE-8B64-4465A3AB5B8F}"/>
              </a:ext>
            </a:extLst>
          </p:cNvPr>
          <p:cNvGraphicFramePr>
            <a:graphicFrameLocks noGrp="1"/>
          </p:cNvGraphicFramePr>
          <p:nvPr>
            <p:extLst>
              <p:ext uri="{D42A27DB-BD31-4B8C-83A1-F6EECF244321}">
                <p14:modId xmlns:p14="http://schemas.microsoft.com/office/powerpoint/2010/main" val="205594152"/>
              </p:ext>
            </p:extLst>
          </p:nvPr>
        </p:nvGraphicFramePr>
        <p:xfrm>
          <a:off x="1921397" y="0"/>
          <a:ext cx="8796760" cy="6858003"/>
        </p:xfrm>
        <a:graphic>
          <a:graphicData uri="http://schemas.openxmlformats.org/drawingml/2006/table">
            <a:tbl>
              <a:tblPr firstRow="1" firstCol="1" bandRow="1">
                <a:tableStyleId>{5C22544A-7EE6-4342-B048-85BDC9FD1C3A}</a:tableStyleId>
              </a:tblPr>
              <a:tblGrid>
                <a:gridCol w="4188240">
                  <a:extLst>
                    <a:ext uri="{9D8B030D-6E8A-4147-A177-3AD203B41FA5}">
                      <a16:colId xmlns:a16="http://schemas.microsoft.com/office/drawing/2014/main" val="3998651829"/>
                    </a:ext>
                  </a:extLst>
                </a:gridCol>
                <a:gridCol w="4608520">
                  <a:extLst>
                    <a:ext uri="{9D8B030D-6E8A-4147-A177-3AD203B41FA5}">
                      <a16:colId xmlns:a16="http://schemas.microsoft.com/office/drawing/2014/main" val="3305662618"/>
                    </a:ext>
                  </a:extLst>
                </a:gridCol>
              </a:tblGrid>
              <a:tr h="768836">
                <a:tc>
                  <a:txBody>
                    <a:bodyPr/>
                    <a:lstStyle/>
                    <a:p>
                      <a:pPr algn="ctr" latinLnBrk="0">
                        <a:lnSpc>
                          <a:spcPct val="200000"/>
                        </a:lnSpc>
                      </a:pPr>
                      <a:r>
                        <a:rPr lang="en-US" sz="900" kern="100">
                          <a:effectLst/>
                        </a:rPr>
                        <a:t>Object Relations in Middle Childhood and Adolescence</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ctr" latinLnBrk="0">
                        <a:lnSpc>
                          <a:spcPct val="200000"/>
                        </a:lnSpc>
                      </a:pPr>
                      <a:r>
                        <a:rPr lang="en-US" sz="900" kern="100">
                          <a:effectLst/>
                        </a:rPr>
                        <a:t>Object Relations in Adulthood</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4513096"/>
                  </a:ext>
                </a:extLst>
              </a:tr>
              <a:tr h="351604">
                <a:tc>
                  <a:txBody>
                    <a:bodyPr/>
                    <a:lstStyle/>
                    <a:p>
                      <a:pPr algn="l" latinLnBrk="0">
                        <a:lnSpc>
                          <a:spcPct val="200000"/>
                        </a:lnSpc>
                      </a:pPr>
                      <a:r>
                        <a:rPr lang="en-US" sz="900" kern="100">
                          <a:effectLst/>
                        </a:rPr>
                        <a:t>Generalised interests</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Overinvolved and hardworking</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1071658928"/>
                  </a:ext>
                </a:extLst>
              </a:tr>
              <a:tr h="351604">
                <a:tc>
                  <a:txBody>
                    <a:bodyPr/>
                    <a:lstStyle/>
                    <a:p>
                      <a:pPr algn="l" latinLnBrk="0">
                        <a:lnSpc>
                          <a:spcPct val="200000"/>
                        </a:lnSpc>
                      </a:pPr>
                      <a:r>
                        <a:rPr lang="en-US" sz="900" kern="100">
                          <a:effectLst/>
                        </a:rPr>
                        <a:t>Entitlement and Grandiosity</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Being detailed and particular</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384847422"/>
                  </a:ext>
                </a:extLst>
              </a:tr>
              <a:tr h="749479">
                <a:tc>
                  <a:txBody>
                    <a:bodyPr/>
                    <a:lstStyle/>
                    <a:p>
                      <a:pPr algn="l" latinLnBrk="0">
                        <a:lnSpc>
                          <a:spcPct val="200000"/>
                        </a:lnSpc>
                      </a:pPr>
                      <a:r>
                        <a:rPr lang="en-US" sz="900" kern="100">
                          <a:effectLst/>
                        </a:rPr>
                        <a:t>Smothering, control, and the lack of independence</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Grandiose projects and dreams</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1869489124"/>
                  </a:ext>
                </a:extLst>
              </a:tr>
              <a:tr h="351604">
                <a:tc>
                  <a:txBody>
                    <a:bodyPr/>
                    <a:lstStyle/>
                    <a:p>
                      <a:pPr algn="l" latinLnBrk="0">
                        <a:lnSpc>
                          <a:spcPct val="200000"/>
                        </a:lnSpc>
                      </a:pPr>
                      <a:r>
                        <a:rPr lang="en-US" sz="900" kern="100">
                          <a:effectLst/>
                        </a:rPr>
                        <a:t>Poor health and illness</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Control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457333827"/>
                  </a:ext>
                </a:extLst>
              </a:tr>
              <a:tr h="351604">
                <a:tc>
                  <a:txBody>
                    <a:bodyPr/>
                    <a:lstStyle/>
                    <a:p>
                      <a:pPr algn="l" latinLnBrk="0">
                        <a:lnSpc>
                          <a:spcPct val="200000"/>
                        </a:lnSpc>
                      </a:pPr>
                      <a:r>
                        <a:rPr lang="en-US" sz="900" kern="100">
                          <a:effectLst/>
                        </a:rPr>
                        <a:t>Interaction style</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Manipulation and entitlement</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873910016"/>
                  </a:ext>
                </a:extLst>
              </a:tr>
              <a:tr h="351604">
                <a:tc>
                  <a:txBody>
                    <a:bodyPr/>
                    <a:lstStyle/>
                    <a:p>
                      <a:pPr algn="l" latinLnBrk="0">
                        <a:lnSpc>
                          <a:spcPct val="200000"/>
                        </a:lnSpc>
                      </a:pPr>
                      <a:r>
                        <a:rPr lang="en-US" sz="900" kern="100">
                          <a:effectLst/>
                        </a:rPr>
                        <a:t>Parents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Rebelliousness and vengeful tendencies</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226735045"/>
                  </a:ext>
                </a:extLst>
              </a:tr>
              <a:tr h="351604">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Lack of guilt</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782109857"/>
                  </a:ext>
                </a:extLst>
              </a:tr>
              <a:tr h="351604">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Atypical sexual behaviour</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1453703230"/>
                  </a:ext>
                </a:extLst>
              </a:tr>
              <a:tr h="351604">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Reconstructing reality</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020373449"/>
                  </a:ext>
                </a:extLst>
              </a:tr>
              <a:tr h="351604">
                <a:tc>
                  <a:txBody>
                    <a:bodyPr/>
                    <a:lstStyle/>
                    <a:p>
                      <a:pPr algn="l" latinLnBrk="0">
                        <a:lnSpc>
                          <a:spcPct val="200000"/>
                        </a:lnSpc>
                      </a:pPr>
                      <a:r>
                        <a:rPr lang="en-US" sz="900" kern="100" dirty="0">
                          <a:effectLst/>
                        </a:rPr>
                        <a:t> </a:t>
                      </a:r>
                      <a:endParaRPr lang="en-ZA" sz="900" kern="100" dirty="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Shifting importance in relationships</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1764158700"/>
                  </a:ext>
                </a:extLst>
              </a:tr>
              <a:tr h="351604">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Distrust and paranoia</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3871659473"/>
                  </a:ext>
                </a:extLst>
              </a:tr>
              <a:tr h="351604">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Black and white thinking</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419544261"/>
                  </a:ext>
                </a:extLst>
              </a:tr>
              <a:tr h="768836">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Health, obsessive compulsive behaviours, and agoraphobia</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697922873"/>
                  </a:ext>
                </a:extLst>
              </a:tr>
              <a:tr h="351604">
                <a:tc>
                  <a:txBody>
                    <a:bodyPr/>
                    <a:lstStyle/>
                    <a:p>
                      <a:pPr algn="l" latinLnBrk="0">
                        <a:lnSpc>
                          <a:spcPct val="200000"/>
                        </a:lnSpc>
                      </a:pPr>
                      <a:r>
                        <a:rPr lang="en-US" sz="900" kern="100">
                          <a:effectLst/>
                        </a:rPr>
                        <a:t> </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a:effectLst/>
                        </a:rPr>
                        <a:t>Jekyll-and-Hyde</a:t>
                      </a:r>
                      <a:endParaRPr lang="en-ZA" sz="900" kern="10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27181272"/>
                  </a:ext>
                </a:extLst>
              </a:tr>
              <a:tr h="351604">
                <a:tc>
                  <a:txBody>
                    <a:bodyPr/>
                    <a:lstStyle/>
                    <a:p>
                      <a:pPr algn="l" latinLnBrk="0">
                        <a:lnSpc>
                          <a:spcPct val="200000"/>
                        </a:lnSpc>
                      </a:pPr>
                      <a:r>
                        <a:rPr lang="en-US" sz="900" kern="100" dirty="0">
                          <a:effectLst/>
                        </a:rPr>
                        <a:t> </a:t>
                      </a:r>
                      <a:endParaRPr lang="en-ZA" sz="900" kern="100" dirty="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tc>
                  <a:txBody>
                    <a:bodyPr/>
                    <a:lstStyle/>
                    <a:p>
                      <a:pPr algn="l" latinLnBrk="0">
                        <a:lnSpc>
                          <a:spcPct val="200000"/>
                        </a:lnSpc>
                      </a:pPr>
                      <a:r>
                        <a:rPr lang="en-US" sz="900" kern="100" dirty="0">
                          <a:effectLst/>
                        </a:rPr>
                        <a:t>Aggressive and reckless </a:t>
                      </a:r>
                      <a:r>
                        <a:rPr lang="en-US" sz="900" kern="100" dirty="0" err="1">
                          <a:effectLst/>
                        </a:rPr>
                        <a:t>behaviour</a:t>
                      </a:r>
                      <a:endParaRPr lang="en-ZA" sz="900" kern="100" dirty="0">
                        <a:effectLst/>
                        <a:latin typeface="Batang" panose="02030600000101010101" pitchFamily="18" charset="-127"/>
                        <a:ea typeface="Batang" panose="02030600000101010101" pitchFamily="18" charset="-127"/>
                        <a:cs typeface="Times New Roman" panose="02020603050405020304" pitchFamily="18" charset="0"/>
                      </a:endParaRPr>
                    </a:p>
                  </a:txBody>
                  <a:tcPr marL="63232" marR="63232" marT="0" marB="0"/>
                </a:tc>
                <a:extLst>
                  <a:ext uri="{0D108BD9-81ED-4DB2-BD59-A6C34878D82A}">
                    <a16:rowId xmlns:a16="http://schemas.microsoft.com/office/drawing/2014/main" val="1317631549"/>
                  </a:ext>
                </a:extLst>
              </a:tr>
            </a:tbl>
          </a:graphicData>
        </a:graphic>
      </p:graphicFrame>
      <p:sp>
        <p:nvSpPr>
          <p:cNvPr id="7" name="TextBox 6">
            <a:extLst>
              <a:ext uri="{FF2B5EF4-FFF2-40B4-BE49-F238E27FC236}">
                <a16:creationId xmlns:a16="http://schemas.microsoft.com/office/drawing/2014/main" id="{3988F0DA-30FF-4958-FC30-BFBEE648F43E}"/>
              </a:ext>
            </a:extLst>
          </p:cNvPr>
          <p:cNvSpPr txBox="1"/>
          <p:nvPr/>
        </p:nvSpPr>
        <p:spPr>
          <a:xfrm>
            <a:off x="211238" y="5028982"/>
            <a:ext cx="5645551" cy="1667188"/>
          </a:xfrm>
          <a:prstGeom prst="rect">
            <a:avLst/>
          </a:prstGeom>
          <a:noFill/>
        </p:spPr>
        <p:txBody>
          <a:bodyPr wrap="square">
            <a:spAutoFit/>
          </a:bodyPr>
          <a:lstStyle/>
          <a:p>
            <a:pPr algn="l" latinLnBrk="0">
              <a:lnSpc>
                <a:spcPct val="200000"/>
              </a:lnSpc>
            </a:pPr>
            <a:r>
              <a:rPr lang="en-US" sz="1800" b="1" kern="0" dirty="0">
                <a:effectLst/>
                <a:latin typeface="Times New Roman" panose="02020603050405020304" pitchFamily="18" charset="0"/>
                <a:ea typeface="Batang" panose="02030600000101010101" pitchFamily="18" charset="-127"/>
                <a:cs typeface="Times New Roman" panose="02020603050405020304" pitchFamily="18" charset="0"/>
              </a:rPr>
              <a:t>Table: Object Relations Patterns in the Life of Hughes.  </a:t>
            </a:r>
            <a:r>
              <a:rPr lang="en-US" sz="1800" kern="0" dirty="0">
                <a:effectLst/>
                <a:latin typeface="Times New Roman" panose="02020603050405020304" pitchFamily="18" charset="0"/>
                <a:ea typeface="Batang" panose="02030600000101010101" pitchFamily="18" charset="-127"/>
                <a:cs typeface="Times New Roman" panose="02020603050405020304" pitchFamily="18" charset="0"/>
              </a:rPr>
              <a:t>This table illustrates the themes (patterns of object relations) evident in the life of Hughes.</a:t>
            </a:r>
            <a:endParaRPr lang="en-ZA" sz="1800" kern="100" dirty="0">
              <a:effectLst/>
              <a:latin typeface="Batang" panose="02030600000101010101" pitchFamily="18" charset="-127"/>
              <a:ea typeface="Batang" panose="02030600000101010101" pitchFamily="18" charset="-127"/>
              <a:cs typeface="Times New Roman" panose="02020603050405020304" pitchFamily="18" charset="0"/>
            </a:endParaRPr>
          </a:p>
        </p:txBody>
      </p:sp>
    </p:spTree>
    <p:extLst>
      <p:ext uri="{BB962C8B-B14F-4D97-AF65-F5344CB8AC3E}">
        <p14:creationId xmlns:p14="http://schemas.microsoft.com/office/powerpoint/2010/main" val="2564321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423195-DE19-90DA-E2E0-5CD9C590E75B}"/>
            </a:ext>
          </a:extLst>
        </p:cNvPr>
        <p:cNvGrpSpPr/>
        <p:nvPr/>
      </p:nvGrpSpPr>
      <p:grpSpPr>
        <a:xfrm>
          <a:off x="0" y="0"/>
          <a:ext cx="0" cy="0"/>
          <a:chOff x="0" y="0"/>
          <a:chExt cx="0" cy="0"/>
        </a:xfrm>
      </p:grpSpPr>
      <p:pic>
        <p:nvPicPr>
          <p:cNvPr id="6" name="Picture 5" descr="What is Depression? How Can We Overcome It? | Anxiety and Depression  Association of America, ADAA">
            <a:extLst>
              <a:ext uri="{FF2B5EF4-FFF2-40B4-BE49-F238E27FC236}">
                <a16:creationId xmlns:a16="http://schemas.microsoft.com/office/drawing/2014/main" id="{CFA1333D-2B89-CB2F-59FB-3B6FC02A068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2192000" cy="7204668"/>
          </a:xfrm>
          <a:prstGeom prst="rect">
            <a:avLst/>
          </a:prstGeom>
          <a:noFill/>
          <a:extLst>
            <a:ext uri="{909E8E84-426E-40DD-AFC4-6F175D3DCCD1}">
              <a14:hiddenFill xmlns:a14="http://schemas.microsoft.com/office/drawing/2010/main">
                <a:solidFill>
                  <a:srgbClr val="FFFFFF"/>
                </a:solidFill>
              </a14:hiddenFill>
            </a:ext>
          </a:extLst>
        </p:spPr>
      </p:pic>
      <p:sp>
        <p:nvSpPr>
          <p:cNvPr id="12" name="Title 6">
            <a:extLst>
              <a:ext uri="{FF2B5EF4-FFF2-40B4-BE49-F238E27FC236}">
                <a16:creationId xmlns:a16="http://schemas.microsoft.com/office/drawing/2014/main" id="{EF903748-C990-2CA9-DD1D-637C23EE3A41}"/>
              </a:ext>
            </a:extLst>
          </p:cNvPr>
          <p:cNvSpPr txBox="1">
            <a:spLocks/>
          </p:cNvSpPr>
          <p:nvPr/>
        </p:nvSpPr>
        <p:spPr>
          <a:xfrm>
            <a:off x="238458" y="3930826"/>
            <a:ext cx="4979075" cy="2359052"/>
          </a:xfrm>
          <a:prstGeom prst="rect">
            <a:avLst/>
          </a:prstGeom>
        </p:spPr>
        <p:txBody>
          <a:bodyPr vert="horz" lIns="91440" tIns="45720" rIns="91440" bIns="45720" rtlCol="0" anchor="ctr">
            <a:normAutofit fontScale="92500"/>
          </a:bodyPr>
          <a:lstStyle>
            <a:lvl1pPr algn="l" defTabSz="914400" rtl="0" eaLnBrk="1" latinLnBrk="0" hangingPunct="1">
              <a:lnSpc>
                <a:spcPts val="4600"/>
              </a:lnSpc>
              <a:spcBef>
                <a:spcPct val="0"/>
              </a:spcBef>
              <a:buNone/>
              <a:defRPr sz="3600" kern="1200" cap="all" baseline="0">
                <a:solidFill>
                  <a:schemeClr val="bg1"/>
                </a:solidFill>
                <a:latin typeface="+mj-lt"/>
                <a:ea typeface="+mj-ea"/>
                <a:cs typeface="+mj-cs"/>
              </a:defRPr>
            </a:lvl1pPr>
          </a:lstStyle>
          <a:p>
            <a:pPr algn="ctr"/>
            <a:r>
              <a:rPr lang="en-US" b="1" dirty="0">
                <a:solidFill>
                  <a:schemeClr val="tx2"/>
                </a:solidFill>
                <a:latin typeface="Amasis MT Pro Black" panose="02040A04050005020304" pitchFamily="18" charset="0"/>
              </a:rPr>
              <a:t> </a:t>
            </a:r>
          </a:p>
          <a:p>
            <a:pPr algn="ctr"/>
            <a:r>
              <a:rPr lang="en-US" b="1" dirty="0">
                <a:solidFill>
                  <a:schemeClr val="tx2"/>
                </a:solidFill>
                <a:latin typeface="Amasis MT Pro Black" panose="02040A04050005020304" pitchFamily="18" charset="0"/>
              </a:rPr>
              <a:t>DATA TRUSTWORTHINESS</a:t>
            </a:r>
          </a:p>
        </p:txBody>
      </p:sp>
    </p:spTree>
    <p:extLst>
      <p:ext uri="{BB962C8B-B14F-4D97-AF65-F5344CB8AC3E}">
        <p14:creationId xmlns:p14="http://schemas.microsoft.com/office/powerpoint/2010/main" val="1072845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2E7764-DA59-BA95-8E77-A2BCFF8A9869}"/>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1747B5B9-FB3C-DE0F-BE4A-98D98C5E3D6C}"/>
              </a:ext>
            </a:extLst>
          </p:cNvPr>
          <p:cNvSpPr>
            <a:spLocks noGrp="1"/>
          </p:cNvSpPr>
          <p:nvPr>
            <p:ph type="body" sz="quarter" idx="14"/>
          </p:nvPr>
        </p:nvSpPr>
        <p:spPr>
          <a:xfrm>
            <a:off x="569204" y="822128"/>
            <a:ext cx="10616268" cy="4290466"/>
          </a:xfrm>
        </p:spPr>
        <p:txBody>
          <a:bodyPr/>
          <a:lstStyle/>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400" dirty="0">
                <a:solidFill>
                  <a:schemeClr val="accent6">
                    <a:lumMod val="75000"/>
                  </a:schemeClr>
                </a:solidFill>
              </a:rPr>
              <a:t>Concerns around bias and subjectivity</a:t>
            </a:r>
          </a:p>
          <a:p>
            <a:pPr>
              <a:buFont typeface="Courier New" panose="02070309020205020404" pitchFamily="49" charset="0"/>
              <a:buChar char="o"/>
            </a:pPr>
            <a:r>
              <a:rPr lang="en-GB" sz="2400" dirty="0">
                <a:solidFill>
                  <a:schemeClr val="accent6">
                    <a:lumMod val="75000"/>
                  </a:schemeClr>
                </a:solidFill>
              </a:rPr>
              <a:t>Principles to implement when engaging with data analysis, to enhance the trustworthiness of your data</a:t>
            </a:r>
          </a:p>
          <a:p>
            <a:pPr>
              <a:buFont typeface="Courier New" panose="02070309020205020404" pitchFamily="49" charset="0"/>
              <a:buChar char="o"/>
            </a:pPr>
            <a:r>
              <a:rPr lang="en-GB" sz="2400" dirty="0">
                <a:solidFill>
                  <a:schemeClr val="accent6">
                    <a:lumMod val="75000"/>
                  </a:schemeClr>
                </a:solidFill>
              </a:rPr>
              <a:t>It enhances the level of confidence you can place in your data</a:t>
            </a: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r>
              <a:rPr lang="en-GB" sz="2400" dirty="0">
                <a:solidFill>
                  <a:schemeClr val="accent6">
                    <a:lumMod val="75000"/>
                  </a:schemeClr>
                </a:solidFill>
              </a:rPr>
              <a:t>Credibility (internal validity)</a:t>
            </a:r>
          </a:p>
          <a:p>
            <a:pPr>
              <a:buFont typeface="Courier New" panose="02070309020205020404" pitchFamily="49" charset="0"/>
              <a:buChar char="o"/>
            </a:pPr>
            <a:r>
              <a:rPr lang="en-GB" sz="2400" dirty="0">
                <a:solidFill>
                  <a:schemeClr val="accent6">
                    <a:lumMod val="75000"/>
                  </a:schemeClr>
                </a:solidFill>
              </a:rPr>
              <a:t>Transferability (external validity)</a:t>
            </a:r>
          </a:p>
          <a:p>
            <a:pPr>
              <a:buFont typeface="Courier New" panose="02070309020205020404" pitchFamily="49" charset="0"/>
              <a:buChar char="o"/>
            </a:pPr>
            <a:r>
              <a:rPr lang="en-GB" sz="2400" dirty="0">
                <a:solidFill>
                  <a:schemeClr val="accent6">
                    <a:lumMod val="75000"/>
                  </a:schemeClr>
                </a:solidFill>
              </a:rPr>
              <a:t>Dependability (reliability)</a:t>
            </a:r>
          </a:p>
          <a:p>
            <a:pPr>
              <a:buFont typeface="Courier New" panose="02070309020205020404" pitchFamily="49" charset="0"/>
              <a:buChar char="o"/>
            </a:pPr>
            <a:r>
              <a:rPr lang="en-GB" sz="2400" dirty="0">
                <a:solidFill>
                  <a:schemeClr val="accent6">
                    <a:lumMod val="75000"/>
                  </a:schemeClr>
                </a:solidFill>
              </a:rPr>
              <a:t>Confirmability (construct validity)</a:t>
            </a: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E55ABE82-ADCE-3CD4-544C-EFB81CB577A4}"/>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What is Data Trustworthiness</a:t>
            </a:r>
            <a:endParaRPr lang="en-GB" sz="3200" dirty="0">
              <a:solidFill>
                <a:schemeClr val="accent6">
                  <a:lumMod val="75000"/>
                </a:schemeClr>
              </a:solidFill>
            </a:endParaRPr>
          </a:p>
        </p:txBody>
      </p:sp>
    </p:spTree>
    <p:extLst>
      <p:ext uri="{BB962C8B-B14F-4D97-AF65-F5344CB8AC3E}">
        <p14:creationId xmlns:p14="http://schemas.microsoft.com/office/powerpoint/2010/main" val="27314033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8FB438-3C4E-657A-9F39-55DC9F53DDCA}"/>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FEC17292-3B6C-07B8-B342-BED9B9540425}"/>
              </a:ext>
            </a:extLst>
          </p:cNvPr>
          <p:cNvSpPr>
            <a:spLocks noGrp="1"/>
          </p:cNvSpPr>
          <p:nvPr>
            <p:ph type="body" sz="quarter" idx="14"/>
          </p:nvPr>
        </p:nvSpPr>
        <p:spPr>
          <a:xfrm>
            <a:off x="223157" y="1139774"/>
            <a:ext cx="11602014" cy="4290466"/>
          </a:xfrm>
        </p:spPr>
        <p:txBody>
          <a:bodyPr/>
          <a:lstStyle/>
          <a:p>
            <a:pPr>
              <a:buFont typeface="Courier New" panose="02070309020205020404" pitchFamily="49" charset="0"/>
              <a:buChar char="o"/>
            </a:pPr>
            <a:r>
              <a:rPr lang="en-GB" sz="2400" dirty="0">
                <a:solidFill>
                  <a:schemeClr val="accent6">
                    <a:lumMod val="75000"/>
                  </a:schemeClr>
                </a:solidFill>
              </a:rPr>
              <a:t>The question here is whether the findings </a:t>
            </a:r>
            <a:r>
              <a:rPr lang="en-GB" sz="2400" u="sng" dirty="0">
                <a:solidFill>
                  <a:schemeClr val="accent6">
                    <a:lumMod val="75000"/>
                  </a:schemeClr>
                </a:solidFill>
              </a:rPr>
              <a:t>make sense</a:t>
            </a:r>
            <a:r>
              <a:rPr lang="en-GB" sz="2400" dirty="0">
                <a:solidFill>
                  <a:schemeClr val="accent6">
                    <a:lumMod val="75000"/>
                  </a:schemeClr>
                </a:solidFill>
              </a:rPr>
              <a:t>, are believable and accurate (Miles &amp; Huberman, 1994)</a:t>
            </a:r>
          </a:p>
          <a:p>
            <a:pPr>
              <a:buFont typeface="Courier New" panose="02070309020205020404" pitchFamily="49" charset="0"/>
              <a:buChar char="o"/>
            </a:pPr>
            <a:r>
              <a:rPr lang="en-GB" sz="2400" dirty="0">
                <a:solidFill>
                  <a:schemeClr val="accent6">
                    <a:lumMod val="75000"/>
                  </a:schemeClr>
                </a:solidFill>
              </a:rPr>
              <a:t>Do the findings </a:t>
            </a:r>
            <a:r>
              <a:rPr lang="en-GB" sz="2400" u="sng" dirty="0">
                <a:solidFill>
                  <a:schemeClr val="accent6">
                    <a:lumMod val="75000"/>
                  </a:schemeClr>
                </a:solidFill>
              </a:rPr>
              <a:t>answer</a:t>
            </a:r>
            <a:r>
              <a:rPr lang="en-GB" sz="2400" dirty="0">
                <a:solidFill>
                  <a:schemeClr val="accent6">
                    <a:lumMod val="75000"/>
                  </a:schemeClr>
                </a:solidFill>
              </a:rPr>
              <a:t> the identified research questions (</a:t>
            </a:r>
            <a:r>
              <a:rPr lang="en-GB" sz="2400" dirty="0" err="1">
                <a:solidFill>
                  <a:schemeClr val="accent6">
                    <a:lumMod val="75000"/>
                  </a:schemeClr>
                </a:solidFill>
              </a:rPr>
              <a:t>Amankwaa</a:t>
            </a:r>
            <a:r>
              <a:rPr lang="en-GB" sz="2400" dirty="0">
                <a:solidFill>
                  <a:schemeClr val="accent6">
                    <a:lumMod val="75000"/>
                  </a:schemeClr>
                </a:solidFill>
              </a:rPr>
              <a:t>, 2016)</a:t>
            </a:r>
          </a:p>
          <a:p>
            <a:pPr>
              <a:buFont typeface="Courier New" panose="02070309020205020404" pitchFamily="49" charset="0"/>
              <a:buChar char="o"/>
            </a:pPr>
            <a:r>
              <a:rPr lang="en-GB" sz="2400" dirty="0">
                <a:solidFill>
                  <a:schemeClr val="accent6">
                    <a:lumMod val="75000"/>
                  </a:schemeClr>
                </a:solidFill>
              </a:rPr>
              <a:t>Is considered by Lincoln and Guba (1985) the most NB criterion (Connelly, 2016)</a:t>
            </a:r>
          </a:p>
          <a:p>
            <a:pPr>
              <a:buFont typeface="Courier New" panose="02070309020205020404" pitchFamily="49" charset="0"/>
              <a:buChar char="o"/>
            </a:pPr>
            <a:r>
              <a:rPr lang="en-GB" sz="2400" dirty="0">
                <a:solidFill>
                  <a:schemeClr val="accent6">
                    <a:lumMod val="75000"/>
                  </a:schemeClr>
                </a:solidFill>
              </a:rPr>
              <a:t>How do you ensure this?</a:t>
            </a:r>
          </a:p>
          <a:p>
            <a:pPr lvl="1">
              <a:buFont typeface="Courier New" panose="02070309020205020404" pitchFamily="49" charset="0"/>
              <a:buChar char="o"/>
            </a:pPr>
            <a:r>
              <a:rPr lang="en-GB" sz="3000" dirty="0">
                <a:solidFill>
                  <a:schemeClr val="accent6">
                    <a:lumMod val="75000"/>
                  </a:schemeClr>
                </a:solidFill>
              </a:rPr>
              <a:t> </a:t>
            </a:r>
            <a:r>
              <a:rPr lang="en-GB" sz="2000" dirty="0">
                <a:solidFill>
                  <a:schemeClr val="accent6">
                    <a:lumMod val="75000"/>
                  </a:schemeClr>
                </a:solidFill>
              </a:rPr>
              <a:t>Consult relevant published data</a:t>
            </a:r>
          </a:p>
          <a:p>
            <a:pPr lvl="1">
              <a:buFont typeface="Courier New" panose="02070309020205020404" pitchFamily="49" charset="0"/>
              <a:buChar char="o"/>
            </a:pPr>
            <a:r>
              <a:rPr lang="en-GB" sz="2000" u="sng" dirty="0">
                <a:solidFill>
                  <a:schemeClr val="accent6">
                    <a:lumMod val="75000"/>
                  </a:schemeClr>
                </a:solidFill>
              </a:rPr>
              <a:t>  Prolonged engagement </a:t>
            </a:r>
            <a:r>
              <a:rPr lang="en-GB" sz="2000" dirty="0">
                <a:solidFill>
                  <a:schemeClr val="accent6">
                    <a:lumMod val="75000"/>
                  </a:schemeClr>
                </a:solidFill>
              </a:rPr>
              <a:t>with emergent data (</a:t>
            </a:r>
            <a:r>
              <a:rPr lang="en-GB" sz="2000" dirty="0" err="1">
                <a:solidFill>
                  <a:schemeClr val="accent6">
                    <a:lumMod val="75000"/>
                  </a:schemeClr>
                </a:solidFill>
              </a:rPr>
              <a:t>Amankwaa</a:t>
            </a:r>
            <a:r>
              <a:rPr lang="en-GB" sz="2000" dirty="0">
                <a:solidFill>
                  <a:schemeClr val="accent6">
                    <a:lumMod val="75000"/>
                  </a:schemeClr>
                </a:solidFill>
              </a:rPr>
              <a:t>, 2016)</a:t>
            </a:r>
          </a:p>
          <a:p>
            <a:pPr lvl="1">
              <a:buFont typeface="Courier New" panose="02070309020205020404" pitchFamily="49" charset="0"/>
              <a:buChar char="o"/>
            </a:pPr>
            <a:r>
              <a:rPr lang="en-GB" sz="2000" dirty="0">
                <a:solidFill>
                  <a:schemeClr val="accent6">
                    <a:lumMod val="75000"/>
                  </a:schemeClr>
                </a:solidFill>
              </a:rPr>
              <a:t>  Consider possible </a:t>
            </a:r>
            <a:r>
              <a:rPr lang="en-GB" sz="2000" u="sng" dirty="0">
                <a:solidFill>
                  <a:schemeClr val="accent6">
                    <a:lumMod val="75000"/>
                  </a:schemeClr>
                </a:solidFill>
              </a:rPr>
              <a:t>alternate explanations </a:t>
            </a:r>
            <a:r>
              <a:rPr lang="en-GB" sz="2000" dirty="0">
                <a:solidFill>
                  <a:schemeClr val="accent6">
                    <a:lumMod val="75000"/>
                  </a:schemeClr>
                </a:solidFill>
              </a:rPr>
              <a:t>for events or behaviours (strive to avoid      </a:t>
            </a:r>
          </a:p>
          <a:p>
            <a:pPr lvl="1"/>
            <a:r>
              <a:rPr lang="en-GB" sz="2000" dirty="0">
                <a:solidFill>
                  <a:schemeClr val="accent6">
                    <a:lumMod val="75000"/>
                  </a:schemeClr>
                </a:solidFill>
              </a:rPr>
              <a:t>    biased conclusions – Yin, 2009) Reflect on interpretations to reduce bias</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Triangulate</a:t>
            </a:r>
            <a:r>
              <a:rPr lang="en-GB" sz="2000" dirty="0">
                <a:solidFill>
                  <a:schemeClr val="accent6">
                    <a:lumMod val="75000"/>
                  </a:schemeClr>
                </a:solidFill>
              </a:rPr>
              <a:t> data to verify (</a:t>
            </a:r>
            <a:r>
              <a:rPr lang="en-GB" sz="2000" dirty="0" err="1">
                <a:solidFill>
                  <a:schemeClr val="accent6">
                    <a:lumMod val="75000"/>
                  </a:schemeClr>
                </a:solidFill>
              </a:rPr>
              <a:t>Amankwaa</a:t>
            </a:r>
            <a:r>
              <a:rPr lang="en-GB" sz="2000" dirty="0">
                <a:solidFill>
                  <a:schemeClr val="accent6">
                    <a:lumMod val="75000"/>
                  </a:schemeClr>
                </a:solidFill>
              </a:rPr>
              <a:t>, 2016)</a:t>
            </a:r>
          </a:p>
          <a:p>
            <a:pPr lvl="1">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D0B819AF-3BE3-DBEA-F840-EC10212C4A48}"/>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Credibility</a:t>
            </a:r>
            <a:endParaRPr lang="en-GB" sz="3200" dirty="0">
              <a:solidFill>
                <a:schemeClr val="accent6">
                  <a:lumMod val="75000"/>
                </a:schemeClr>
              </a:solidFill>
            </a:endParaRPr>
          </a:p>
        </p:txBody>
      </p:sp>
    </p:spTree>
    <p:extLst>
      <p:ext uri="{BB962C8B-B14F-4D97-AF65-F5344CB8AC3E}">
        <p14:creationId xmlns:p14="http://schemas.microsoft.com/office/powerpoint/2010/main" val="16442304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8E12354-6690-4E92-8CCF-6BD75E1E84F6}"/>
              </a:ext>
            </a:extLst>
          </p:cNvPr>
          <p:cNvSpPr>
            <a:spLocks noGrp="1"/>
          </p:cNvSpPr>
          <p:nvPr>
            <p:ph type="body" sz="quarter" idx="14"/>
          </p:nvPr>
        </p:nvSpPr>
        <p:spPr>
          <a:xfrm>
            <a:off x="-148684" y="957984"/>
            <a:ext cx="12035883" cy="5657305"/>
          </a:xfrm>
        </p:spPr>
        <p:txBody>
          <a:bodyPr/>
          <a:lstStyle/>
          <a:p>
            <a:pPr marL="800100" lvl="1" indent="-342900">
              <a:buFont typeface="Arial" panose="020B0604020202020204" pitchFamily="34" charset="0"/>
              <a:buChar char="•"/>
            </a:pPr>
            <a:r>
              <a:rPr lang="en-GB" dirty="0">
                <a:solidFill>
                  <a:schemeClr val="accent6">
                    <a:lumMod val="75000"/>
                  </a:schemeClr>
                </a:solidFill>
              </a:rPr>
              <a:t>Qualitative – assumptions believes values and practices that go with this paradigm</a:t>
            </a:r>
          </a:p>
          <a:p>
            <a:pPr marL="1257300" lvl="2" indent="-342900">
              <a:buFont typeface="Arial" panose="020B0604020202020204" pitchFamily="34" charset="0"/>
              <a:buChar char="•"/>
            </a:pPr>
            <a:r>
              <a:rPr lang="en-GB" dirty="0">
                <a:solidFill>
                  <a:schemeClr val="accent6">
                    <a:lumMod val="75000"/>
                  </a:schemeClr>
                </a:solidFill>
              </a:rPr>
              <a:t>Non-positivist</a:t>
            </a:r>
          </a:p>
          <a:p>
            <a:pPr marL="1257300" lvl="2" indent="-342900">
              <a:buFont typeface="Arial" panose="020B0604020202020204" pitchFamily="34" charset="0"/>
              <a:buChar char="•"/>
            </a:pPr>
            <a:r>
              <a:rPr lang="en-GB" u="sng" dirty="0">
                <a:solidFill>
                  <a:schemeClr val="accent6">
                    <a:lumMod val="75000"/>
                  </a:schemeClr>
                </a:solidFill>
              </a:rPr>
              <a:t>More than one version of reality</a:t>
            </a:r>
          </a:p>
          <a:p>
            <a:pPr marL="1257300" lvl="2" indent="-342900">
              <a:buFont typeface="Arial" panose="020B0604020202020204" pitchFamily="34" charset="0"/>
              <a:buChar char="•"/>
            </a:pPr>
            <a:r>
              <a:rPr lang="en-GB" dirty="0">
                <a:solidFill>
                  <a:schemeClr val="accent6">
                    <a:lumMod val="75000"/>
                  </a:schemeClr>
                </a:solidFill>
              </a:rPr>
              <a:t>Closely linked to </a:t>
            </a:r>
            <a:r>
              <a:rPr lang="en-GB" u="sng" dirty="0">
                <a:solidFill>
                  <a:schemeClr val="accent6">
                    <a:lumMod val="75000"/>
                  </a:schemeClr>
                </a:solidFill>
              </a:rPr>
              <a:t>context</a:t>
            </a:r>
          </a:p>
          <a:p>
            <a:pPr marL="1257300" lvl="2" indent="-342900">
              <a:buFont typeface="Arial" panose="020B0604020202020204" pitchFamily="34" charset="0"/>
              <a:buChar char="•"/>
            </a:pPr>
            <a:r>
              <a:rPr lang="en-GB" dirty="0">
                <a:solidFill>
                  <a:schemeClr val="accent6">
                    <a:lumMod val="75000"/>
                  </a:schemeClr>
                </a:solidFill>
              </a:rPr>
              <a:t>Interested in </a:t>
            </a:r>
            <a:r>
              <a:rPr lang="en-GB" u="sng" dirty="0">
                <a:solidFill>
                  <a:schemeClr val="accent6">
                    <a:lumMod val="75000"/>
                  </a:schemeClr>
                </a:solidFill>
              </a:rPr>
              <a:t>process and meanings </a:t>
            </a:r>
            <a:r>
              <a:rPr lang="en-GB" dirty="0">
                <a:solidFill>
                  <a:schemeClr val="accent6">
                    <a:lumMod val="75000"/>
                  </a:schemeClr>
                </a:solidFill>
              </a:rPr>
              <a:t>rather than cause and effect</a:t>
            </a:r>
          </a:p>
          <a:p>
            <a:pPr marL="1257300" lvl="2" indent="-342900">
              <a:buFont typeface="Arial" panose="020B0604020202020204" pitchFamily="34" charset="0"/>
              <a:buChar char="•"/>
            </a:pPr>
            <a:r>
              <a:rPr lang="en-GB" dirty="0">
                <a:solidFill>
                  <a:schemeClr val="accent6">
                    <a:lumMod val="75000"/>
                  </a:schemeClr>
                </a:solidFill>
              </a:rPr>
              <a:t>Critical and questioning approach to life and knowledge – why, how</a:t>
            </a:r>
          </a:p>
          <a:p>
            <a:pPr marL="800100" lvl="1" indent="-342900">
              <a:buFont typeface="Arial" panose="020B0604020202020204" pitchFamily="34" charset="0"/>
              <a:buChar char="•"/>
            </a:pPr>
            <a:endParaRPr lang="en-GB" dirty="0">
              <a:solidFill>
                <a:schemeClr val="accent6">
                  <a:lumMod val="75000"/>
                </a:schemeClr>
              </a:solidFill>
            </a:endParaRPr>
          </a:p>
          <a:p>
            <a:pPr marL="800100" lvl="1" indent="-342900">
              <a:buFont typeface="Arial" panose="020B0604020202020204" pitchFamily="34" charset="0"/>
              <a:buChar char="•"/>
            </a:pPr>
            <a:r>
              <a:rPr lang="en-GB" dirty="0">
                <a:solidFill>
                  <a:schemeClr val="accent2">
                    <a:lumMod val="50000"/>
                  </a:schemeClr>
                </a:solidFill>
              </a:rPr>
              <a:t>It is iterative – concrete data vs abstract concepts</a:t>
            </a:r>
          </a:p>
          <a:p>
            <a:pPr marL="1257300" lvl="2" indent="-342900">
              <a:buFont typeface="Arial" panose="020B0604020202020204" pitchFamily="34" charset="0"/>
              <a:buChar char="•"/>
            </a:pPr>
            <a:r>
              <a:rPr lang="en-GB" u="sng" dirty="0">
                <a:solidFill>
                  <a:schemeClr val="accent2">
                    <a:lumMod val="50000"/>
                  </a:schemeClr>
                </a:solidFill>
              </a:rPr>
              <a:t>Messy, immersive </a:t>
            </a:r>
            <a:r>
              <a:rPr lang="en-GB" dirty="0">
                <a:solidFill>
                  <a:schemeClr val="accent2">
                    <a:lumMod val="50000"/>
                  </a:schemeClr>
                </a:solidFill>
              </a:rPr>
              <a:t>yet creative process</a:t>
            </a:r>
            <a:endParaRPr lang="en-GB"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a:p>
            <a:pPr marL="800100" lvl="1" indent="-342900">
              <a:buFont typeface="Arial" panose="020B0604020202020204" pitchFamily="34" charset="0"/>
              <a:buChar char="•"/>
            </a:pPr>
            <a:r>
              <a:rPr lang="en-GB" dirty="0">
                <a:solidFill>
                  <a:schemeClr val="accent6">
                    <a:lumMod val="75000"/>
                  </a:schemeClr>
                </a:solidFill>
              </a:rPr>
              <a:t>3 basic forms or </a:t>
            </a:r>
            <a:r>
              <a:rPr lang="en-GB" u="sng" dirty="0">
                <a:solidFill>
                  <a:schemeClr val="accent6">
                    <a:lumMod val="75000"/>
                  </a:schemeClr>
                </a:solidFill>
              </a:rPr>
              <a:t>frameworks</a:t>
            </a:r>
          </a:p>
          <a:p>
            <a:pPr marL="1257300" lvl="2" indent="-342900">
              <a:buFont typeface="Arial" panose="020B0604020202020204" pitchFamily="34" charset="0"/>
              <a:buChar char="•"/>
            </a:pPr>
            <a:r>
              <a:rPr lang="en-GB" dirty="0">
                <a:solidFill>
                  <a:schemeClr val="accent6">
                    <a:lumMod val="75000"/>
                  </a:schemeClr>
                </a:solidFill>
              </a:rPr>
              <a:t>Looking for patterns</a:t>
            </a:r>
          </a:p>
          <a:p>
            <a:pPr marL="1257300" lvl="2" indent="-342900">
              <a:buFont typeface="Arial" panose="020B0604020202020204" pitchFamily="34" charset="0"/>
              <a:buChar char="•"/>
            </a:pPr>
            <a:r>
              <a:rPr lang="en-GB" dirty="0">
                <a:solidFill>
                  <a:schemeClr val="accent6">
                    <a:lumMod val="75000"/>
                  </a:schemeClr>
                </a:solidFill>
              </a:rPr>
              <a:t>Looking at interaction</a:t>
            </a:r>
          </a:p>
          <a:p>
            <a:pPr marL="1257300" lvl="2" indent="-342900">
              <a:buFont typeface="Arial" panose="020B0604020202020204" pitchFamily="34" charset="0"/>
              <a:buChar char="•"/>
            </a:pPr>
            <a:r>
              <a:rPr lang="en-GB" dirty="0">
                <a:solidFill>
                  <a:schemeClr val="accent6">
                    <a:lumMod val="75000"/>
                  </a:schemeClr>
                </a:solidFill>
              </a:rPr>
              <a:t>Looking at stories</a:t>
            </a:r>
          </a:p>
          <a:p>
            <a:pPr lvl="1"/>
            <a:endParaRPr lang="en-GB" sz="24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p:txBody>
      </p:sp>
      <p:sp>
        <p:nvSpPr>
          <p:cNvPr id="6" name="Title 1">
            <a:extLst>
              <a:ext uri="{FF2B5EF4-FFF2-40B4-BE49-F238E27FC236}">
                <a16:creationId xmlns:a16="http://schemas.microsoft.com/office/drawing/2014/main" id="{51F64E71-1245-F63E-1E22-32A7081BF886}"/>
              </a:ext>
            </a:extLst>
          </p:cNvPr>
          <p:cNvSpPr>
            <a:spLocks noGrp="1"/>
          </p:cNvSpPr>
          <p:nvPr>
            <p:ph type="title"/>
          </p:nvPr>
        </p:nvSpPr>
        <p:spPr>
          <a:xfrm>
            <a:off x="1721877" y="-286433"/>
            <a:ext cx="7467601" cy="1530850"/>
          </a:xfrm>
        </p:spPr>
        <p:txBody>
          <a:bodyPr/>
          <a:lstStyle/>
          <a:p>
            <a:pPr algn="ctr"/>
            <a:r>
              <a:rPr lang="en-GB" b="1" dirty="0">
                <a:solidFill>
                  <a:schemeClr val="tx2"/>
                </a:solidFill>
                <a:latin typeface="Arial Black" panose="020B0A04020102020204" pitchFamily="34" charset="0"/>
              </a:rPr>
              <a:t>INTRODUCTION</a:t>
            </a:r>
          </a:p>
        </p:txBody>
      </p:sp>
    </p:spTree>
    <p:extLst>
      <p:ext uri="{BB962C8B-B14F-4D97-AF65-F5344CB8AC3E}">
        <p14:creationId xmlns:p14="http://schemas.microsoft.com/office/powerpoint/2010/main" val="38751677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D034797D-053E-D982-6F85-821B8F7B7F3D}"/>
              </a:ext>
            </a:extLst>
          </p:cNvPr>
          <p:cNvSpPr txBox="1"/>
          <p:nvPr/>
        </p:nvSpPr>
        <p:spPr>
          <a:xfrm>
            <a:off x="497712" y="-101704"/>
            <a:ext cx="11995230" cy="7351821"/>
          </a:xfrm>
          <a:prstGeom prst="rect">
            <a:avLst/>
          </a:prstGeom>
          <a:noFill/>
        </p:spPr>
        <p:txBody>
          <a:bodyPr wrap="square">
            <a:spAutoFit/>
          </a:bodyPr>
          <a:lstStyle/>
          <a:p>
            <a:pPr algn="ctr">
              <a:lnSpc>
                <a:spcPct val="200000"/>
              </a:lnSpc>
            </a:pPr>
            <a:r>
              <a:rPr lang="en-US" sz="1400" b="1" dirty="0">
                <a:effectLst/>
                <a:latin typeface="Times New Roman" panose="02020603050405020304" pitchFamily="18" charset="0"/>
                <a:ea typeface="Times New Roman" panose="02020603050405020304" pitchFamily="18" charset="0"/>
              </a:rPr>
              <a:t>Appendix B: Extract of Triangulated Data Sources</a:t>
            </a:r>
            <a:endParaRPr lang="en-ZA" sz="1400" b="1" dirty="0">
              <a:effectLst/>
              <a:latin typeface="Times New Roman" panose="02020603050405020304" pitchFamily="18" charset="0"/>
              <a:ea typeface="Times New Roman" panose="02020603050405020304" pitchFamily="18" charset="0"/>
            </a:endParaRPr>
          </a:p>
          <a:p>
            <a:pPr latinLnBrk="0">
              <a:lnSpc>
                <a:spcPct val="200000"/>
              </a:lnSpc>
            </a:pPr>
            <a:r>
              <a:rPr lang="en-US" sz="1400" dirty="0">
                <a:effectLst/>
                <a:highlight>
                  <a:srgbClr val="00FF00"/>
                </a:highlight>
                <a:latin typeface="Times New Roman" panose="02020603050405020304" pitchFamily="18" charset="0"/>
                <a:ea typeface="Batang" panose="02030600000101010101" pitchFamily="18" charset="-127"/>
              </a:rPr>
              <a:t>Porter, 2010</a:t>
            </a:r>
            <a:r>
              <a:rPr lang="en-US" sz="1400" dirty="0">
                <a:effectLst/>
                <a:latin typeface="Times New Roman" panose="02020603050405020304" pitchFamily="18" charset="0"/>
                <a:ea typeface="Batang" panose="02030600000101010101" pitchFamily="18" charset="-127"/>
              </a:rPr>
              <a:t>					</a:t>
            </a:r>
            <a:r>
              <a:rPr lang="en-US" sz="1400" b="1" dirty="0">
                <a:effectLst/>
                <a:highlight>
                  <a:srgbClr val="00FFFF"/>
                </a:highlight>
                <a:latin typeface="Times New Roman" panose="02020603050405020304" pitchFamily="18" charset="0"/>
                <a:ea typeface="Batang" panose="02030600000101010101" pitchFamily="18" charset="-127"/>
              </a:rPr>
              <a:t>Bartlett and Steele</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b="1" dirty="0" err="1">
                <a:effectLst/>
                <a:highlight>
                  <a:srgbClr val="FF00FF"/>
                </a:highlight>
                <a:latin typeface="Times New Roman" panose="02020603050405020304" pitchFamily="18" charset="0"/>
                <a:ea typeface="Batang" panose="02030600000101010101" pitchFamily="18" charset="-127"/>
              </a:rPr>
              <a:t>Whetton</a:t>
            </a:r>
            <a:r>
              <a:rPr lang="en-US" sz="1400" b="1" dirty="0">
                <a:effectLst/>
                <a:highlight>
                  <a:srgbClr val="FF00FF"/>
                </a:highlight>
                <a:latin typeface="Times New Roman" panose="02020603050405020304" pitchFamily="18" charset="0"/>
                <a:ea typeface="Batang" panose="02030600000101010101" pitchFamily="18" charset="-127"/>
              </a:rPr>
              <a:t>, Wadsworth and </a:t>
            </a:r>
            <a:r>
              <a:rPr lang="en-US" sz="1400" b="1" dirty="0" err="1">
                <a:effectLst/>
                <a:highlight>
                  <a:srgbClr val="FF00FF"/>
                </a:highlight>
                <a:latin typeface="Times New Roman" panose="02020603050405020304" pitchFamily="18" charset="0"/>
                <a:ea typeface="Batang" panose="02030600000101010101" pitchFamily="18" charset="-127"/>
              </a:rPr>
              <a:t>Thain</a:t>
            </a:r>
            <a:r>
              <a:rPr lang="en-US" sz="1400" b="1" dirty="0">
                <a:effectLst/>
                <a:highlight>
                  <a:srgbClr val="FF00FF"/>
                </a:highlight>
                <a:latin typeface="Times New Roman" panose="02020603050405020304" pitchFamily="18" charset="0"/>
                <a:ea typeface="Batang" panose="02030600000101010101" pitchFamily="18" charset="-127"/>
              </a:rPr>
              <a:t> 2012</a:t>
            </a:r>
            <a:r>
              <a:rPr lang="en-US" sz="1400" b="1" dirty="0">
                <a:effectLst/>
                <a:latin typeface="Times New Roman" panose="02020603050405020304" pitchFamily="18" charset="0"/>
                <a:ea typeface="Batang" panose="02030600000101010101" pitchFamily="18" charset="-127"/>
              </a:rPr>
              <a:t>		</a:t>
            </a:r>
            <a:r>
              <a:rPr lang="en-US" sz="1400" b="1" dirty="0" err="1">
                <a:effectLst/>
                <a:highlight>
                  <a:srgbClr val="D3D3D3"/>
                </a:highlight>
                <a:latin typeface="Times New Roman" panose="02020603050405020304" pitchFamily="18" charset="0"/>
                <a:ea typeface="Batang" panose="02030600000101010101" pitchFamily="18" charset="-127"/>
              </a:rPr>
              <a:t>Higgam</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808000"/>
                </a:highlight>
                <a:latin typeface="Times New Roman" panose="02020603050405020304" pitchFamily="18" charset="0"/>
                <a:ea typeface="Batang" panose="02030600000101010101" pitchFamily="18" charset="-127"/>
              </a:rPr>
              <a:t>Schumacher, 2008</a:t>
            </a:r>
            <a:r>
              <a:rPr lang="en-US" sz="1400" b="1" dirty="0">
                <a:effectLst/>
                <a:latin typeface="Times New Roman" panose="02020603050405020304" pitchFamily="18" charset="0"/>
                <a:ea typeface="Batang" panose="02030600000101010101" pitchFamily="18" charset="-127"/>
              </a:rPr>
              <a:t>				</a:t>
            </a:r>
            <a:r>
              <a:rPr lang="en-US" sz="1400" b="1" dirty="0">
                <a:effectLst/>
                <a:highlight>
                  <a:srgbClr val="0000FF"/>
                </a:highlight>
                <a:latin typeface="Times New Roman" panose="02020603050405020304" pitchFamily="18" charset="0"/>
                <a:ea typeface="Batang" panose="02030600000101010101" pitchFamily="18" charset="-127"/>
              </a:rPr>
              <a:t>Hack, 2007</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FFFF00"/>
                </a:highlight>
                <a:latin typeface="Times New Roman" panose="02020603050405020304" pitchFamily="18" charset="0"/>
                <a:ea typeface="Batang" panose="02030600000101010101" pitchFamily="18" charset="-127"/>
              </a:rPr>
              <a:t>Newman, 1993.</a:t>
            </a:r>
            <a:r>
              <a:rPr lang="en-US" sz="1400" dirty="0">
                <a:effectLst/>
                <a:latin typeface="Times New Roman" panose="02020603050405020304" pitchFamily="18" charset="0"/>
                <a:ea typeface="Batang" panose="02030600000101010101" pitchFamily="18" charset="-127"/>
              </a:rPr>
              <a:t>				</a:t>
            </a:r>
            <a:r>
              <a:rPr lang="en-US" sz="1400" dirty="0">
                <a:effectLst/>
                <a:highlight>
                  <a:srgbClr val="800080"/>
                </a:highlight>
                <a:latin typeface="Times New Roman" panose="02020603050405020304" pitchFamily="18" charset="0"/>
                <a:ea typeface="Batang" panose="02030600000101010101" pitchFamily="18" charset="-127"/>
              </a:rPr>
              <a:t>Charles River Editors</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b="1" dirty="0">
                <a:effectLst/>
                <a:latin typeface="Times New Roman" panose="02020603050405020304" pitchFamily="18" charset="0"/>
                <a:ea typeface="Batang" panose="02030600000101010101" pitchFamily="18" charset="-127"/>
              </a:rPr>
              <a:t>Sheridan (2011)</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b="1" dirty="0">
                <a:effectLst/>
                <a:latin typeface="Times New Roman" panose="02020603050405020304" pitchFamily="18" charset="0"/>
                <a:ea typeface="Batang" panose="02030600000101010101" pitchFamily="18" charset="-127"/>
              </a:rPr>
              <a:t> </a:t>
            </a:r>
          </a:p>
          <a:p>
            <a:pPr latinLnBrk="0">
              <a:lnSpc>
                <a:spcPct val="200000"/>
              </a:lnSpc>
            </a:pPr>
            <a:r>
              <a:rPr lang="en-US" sz="1400" dirty="0">
                <a:effectLst/>
                <a:highlight>
                  <a:srgbClr val="00FF00"/>
                </a:highlight>
                <a:latin typeface="Times New Roman" panose="02020603050405020304" pitchFamily="18" charset="0"/>
                <a:ea typeface="Batang" panose="02030600000101010101" pitchFamily="18" charset="-127"/>
              </a:rPr>
              <a:t>Stopped carrying cash on him.  </a:t>
            </a:r>
            <a:r>
              <a:rPr lang="en-US" sz="1400" dirty="0">
                <a:effectLst/>
                <a:highlight>
                  <a:srgbClr val="FFFF00"/>
                </a:highlight>
                <a:latin typeface="Times New Roman" panose="02020603050405020304" pitchFamily="18" charset="0"/>
                <a:ea typeface="Batang" panose="02030600000101010101" pitchFamily="18" charset="-127"/>
              </a:rPr>
              <a:t>Confirmed says he didn’t think about money </a:t>
            </a:r>
            <a:r>
              <a:rPr lang="en-US" sz="1400" dirty="0">
                <a:effectLst/>
                <a:highlight>
                  <a:srgbClr val="0000FF"/>
                </a:highlight>
                <a:latin typeface="Times New Roman" panose="02020603050405020304" pitchFamily="18" charset="0"/>
                <a:ea typeface="Batang" panose="02030600000101010101" pitchFamily="18" charset="-127"/>
              </a:rPr>
              <a:t>confirmed no cash</a:t>
            </a:r>
            <a:endParaRPr lang="en-ZA" sz="1400" dirty="0">
              <a:effectLst/>
              <a:latin typeface="Times New Roman" panose="02020603050405020304" pitchFamily="18" charset="0"/>
              <a:ea typeface="Batang" panose="02030600000101010101" pitchFamily="18" charset="-127"/>
            </a:endParaRPr>
          </a:p>
          <a:p>
            <a:pPr indent="457200" latinLnBrk="0">
              <a:lnSpc>
                <a:spcPct val="200000"/>
              </a:lnSpc>
            </a:pPr>
            <a:r>
              <a:rPr lang="en-US" sz="1400" dirty="0">
                <a:effectLst/>
                <a:highlight>
                  <a:srgbClr val="00FF00"/>
                </a:highlight>
                <a:latin typeface="Times New Roman" panose="02020603050405020304" pitchFamily="18" charset="0"/>
                <a:ea typeface="Batang" panose="02030600000101010101" pitchFamily="18" charset="-127"/>
              </a:rPr>
              <a:t>For a while had bodyguards, and added extra security at home.  </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0000FF"/>
                </a:highlight>
                <a:latin typeface="Times New Roman" panose="02020603050405020304" pitchFamily="18" charset="0"/>
                <a:ea typeface="Batang" panose="02030600000101010101" pitchFamily="18" charset="-127"/>
              </a:rPr>
              <a:t>Rather than cutting on expenses, he sent Dietrich to </a:t>
            </a:r>
            <a:r>
              <a:rPr lang="en-US" sz="1400" dirty="0" err="1">
                <a:effectLst/>
                <a:highlight>
                  <a:srgbClr val="0000FF"/>
                </a:highlight>
                <a:latin typeface="Times New Roman" panose="02020603050405020304" pitchFamily="18" charset="0"/>
                <a:ea typeface="Batang" panose="02030600000101010101" pitchFamily="18" charset="-127"/>
              </a:rPr>
              <a:t>Toolco</a:t>
            </a:r>
            <a:r>
              <a:rPr lang="en-US" sz="1400" dirty="0">
                <a:effectLst/>
                <a:highlight>
                  <a:srgbClr val="0000FF"/>
                </a:highlight>
                <a:latin typeface="Times New Roman" panose="02020603050405020304" pitchFamily="18" charset="0"/>
                <a:ea typeface="Batang" panose="02030600000101010101" pitchFamily="18" charset="-127"/>
              </a:rPr>
              <a:t> to find out why it was doing so poorly</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00FF00"/>
                </a:highlight>
                <a:latin typeface="Times New Roman" panose="02020603050405020304" pitchFamily="18" charset="0"/>
                <a:ea typeface="Batang" panose="02030600000101010101" pitchFamily="18" charset="-127"/>
              </a:rPr>
              <a:t>Started dating around</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FF00FF"/>
                </a:highlight>
                <a:latin typeface="Times New Roman" panose="02020603050405020304" pitchFamily="18" charset="0"/>
                <a:ea typeface="Batang" panose="02030600000101010101" pitchFamily="18" charset="-127"/>
              </a:rPr>
              <a:t>HH married Jean Peters </a:t>
            </a:r>
            <a:r>
              <a:rPr lang="en-US" sz="1400" dirty="0" err="1">
                <a:effectLst/>
                <a:highlight>
                  <a:srgbClr val="FF00FF"/>
                </a:highlight>
                <a:latin typeface="Times New Roman" panose="02020603050405020304" pitchFamily="18" charset="0"/>
                <a:ea typeface="Batang" panose="02030600000101010101" pitchFamily="18" charset="-127"/>
              </a:rPr>
              <a:t>inTonopah</a:t>
            </a:r>
            <a:r>
              <a:rPr lang="en-US" sz="1400" dirty="0">
                <a:effectLst/>
                <a:highlight>
                  <a:srgbClr val="FF00FF"/>
                </a:highlight>
                <a:latin typeface="Times New Roman" panose="02020603050405020304" pitchFamily="18" charset="0"/>
                <a:ea typeface="Batang" panose="02030600000101010101" pitchFamily="18" charset="-127"/>
              </a:rPr>
              <a:t>, Nevada on 12 January.  –</a:t>
            </a:r>
            <a:r>
              <a:rPr lang="en-US" sz="1400" dirty="0">
                <a:effectLst/>
                <a:highlight>
                  <a:srgbClr val="00FF00"/>
                </a:highlight>
                <a:latin typeface="Times New Roman" panose="02020603050405020304" pitchFamily="18" charset="0"/>
                <a:ea typeface="Batang" panose="02030600000101010101" pitchFamily="18" charset="-127"/>
              </a:rPr>
              <a:t> middle of the desert.  He was interested in the silver mines there.  </a:t>
            </a:r>
            <a:r>
              <a:rPr lang="en-US" sz="1400" dirty="0">
                <a:effectLst/>
                <a:highlight>
                  <a:srgbClr val="FF00FF"/>
                </a:highlight>
                <a:latin typeface="Times New Roman" panose="02020603050405020304" pitchFamily="18" charset="0"/>
                <a:ea typeface="Batang" panose="02030600000101010101" pitchFamily="18" charset="-127"/>
              </a:rPr>
              <a:t>He saw her as a beauty queen.  She is described as outgoing, and “he was at a point in his life that he didn’t want to socialize any more than he absolutely had to” (we who knew HH, 37%),</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D3D3D3"/>
                </a:highlight>
                <a:latin typeface="Times New Roman" panose="02020603050405020304" pitchFamily="18" charset="0"/>
                <a:ea typeface="Batang" panose="02030600000101010101" pitchFamily="18" charset="-127"/>
              </a:rPr>
              <a:t>Married under assumed names</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00FF00"/>
                </a:highlight>
                <a:latin typeface="Times New Roman" panose="02020603050405020304" pitchFamily="18" charset="0"/>
                <a:ea typeface="Batang" panose="02030600000101010101" pitchFamily="18" charset="-127"/>
              </a:rPr>
              <a:t>Described as “forbidding landscape” and “unromantic” p. 693 married there to escape the media.  Married in a civil ceremony.  </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FF00FF"/>
                </a:highlight>
                <a:latin typeface="Times New Roman" panose="02020603050405020304" pitchFamily="18" charset="0"/>
                <a:ea typeface="Batang" panose="02030600000101010101" pitchFamily="18" charset="-127"/>
              </a:rPr>
              <a:t>Bench said that staff would go with HH on his plane trips, and that the pattern was that they lasted longer than initially planned </a:t>
            </a:r>
            <a:endParaRPr lang="en-ZA" sz="1400" dirty="0">
              <a:effectLst/>
              <a:latin typeface="Times New Roman" panose="02020603050405020304" pitchFamily="18" charset="0"/>
              <a:ea typeface="Batang" panose="02030600000101010101" pitchFamily="18" charset="-127"/>
            </a:endParaRPr>
          </a:p>
          <a:p>
            <a:pPr latinLnBrk="0">
              <a:lnSpc>
                <a:spcPct val="200000"/>
              </a:lnSpc>
            </a:pPr>
            <a:r>
              <a:rPr lang="en-US" sz="1400" dirty="0">
                <a:effectLst/>
                <a:highlight>
                  <a:srgbClr val="00FF00"/>
                </a:highlight>
                <a:latin typeface="Times New Roman" panose="02020603050405020304" pitchFamily="18" charset="0"/>
                <a:ea typeface="Batang" panose="02030600000101010101" pitchFamily="18" charset="-127"/>
              </a:rPr>
              <a:t>Back in Los Angeles, he slept with Jean 5 nights before saying he needed privacy.  Got a separate bungalow for her at the hotel.</a:t>
            </a:r>
            <a:endParaRPr lang="en-ZA" sz="1400" dirty="0">
              <a:effectLst/>
              <a:latin typeface="Times New Roman" panose="02020603050405020304" pitchFamily="18" charset="0"/>
              <a:ea typeface="Batang" panose="02030600000101010101" pitchFamily="18" charset="-127"/>
            </a:endParaRPr>
          </a:p>
        </p:txBody>
      </p:sp>
    </p:spTree>
    <p:extLst>
      <p:ext uri="{BB962C8B-B14F-4D97-AF65-F5344CB8AC3E}">
        <p14:creationId xmlns:p14="http://schemas.microsoft.com/office/powerpoint/2010/main" val="3941775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37C1F-69C4-7F66-8ED7-E8ADB7B27C58}"/>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8539387C-A6C6-093E-5652-6A71D66E26FF}"/>
              </a:ext>
            </a:extLst>
          </p:cNvPr>
          <p:cNvSpPr>
            <a:spLocks noGrp="1"/>
          </p:cNvSpPr>
          <p:nvPr>
            <p:ph type="body" sz="quarter" idx="14"/>
          </p:nvPr>
        </p:nvSpPr>
        <p:spPr>
          <a:xfrm>
            <a:off x="610768" y="1196201"/>
            <a:ext cx="10616268" cy="4290466"/>
          </a:xfrm>
        </p:spPr>
        <p:txBody>
          <a:bodyPr/>
          <a:lstStyle/>
          <a:p>
            <a:pPr>
              <a:buFont typeface="Courier New" panose="02070309020205020404" pitchFamily="49" charset="0"/>
              <a:buChar char="o"/>
            </a:pPr>
            <a:r>
              <a:rPr lang="en-GB" sz="2400" dirty="0">
                <a:solidFill>
                  <a:schemeClr val="accent6">
                    <a:lumMod val="75000"/>
                  </a:schemeClr>
                </a:solidFill>
              </a:rPr>
              <a:t>This is the ability to </a:t>
            </a:r>
            <a:r>
              <a:rPr lang="en-GB" sz="2400" u="sng" dirty="0">
                <a:solidFill>
                  <a:schemeClr val="accent6">
                    <a:lumMod val="75000"/>
                  </a:schemeClr>
                </a:solidFill>
              </a:rPr>
              <a:t>generalise</a:t>
            </a:r>
            <a:r>
              <a:rPr lang="en-GB" sz="2400" dirty="0">
                <a:solidFill>
                  <a:schemeClr val="accent6">
                    <a:lumMod val="75000"/>
                  </a:schemeClr>
                </a:solidFill>
              </a:rPr>
              <a:t> findings to the general population.</a:t>
            </a:r>
          </a:p>
          <a:p>
            <a:pPr>
              <a:buFont typeface="Courier New" panose="02070309020205020404" pitchFamily="49" charset="0"/>
              <a:buChar char="o"/>
            </a:pPr>
            <a:r>
              <a:rPr lang="en-GB" sz="2400" dirty="0">
                <a:solidFill>
                  <a:schemeClr val="accent6">
                    <a:lumMod val="75000"/>
                  </a:schemeClr>
                </a:solidFill>
              </a:rPr>
              <a:t>This is often problematic in qualitative research as samples generally are </a:t>
            </a:r>
            <a:r>
              <a:rPr lang="en-GB" sz="2400" u="sng" dirty="0">
                <a:solidFill>
                  <a:schemeClr val="accent6">
                    <a:lumMod val="75000"/>
                  </a:schemeClr>
                </a:solidFill>
              </a:rPr>
              <a:t>not reflective </a:t>
            </a:r>
            <a:r>
              <a:rPr lang="en-GB" sz="2400" dirty="0">
                <a:solidFill>
                  <a:schemeClr val="accent6">
                    <a:lumMod val="75000"/>
                  </a:schemeClr>
                </a:solidFill>
              </a:rPr>
              <a:t>of the broader population, or are too </a:t>
            </a:r>
            <a:r>
              <a:rPr lang="en-GB" sz="2400" u="sng" dirty="0">
                <a:solidFill>
                  <a:schemeClr val="accent6">
                    <a:lumMod val="75000"/>
                  </a:schemeClr>
                </a:solidFill>
              </a:rPr>
              <a:t>small </a:t>
            </a:r>
            <a:r>
              <a:rPr lang="en-GB" sz="2400" dirty="0">
                <a:solidFill>
                  <a:schemeClr val="accent6">
                    <a:lumMod val="75000"/>
                  </a:schemeClr>
                </a:solidFill>
              </a:rPr>
              <a:t>to draw general conclusions from</a:t>
            </a:r>
          </a:p>
          <a:p>
            <a:pPr>
              <a:buFont typeface="Courier New" panose="02070309020205020404" pitchFamily="49" charset="0"/>
              <a:buChar char="o"/>
            </a:pPr>
            <a:r>
              <a:rPr lang="en-GB" sz="2400" dirty="0">
                <a:solidFill>
                  <a:schemeClr val="accent6">
                    <a:lumMod val="75000"/>
                  </a:schemeClr>
                </a:solidFill>
              </a:rPr>
              <a:t>So how do you ensure transferability?</a:t>
            </a:r>
          </a:p>
          <a:p>
            <a:pPr lvl="1">
              <a:buFont typeface="Courier New" panose="02070309020205020404" pitchFamily="49" charset="0"/>
              <a:buChar char="o"/>
            </a:pPr>
            <a:r>
              <a:rPr lang="en-GB" sz="3000" dirty="0">
                <a:solidFill>
                  <a:schemeClr val="accent6">
                    <a:lumMod val="75000"/>
                  </a:schemeClr>
                </a:solidFill>
              </a:rPr>
              <a:t> </a:t>
            </a:r>
            <a:r>
              <a:rPr lang="en-GB" sz="2000" u="sng" dirty="0">
                <a:solidFill>
                  <a:schemeClr val="accent6">
                    <a:lumMod val="75000"/>
                  </a:schemeClr>
                </a:solidFill>
              </a:rPr>
              <a:t>Rich descriptions </a:t>
            </a:r>
            <a:r>
              <a:rPr lang="en-GB" sz="2000" dirty="0">
                <a:solidFill>
                  <a:schemeClr val="accent6">
                    <a:lumMod val="75000"/>
                  </a:schemeClr>
                </a:solidFill>
              </a:rPr>
              <a:t>for reader to understand findings in depth and assess relevance to their context</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Purposeful sampling </a:t>
            </a:r>
            <a:r>
              <a:rPr lang="en-GB" sz="2000" dirty="0">
                <a:solidFill>
                  <a:schemeClr val="accent6">
                    <a:lumMod val="75000"/>
                  </a:schemeClr>
                </a:solidFill>
              </a:rPr>
              <a:t>– a diverse sample would enhance generalisability</a:t>
            </a:r>
          </a:p>
          <a:p>
            <a:pPr lvl="1">
              <a:buFont typeface="Courier New" panose="02070309020205020404" pitchFamily="49" charset="0"/>
              <a:buChar char="o"/>
            </a:pPr>
            <a:r>
              <a:rPr lang="en-GB" sz="2000" dirty="0">
                <a:solidFill>
                  <a:schemeClr val="accent6">
                    <a:lumMod val="75000"/>
                  </a:schemeClr>
                </a:solidFill>
              </a:rPr>
              <a:t> Some studies allow you to aim for </a:t>
            </a:r>
            <a:r>
              <a:rPr lang="en-GB" sz="2000" u="sng" dirty="0">
                <a:solidFill>
                  <a:schemeClr val="accent6">
                    <a:lumMod val="75000"/>
                  </a:schemeClr>
                </a:solidFill>
              </a:rPr>
              <a:t>analytic generalisation</a:t>
            </a:r>
            <a:r>
              <a:rPr lang="en-GB" sz="2000" dirty="0">
                <a:solidFill>
                  <a:schemeClr val="accent6">
                    <a:lumMod val="75000"/>
                  </a:schemeClr>
                </a:solidFill>
              </a:rPr>
              <a:t>. Findings are generalised back to theory</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Reflexivity</a:t>
            </a:r>
            <a:r>
              <a:rPr lang="en-GB" sz="2000" dirty="0">
                <a:solidFill>
                  <a:schemeClr val="accent6">
                    <a:lumMod val="75000"/>
                  </a:schemeClr>
                </a:solidFill>
              </a:rPr>
              <a:t> – being transparent about your perspective also allows the reader to assess relevance to their context</a:t>
            </a:r>
          </a:p>
          <a:p>
            <a:pPr lvl="1"/>
            <a:endParaRPr lang="en-GB" sz="20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32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CB5BA6FF-62B8-3D80-EFDB-8C7CB6265B6D}"/>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Transferability</a:t>
            </a:r>
            <a:endParaRPr lang="en-GB" sz="3200" dirty="0">
              <a:solidFill>
                <a:schemeClr val="accent6">
                  <a:lumMod val="75000"/>
                </a:schemeClr>
              </a:solidFill>
            </a:endParaRPr>
          </a:p>
        </p:txBody>
      </p:sp>
    </p:spTree>
    <p:extLst>
      <p:ext uri="{BB962C8B-B14F-4D97-AF65-F5344CB8AC3E}">
        <p14:creationId xmlns:p14="http://schemas.microsoft.com/office/powerpoint/2010/main" val="22018836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1B8768-B073-064F-C4CE-8D4C150EEA0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399D7BE8-A653-9F9E-4A43-2DD611C52E95}"/>
              </a:ext>
            </a:extLst>
          </p:cNvPr>
          <p:cNvSpPr>
            <a:spLocks noGrp="1"/>
          </p:cNvSpPr>
          <p:nvPr>
            <p:ph type="body" sz="quarter" idx="14"/>
          </p:nvPr>
        </p:nvSpPr>
        <p:spPr>
          <a:xfrm>
            <a:off x="569204" y="822128"/>
            <a:ext cx="10616268" cy="4290466"/>
          </a:xfrm>
        </p:spPr>
        <p:txBody>
          <a:bodyPr/>
          <a:lstStyle/>
          <a:p>
            <a:pPr>
              <a:buFont typeface="Courier New" panose="02070309020205020404" pitchFamily="49" charset="0"/>
              <a:buChar char="o"/>
            </a:pPr>
            <a:r>
              <a:rPr lang="en-GB" sz="2400" dirty="0">
                <a:solidFill>
                  <a:schemeClr val="accent6">
                    <a:lumMod val="75000"/>
                  </a:schemeClr>
                </a:solidFill>
              </a:rPr>
              <a:t>(reliability)</a:t>
            </a:r>
          </a:p>
          <a:p>
            <a:pPr>
              <a:buFont typeface="Courier New" panose="02070309020205020404" pitchFamily="49" charset="0"/>
              <a:buChar char="o"/>
            </a:pPr>
            <a:r>
              <a:rPr lang="en-GB" sz="2400" dirty="0">
                <a:solidFill>
                  <a:schemeClr val="accent6">
                    <a:lumMod val="75000"/>
                  </a:schemeClr>
                </a:solidFill>
              </a:rPr>
              <a:t>How consistent, </a:t>
            </a:r>
            <a:r>
              <a:rPr lang="en-GB" sz="2400" u="sng" dirty="0">
                <a:solidFill>
                  <a:schemeClr val="accent6">
                    <a:lumMod val="75000"/>
                  </a:schemeClr>
                </a:solidFill>
              </a:rPr>
              <a:t>stable and replicable </a:t>
            </a:r>
            <a:r>
              <a:rPr lang="en-GB" sz="2400" dirty="0">
                <a:solidFill>
                  <a:schemeClr val="accent6">
                    <a:lumMod val="75000"/>
                  </a:schemeClr>
                </a:solidFill>
              </a:rPr>
              <a:t>are the findings (</a:t>
            </a:r>
            <a:r>
              <a:rPr lang="en-GB" sz="2400" dirty="0" err="1">
                <a:solidFill>
                  <a:schemeClr val="accent6">
                    <a:lumMod val="75000"/>
                  </a:schemeClr>
                </a:solidFill>
              </a:rPr>
              <a:t>Amankwaa</a:t>
            </a:r>
            <a:r>
              <a:rPr lang="en-GB" sz="2400" dirty="0">
                <a:solidFill>
                  <a:schemeClr val="accent6">
                    <a:lumMod val="75000"/>
                  </a:schemeClr>
                </a:solidFill>
              </a:rPr>
              <a:t>, 2016)</a:t>
            </a:r>
          </a:p>
          <a:p>
            <a:pPr>
              <a:buFont typeface="Courier New" panose="02070309020205020404" pitchFamily="49" charset="0"/>
              <a:buChar char="o"/>
            </a:pPr>
            <a:r>
              <a:rPr lang="en-GB" sz="2400" dirty="0">
                <a:solidFill>
                  <a:schemeClr val="accent6">
                    <a:lumMod val="75000"/>
                  </a:schemeClr>
                </a:solidFill>
              </a:rPr>
              <a:t>Refers to the reproduction of the process to </a:t>
            </a:r>
            <a:r>
              <a:rPr lang="en-GB" sz="2400" u="sng" dirty="0">
                <a:solidFill>
                  <a:schemeClr val="accent6">
                    <a:lumMod val="75000"/>
                  </a:schemeClr>
                </a:solidFill>
              </a:rPr>
              <a:t>achieve the same results </a:t>
            </a:r>
            <a:r>
              <a:rPr lang="en-GB" sz="2400" dirty="0">
                <a:solidFill>
                  <a:schemeClr val="accent6">
                    <a:lumMod val="75000"/>
                  </a:schemeClr>
                </a:solidFill>
              </a:rPr>
              <a:t>(Yin, 2009)</a:t>
            </a:r>
          </a:p>
          <a:p>
            <a:pPr>
              <a:buFont typeface="Courier New" panose="02070309020205020404" pitchFamily="49" charset="0"/>
              <a:buChar char="o"/>
            </a:pPr>
            <a:r>
              <a:rPr lang="en-GB" sz="2400" dirty="0">
                <a:solidFill>
                  <a:schemeClr val="accent6">
                    <a:lumMod val="75000"/>
                  </a:schemeClr>
                </a:solidFill>
              </a:rPr>
              <a:t>To what degree is it possible to repeat?</a:t>
            </a:r>
          </a:p>
          <a:p>
            <a:pPr>
              <a:buFont typeface="Courier New" panose="02070309020205020404" pitchFamily="49" charset="0"/>
              <a:buChar char="o"/>
            </a:pPr>
            <a:r>
              <a:rPr lang="en-GB" sz="2400" dirty="0">
                <a:solidFill>
                  <a:schemeClr val="accent6">
                    <a:lumMod val="75000"/>
                  </a:schemeClr>
                </a:solidFill>
              </a:rPr>
              <a:t>How do you ensure this?</a:t>
            </a:r>
          </a:p>
          <a:p>
            <a:pPr lvl="1">
              <a:buFont typeface="Courier New" panose="02070309020205020404" pitchFamily="49" charset="0"/>
              <a:buChar char="o"/>
            </a:pPr>
            <a:r>
              <a:rPr lang="en-GB" sz="2000" dirty="0">
                <a:solidFill>
                  <a:schemeClr val="accent6">
                    <a:lumMod val="75000"/>
                  </a:schemeClr>
                </a:solidFill>
              </a:rPr>
              <a:t> adhere to </a:t>
            </a:r>
            <a:r>
              <a:rPr lang="en-GB" sz="2000" u="sng" dirty="0">
                <a:solidFill>
                  <a:schemeClr val="accent6">
                    <a:lumMod val="75000"/>
                  </a:schemeClr>
                </a:solidFill>
              </a:rPr>
              <a:t>consistent methods </a:t>
            </a:r>
            <a:r>
              <a:rPr lang="en-GB" sz="2000" dirty="0">
                <a:solidFill>
                  <a:schemeClr val="accent6">
                    <a:lumMod val="75000"/>
                  </a:schemeClr>
                </a:solidFill>
              </a:rPr>
              <a:t>to minimise results from variations in the research process</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triangulation</a:t>
            </a:r>
            <a:r>
              <a:rPr lang="en-GB" sz="2000" dirty="0">
                <a:solidFill>
                  <a:schemeClr val="accent6">
                    <a:lumMod val="75000"/>
                  </a:schemeClr>
                </a:solidFill>
              </a:rPr>
              <a:t> – comparing different sources of data that then confirm each other</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audit trail </a:t>
            </a:r>
            <a:r>
              <a:rPr lang="en-GB" sz="2000" dirty="0">
                <a:solidFill>
                  <a:schemeClr val="accent6">
                    <a:lumMod val="75000"/>
                  </a:schemeClr>
                </a:solidFill>
              </a:rPr>
              <a:t>(detailed records), can show how decisions were made along the way</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member checking </a:t>
            </a:r>
            <a:r>
              <a:rPr lang="en-GB" sz="2000" dirty="0">
                <a:solidFill>
                  <a:schemeClr val="accent6">
                    <a:lumMod val="75000"/>
                  </a:schemeClr>
                </a:solidFill>
              </a:rPr>
              <a:t>– so that participants can ensure that accuracy of interpretations as grounded in their perspective</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peer review </a:t>
            </a:r>
            <a:r>
              <a:rPr lang="en-GB" sz="2000" dirty="0">
                <a:solidFill>
                  <a:schemeClr val="accent6">
                    <a:lumMod val="75000"/>
                  </a:schemeClr>
                </a:solidFill>
              </a:rPr>
              <a:t>– for feedback on research design and methods or enlisting someone to evaluate the quality of data collection and analysis (</a:t>
            </a:r>
            <a:r>
              <a:rPr lang="en-GB" sz="2000" dirty="0" err="1">
                <a:solidFill>
                  <a:schemeClr val="accent6">
                    <a:lumMod val="75000"/>
                  </a:schemeClr>
                </a:solidFill>
              </a:rPr>
              <a:t>Amankwaa</a:t>
            </a:r>
            <a:r>
              <a:rPr lang="en-GB" sz="2000" dirty="0">
                <a:solidFill>
                  <a:schemeClr val="accent6">
                    <a:lumMod val="75000"/>
                  </a:schemeClr>
                </a:solidFill>
              </a:rPr>
              <a:t>, 2016)</a:t>
            </a: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marL="800100" lvl="1" indent="-342900">
              <a:buFont typeface="Arial" panose="020B0604020202020204" pitchFamily="34" charset="0"/>
              <a:buChar char="•"/>
            </a:pPr>
            <a:r>
              <a:rPr lang="en-ZA" sz="1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17A7996D-BD5D-CA9C-143D-51FAD98DFD54}"/>
              </a:ext>
            </a:extLst>
          </p:cNvPr>
          <p:cNvSpPr txBox="1">
            <a:spLocks/>
          </p:cNvSpPr>
          <p:nvPr/>
        </p:nvSpPr>
        <p:spPr>
          <a:xfrm>
            <a:off x="-234043" y="-294143"/>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Dependability</a:t>
            </a:r>
            <a:endParaRPr lang="en-GB" sz="3200" dirty="0">
              <a:solidFill>
                <a:schemeClr val="accent6">
                  <a:lumMod val="75000"/>
                </a:schemeClr>
              </a:solidFill>
            </a:endParaRPr>
          </a:p>
        </p:txBody>
      </p:sp>
    </p:spTree>
    <p:extLst>
      <p:ext uri="{BB962C8B-B14F-4D97-AF65-F5344CB8AC3E}">
        <p14:creationId xmlns:p14="http://schemas.microsoft.com/office/powerpoint/2010/main" val="3015549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CD7A3C-F35D-94C5-4F6F-9E06888F8B4D}"/>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4211385C-707C-DABE-48A5-154F323ADA46}"/>
              </a:ext>
            </a:extLst>
          </p:cNvPr>
          <p:cNvSpPr>
            <a:spLocks noGrp="1"/>
          </p:cNvSpPr>
          <p:nvPr>
            <p:ph type="body" sz="quarter" idx="14"/>
          </p:nvPr>
        </p:nvSpPr>
        <p:spPr>
          <a:xfrm>
            <a:off x="569204" y="1019555"/>
            <a:ext cx="10616268" cy="4290466"/>
          </a:xfrm>
        </p:spPr>
        <p:txBody>
          <a:bodyPr/>
          <a:lstStyle/>
          <a:p>
            <a:pPr>
              <a:buFont typeface="Courier New" panose="02070309020205020404" pitchFamily="49" charset="0"/>
              <a:buChar char="o"/>
            </a:pPr>
            <a:r>
              <a:rPr lang="en-GB" sz="2400" dirty="0">
                <a:solidFill>
                  <a:schemeClr val="accent6">
                    <a:lumMod val="75000"/>
                  </a:schemeClr>
                </a:solidFill>
              </a:rPr>
              <a:t>(construct validity)</a:t>
            </a:r>
          </a:p>
          <a:p>
            <a:pPr>
              <a:buFont typeface="Courier New" panose="02070309020205020404" pitchFamily="49" charset="0"/>
              <a:buChar char="o"/>
            </a:pPr>
            <a:r>
              <a:rPr lang="en-GB" sz="2400" dirty="0">
                <a:solidFill>
                  <a:schemeClr val="accent6">
                    <a:lumMod val="75000"/>
                  </a:schemeClr>
                </a:solidFill>
              </a:rPr>
              <a:t>It assists to that </a:t>
            </a:r>
            <a:r>
              <a:rPr lang="en-GB" sz="2400" u="sng" dirty="0">
                <a:solidFill>
                  <a:schemeClr val="accent6">
                    <a:lumMod val="75000"/>
                  </a:schemeClr>
                </a:solidFill>
              </a:rPr>
              <a:t>researcher bias </a:t>
            </a:r>
            <a:r>
              <a:rPr lang="en-GB" sz="2400" dirty="0">
                <a:solidFill>
                  <a:schemeClr val="accent6">
                    <a:lumMod val="75000"/>
                  </a:schemeClr>
                </a:solidFill>
              </a:rPr>
              <a:t>does not impact the research process</a:t>
            </a:r>
          </a:p>
          <a:p>
            <a:pPr>
              <a:buFont typeface="Courier New" panose="02070309020205020404" pitchFamily="49" charset="0"/>
              <a:buChar char="o"/>
            </a:pPr>
            <a:r>
              <a:rPr lang="en-GB" sz="2400" dirty="0">
                <a:solidFill>
                  <a:schemeClr val="accent6">
                    <a:lumMod val="75000"/>
                  </a:schemeClr>
                </a:solidFill>
              </a:rPr>
              <a:t>It ensures the degree to which </a:t>
            </a:r>
            <a:r>
              <a:rPr lang="en-GB" sz="2400" u="sng" dirty="0">
                <a:solidFill>
                  <a:schemeClr val="accent6">
                    <a:lumMod val="75000"/>
                  </a:schemeClr>
                </a:solidFill>
              </a:rPr>
              <a:t>findings are shaped by the participants </a:t>
            </a:r>
            <a:r>
              <a:rPr lang="en-GB" sz="2400" dirty="0">
                <a:solidFill>
                  <a:schemeClr val="accent6">
                    <a:lumMod val="75000"/>
                  </a:schemeClr>
                </a:solidFill>
              </a:rPr>
              <a:t>rather than the researcher</a:t>
            </a:r>
          </a:p>
          <a:p>
            <a:pPr>
              <a:buFont typeface="Courier New" panose="02070309020205020404" pitchFamily="49" charset="0"/>
              <a:buChar char="o"/>
            </a:pPr>
            <a:r>
              <a:rPr lang="en-GB" sz="2400" dirty="0">
                <a:solidFill>
                  <a:schemeClr val="accent6">
                    <a:lumMod val="75000"/>
                  </a:schemeClr>
                </a:solidFill>
              </a:rPr>
              <a:t>How do you ensure this?</a:t>
            </a:r>
          </a:p>
          <a:p>
            <a:pPr lvl="1">
              <a:buFont typeface="Courier New" panose="02070309020205020404" pitchFamily="49" charset="0"/>
              <a:buChar char="o"/>
            </a:pPr>
            <a:r>
              <a:rPr lang="en-GB" sz="3000" dirty="0">
                <a:solidFill>
                  <a:schemeClr val="accent6">
                    <a:lumMod val="75000"/>
                  </a:schemeClr>
                </a:solidFill>
              </a:rPr>
              <a:t> </a:t>
            </a:r>
            <a:r>
              <a:rPr lang="en-GB" sz="2000" dirty="0">
                <a:solidFill>
                  <a:schemeClr val="accent6">
                    <a:lumMod val="75000"/>
                  </a:schemeClr>
                </a:solidFill>
              </a:rPr>
              <a:t>Vigilant </a:t>
            </a:r>
            <a:r>
              <a:rPr lang="en-GB" sz="2000" u="sng" dirty="0">
                <a:solidFill>
                  <a:schemeClr val="accent6">
                    <a:lumMod val="75000"/>
                  </a:schemeClr>
                </a:solidFill>
              </a:rPr>
              <a:t>conceptualisation</a:t>
            </a:r>
            <a:r>
              <a:rPr lang="en-GB" sz="2000" dirty="0">
                <a:solidFill>
                  <a:schemeClr val="accent6">
                    <a:lumMod val="75000"/>
                  </a:schemeClr>
                </a:solidFill>
              </a:rPr>
              <a:t> of studies </a:t>
            </a:r>
            <a:r>
              <a:rPr lang="en-GB" sz="2000" u="sng" dirty="0">
                <a:solidFill>
                  <a:schemeClr val="accent6">
                    <a:lumMod val="75000"/>
                  </a:schemeClr>
                </a:solidFill>
              </a:rPr>
              <a:t>constructs</a:t>
            </a:r>
            <a:r>
              <a:rPr lang="en-GB" sz="2000" dirty="0">
                <a:solidFill>
                  <a:schemeClr val="accent6">
                    <a:lumMod val="75000"/>
                  </a:schemeClr>
                </a:solidFill>
              </a:rPr>
              <a:t> and variables</a:t>
            </a:r>
          </a:p>
          <a:p>
            <a:pPr lvl="1">
              <a:buFont typeface="Courier New" panose="02070309020205020404" pitchFamily="49" charset="0"/>
              <a:buChar char="o"/>
            </a:pPr>
            <a:r>
              <a:rPr lang="en-GB" sz="2000" dirty="0">
                <a:solidFill>
                  <a:schemeClr val="accent6">
                    <a:lumMod val="75000"/>
                  </a:schemeClr>
                </a:solidFill>
              </a:rPr>
              <a:t> Maintain an </a:t>
            </a:r>
            <a:r>
              <a:rPr lang="en-GB" sz="2000" u="sng" dirty="0">
                <a:solidFill>
                  <a:schemeClr val="accent6">
                    <a:lumMod val="75000"/>
                  </a:schemeClr>
                </a:solidFill>
              </a:rPr>
              <a:t>audit trail </a:t>
            </a:r>
            <a:r>
              <a:rPr lang="en-GB" sz="2000" dirty="0">
                <a:solidFill>
                  <a:schemeClr val="accent6">
                    <a:lumMod val="75000"/>
                  </a:schemeClr>
                </a:solidFill>
              </a:rPr>
              <a:t>(detailed records), details steps taken in the study</a:t>
            </a:r>
          </a:p>
          <a:p>
            <a:pPr marL="0" indent="0">
              <a:buNone/>
            </a:pPr>
            <a:r>
              <a:rPr lang="en-GB" sz="2000" dirty="0">
                <a:solidFill>
                  <a:schemeClr val="accent6">
                    <a:lumMod val="75000"/>
                  </a:schemeClr>
                </a:solidFill>
              </a:rPr>
              <a:t>= this allows for transparency</a:t>
            </a:r>
          </a:p>
          <a:p>
            <a:pPr lvl="1">
              <a:buFont typeface="Courier New" panose="02070309020205020404" pitchFamily="49" charset="0"/>
              <a:buChar char="o"/>
            </a:pPr>
            <a:r>
              <a:rPr lang="en-GB" sz="2000" dirty="0">
                <a:solidFill>
                  <a:schemeClr val="accent6">
                    <a:lumMod val="75000"/>
                  </a:schemeClr>
                </a:solidFill>
              </a:rPr>
              <a:t> Use </a:t>
            </a:r>
            <a:r>
              <a:rPr lang="en-GB" sz="2000" u="sng" dirty="0">
                <a:solidFill>
                  <a:schemeClr val="accent6">
                    <a:lumMod val="75000"/>
                  </a:schemeClr>
                </a:solidFill>
              </a:rPr>
              <a:t>data triangulation</a:t>
            </a:r>
          </a:p>
          <a:p>
            <a:pPr lvl="1">
              <a:buFont typeface="Courier New" panose="02070309020205020404" pitchFamily="49" charset="0"/>
              <a:buChar char="o"/>
            </a:pPr>
            <a:r>
              <a:rPr lang="en-GB" sz="2000" dirty="0">
                <a:solidFill>
                  <a:schemeClr val="accent6">
                    <a:lumMod val="75000"/>
                  </a:schemeClr>
                </a:solidFill>
              </a:rPr>
              <a:t> Practice </a:t>
            </a:r>
            <a:r>
              <a:rPr lang="en-GB" sz="2000" i="1" dirty="0">
                <a:solidFill>
                  <a:schemeClr val="accent6">
                    <a:lumMod val="75000"/>
                  </a:schemeClr>
                </a:solidFill>
              </a:rPr>
              <a:t>reflexivity</a:t>
            </a:r>
            <a:r>
              <a:rPr lang="en-GB" sz="2000" dirty="0">
                <a:solidFill>
                  <a:schemeClr val="accent6">
                    <a:lumMod val="75000"/>
                  </a:schemeClr>
                </a:solidFill>
              </a:rPr>
              <a:t> (</a:t>
            </a:r>
            <a:r>
              <a:rPr lang="en-GB" sz="2000" dirty="0" err="1">
                <a:solidFill>
                  <a:schemeClr val="accent6">
                    <a:lumMod val="75000"/>
                  </a:schemeClr>
                </a:solidFill>
              </a:rPr>
              <a:t>Amankwaa</a:t>
            </a:r>
            <a:r>
              <a:rPr lang="en-GB" sz="2000" dirty="0">
                <a:solidFill>
                  <a:schemeClr val="accent6">
                    <a:lumMod val="75000"/>
                  </a:schemeClr>
                </a:solidFill>
              </a:rPr>
              <a:t>, 2016) such as inclusion of extracts from a research diary</a:t>
            </a:r>
          </a:p>
          <a:p>
            <a:pPr marL="0" indent="0">
              <a:buNone/>
            </a:pPr>
            <a:r>
              <a:rPr lang="en-GB" sz="2000" dirty="0">
                <a:solidFill>
                  <a:schemeClr val="accent6">
                    <a:lumMod val="75000"/>
                  </a:schemeClr>
                </a:solidFill>
              </a:rPr>
              <a:t>= this allows you to become aware of your own biases and assumptions, so that they can be bracketed away</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Peer debriefing </a:t>
            </a:r>
            <a:r>
              <a:rPr lang="en-GB" sz="2000" dirty="0">
                <a:solidFill>
                  <a:schemeClr val="accent6">
                    <a:lumMod val="75000"/>
                  </a:schemeClr>
                </a:solidFill>
              </a:rPr>
              <a:t>– discussing with colleagues who provide feedback and challenge assumptions</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Member checking </a:t>
            </a:r>
            <a:r>
              <a:rPr lang="en-GB" sz="2000" dirty="0">
                <a:solidFill>
                  <a:schemeClr val="accent6">
                    <a:lumMod val="75000"/>
                  </a:schemeClr>
                </a:solidFill>
              </a:rPr>
              <a:t>– return to participant to verify accuracy and relevant of interpretations made from data</a:t>
            </a: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marL="0" indent="0">
              <a:buNone/>
            </a:pPr>
            <a:endParaRPr lang="en-Z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39879ABD-4A34-58FE-0B63-9E34804D2FE5}"/>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Confirmability</a:t>
            </a:r>
            <a:endParaRPr lang="en-GB" sz="3200" dirty="0">
              <a:solidFill>
                <a:schemeClr val="accent6">
                  <a:lumMod val="75000"/>
                </a:schemeClr>
              </a:solidFill>
            </a:endParaRPr>
          </a:p>
        </p:txBody>
      </p:sp>
    </p:spTree>
    <p:extLst>
      <p:ext uri="{BB962C8B-B14F-4D97-AF65-F5344CB8AC3E}">
        <p14:creationId xmlns:p14="http://schemas.microsoft.com/office/powerpoint/2010/main" val="13064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E88AC2ED-0C9B-B3DD-3CA2-00E40A1BC18C}"/>
              </a:ext>
            </a:extLst>
          </p:cNvPr>
          <p:cNvSpPr txBox="1"/>
          <p:nvPr/>
        </p:nvSpPr>
        <p:spPr>
          <a:xfrm>
            <a:off x="389681" y="701702"/>
            <a:ext cx="11412638" cy="6468502"/>
          </a:xfrm>
          <a:prstGeom prst="rect">
            <a:avLst/>
          </a:prstGeom>
          <a:noFill/>
        </p:spPr>
        <p:txBody>
          <a:bodyPr wrap="square">
            <a:spAutoFit/>
          </a:bodyPr>
          <a:lstStyle/>
          <a:p>
            <a:pPr algn="ctr" latinLnBrk="0">
              <a:lnSpc>
                <a:spcPct val="200000"/>
              </a:lnSpc>
            </a:pPr>
            <a:r>
              <a:rPr lang="en-US" sz="1800" b="1" kern="0" dirty="0">
                <a:effectLst/>
                <a:latin typeface="Times New Roman" panose="02020603050405020304" pitchFamily="18" charset="0"/>
                <a:ea typeface="Batang" panose="02030600000101010101" pitchFamily="18" charset="-127"/>
                <a:cs typeface="Times New Roman" panose="02020603050405020304" pitchFamily="18" charset="0"/>
              </a:rPr>
              <a:t>Appendix A: Extracts from Diary</a:t>
            </a:r>
            <a:endParaRPr lang="en-ZA" sz="1200" kern="100" dirty="0">
              <a:effectLst/>
              <a:latin typeface="Batang" panose="02030600000101010101" pitchFamily="18" charset="-127"/>
              <a:ea typeface="Batang" panose="02030600000101010101" pitchFamily="18" charset="-127"/>
              <a:cs typeface="Times New Roman" panose="02020603050405020304" pitchFamily="18" charset="0"/>
            </a:endParaRPr>
          </a:p>
          <a:p>
            <a:pPr algn="l" latinLnBrk="0">
              <a:lnSpc>
                <a:spcPct val="200000"/>
              </a:lnSpc>
            </a:pPr>
            <a:r>
              <a:rPr lang="en-US" sz="1800" kern="100" dirty="0">
                <a:effectLst/>
                <a:latin typeface="Times New Roman" panose="02020603050405020304" pitchFamily="18" charset="0"/>
                <a:ea typeface="Batang" panose="02030600000101010101" pitchFamily="18" charset="-127"/>
                <a:cs typeface="Times New Roman" panose="02020603050405020304" pitchFamily="18" charset="0"/>
              </a:rPr>
              <a:t>05.2013</a:t>
            </a:r>
            <a:endParaRPr lang="en-ZA" sz="1200" kern="100" dirty="0">
              <a:effectLst/>
              <a:latin typeface="Batang" panose="02030600000101010101" pitchFamily="18" charset="-127"/>
              <a:ea typeface="Batang" panose="02030600000101010101" pitchFamily="18" charset="-127"/>
              <a:cs typeface="Times New Roman" panose="02020603050405020304" pitchFamily="18" charset="0"/>
            </a:endParaRPr>
          </a:p>
          <a:p>
            <a:pPr algn="l" latinLnBrk="0">
              <a:lnSpc>
                <a:spcPct val="200000"/>
              </a:lnSpc>
            </a:pPr>
            <a:r>
              <a:rPr lang="en-US" sz="1800" kern="100" dirty="0">
                <a:effectLst/>
                <a:latin typeface="Times New Roman" panose="02020603050405020304" pitchFamily="18" charset="0"/>
                <a:ea typeface="Batang" panose="02030600000101010101" pitchFamily="18" charset="-127"/>
                <a:cs typeface="Times New Roman" panose="02020603050405020304" pitchFamily="18" charset="0"/>
              </a:rPr>
              <a:t>This is the third week that I am seriously writing on my proposal. I have noticed a change in my attitude toward HH already. Before I thought he was arrogant and I was appalled by his audacity. Somewhere, I began to pity him. I found him almost pathetic. I wonder if things would have been different for him had he lived in currently times; with much focus on ethical awareness, I wonder if there would have been a greater impetus for others to step in and assist someone who was clearly mentally ill. The lack of responsibility towards him is something that strikes me, and I guess parallels society even today, where the vast majority of particularly western society seems focused on their own domain of influence, and less focus on involvement in others. Or perhaps that is merely my own projection.</a:t>
            </a:r>
            <a:endParaRPr lang="en-ZA" sz="1200" kern="100" dirty="0">
              <a:effectLst/>
              <a:latin typeface="Batang" panose="02030600000101010101" pitchFamily="18" charset="-127"/>
              <a:ea typeface="Batang" panose="02030600000101010101" pitchFamily="18" charset="-127"/>
              <a:cs typeface="Times New Roman" panose="02020603050405020304" pitchFamily="18" charset="0"/>
            </a:endParaRPr>
          </a:p>
          <a:p>
            <a:pPr algn="l" latinLnBrk="0">
              <a:lnSpc>
                <a:spcPct val="200000"/>
              </a:lnSpc>
            </a:pPr>
            <a:r>
              <a:rPr lang="en-US" sz="1800" kern="100" dirty="0">
                <a:effectLst/>
                <a:latin typeface="Times New Roman" panose="02020603050405020304" pitchFamily="18" charset="0"/>
                <a:ea typeface="Batang" panose="02030600000101010101" pitchFamily="18" charset="-127"/>
                <a:cs typeface="Times New Roman" panose="02020603050405020304" pitchFamily="18" charset="0"/>
              </a:rPr>
              <a:t>It is interesting how my attitude to HH has changed so much already. This is something I will need to keep an eye on. </a:t>
            </a:r>
            <a:br>
              <a:rPr lang="en-US" sz="1800" kern="100" dirty="0">
                <a:effectLst/>
                <a:latin typeface="Times New Roman" panose="02020603050405020304" pitchFamily="18" charset="0"/>
                <a:ea typeface="Batang" panose="02030600000101010101" pitchFamily="18" charset="-127"/>
                <a:cs typeface="Times New Roman" panose="02020603050405020304" pitchFamily="18" charset="0"/>
              </a:rPr>
            </a:br>
            <a:endParaRPr lang="en-ZA" sz="1200" kern="100" dirty="0">
              <a:effectLst/>
              <a:latin typeface="Batang" panose="02030600000101010101" pitchFamily="18" charset="-127"/>
              <a:ea typeface="Batang" panose="02030600000101010101" pitchFamily="18" charset="-127"/>
              <a:cs typeface="Times New Roman" panose="02020603050405020304" pitchFamily="18" charset="0"/>
            </a:endParaRPr>
          </a:p>
          <a:p>
            <a:pPr algn="l" latinLnBrk="0">
              <a:lnSpc>
                <a:spcPct val="200000"/>
              </a:lnSpc>
            </a:pPr>
            <a:r>
              <a:rPr lang="en-US" sz="1800" kern="100" dirty="0">
                <a:effectLst/>
                <a:latin typeface="Times New Roman" panose="02020603050405020304" pitchFamily="18" charset="0"/>
                <a:ea typeface="Batang" panose="02030600000101010101" pitchFamily="18" charset="-127"/>
                <a:cs typeface="Times New Roman" panose="02020603050405020304" pitchFamily="18" charset="0"/>
              </a:rPr>
              <a:t> </a:t>
            </a:r>
            <a:endParaRPr lang="en-ZA" sz="1200" kern="100" dirty="0">
              <a:effectLst/>
              <a:latin typeface="Batang" panose="02030600000101010101" pitchFamily="18" charset="-127"/>
              <a:ea typeface="Batang" panose="02030600000101010101" pitchFamily="18" charset="-127"/>
              <a:cs typeface="Times New Roman" panose="02020603050405020304" pitchFamily="18" charset="0"/>
            </a:endParaRPr>
          </a:p>
        </p:txBody>
      </p:sp>
    </p:spTree>
    <p:extLst>
      <p:ext uri="{BB962C8B-B14F-4D97-AF65-F5344CB8AC3E}">
        <p14:creationId xmlns:p14="http://schemas.microsoft.com/office/powerpoint/2010/main" val="12682764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8661008-BB29-215B-231A-6894F79959FA}"/>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6F9DB09B-505E-8DC4-9097-294E6D88C8E6}"/>
              </a:ext>
            </a:extLst>
          </p:cNvPr>
          <p:cNvSpPr>
            <a:spLocks noGrp="1"/>
          </p:cNvSpPr>
          <p:nvPr>
            <p:ph type="body" sz="quarter" idx="14"/>
          </p:nvPr>
        </p:nvSpPr>
        <p:spPr>
          <a:xfrm>
            <a:off x="569204" y="1019555"/>
            <a:ext cx="10616268" cy="4290466"/>
          </a:xfrm>
        </p:spPr>
        <p:txBody>
          <a:bodyPr/>
          <a:lstStyle/>
          <a:p>
            <a:pPr>
              <a:buFont typeface="Courier New" panose="02070309020205020404" pitchFamily="49" charset="0"/>
              <a:buChar char="o"/>
            </a:pPr>
            <a:r>
              <a:rPr lang="en-GB" sz="2400" dirty="0">
                <a:solidFill>
                  <a:schemeClr val="accent6">
                    <a:lumMod val="75000"/>
                  </a:schemeClr>
                </a:solidFill>
              </a:rPr>
              <a:t>(</a:t>
            </a:r>
            <a:r>
              <a:rPr lang="en-GB" sz="2400" dirty="0" err="1">
                <a:solidFill>
                  <a:schemeClr val="accent6">
                    <a:lumMod val="75000"/>
                  </a:schemeClr>
                </a:solidFill>
              </a:rPr>
              <a:t>Amankwaa</a:t>
            </a:r>
            <a:r>
              <a:rPr lang="en-GB" sz="2400" dirty="0">
                <a:solidFill>
                  <a:schemeClr val="accent6">
                    <a:lumMod val="75000"/>
                  </a:schemeClr>
                </a:solidFill>
              </a:rPr>
              <a:t> (2016)</a:t>
            </a:r>
          </a:p>
          <a:p>
            <a:pPr>
              <a:buFont typeface="Courier New" panose="02070309020205020404" pitchFamily="49" charset="0"/>
              <a:buChar char="o"/>
            </a:pPr>
            <a:r>
              <a:rPr lang="en-GB" sz="2400" dirty="0">
                <a:solidFill>
                  <a:schemeClr val="accent6">
                    <a:lumMod val="75000"/>
                  </a:schemeClr>
                </a:solidFill>
              </a:rPr>
              <a:t>Braun and Clarke (2006)</a:t>
            </a:r>
          </a:p>
          <a:p>
            <a:pPr>
              <a:buFont typeface="Courier New" panose="02070309020205020404" pitchFamily="49" charset="0"/>
              <a:buChar char="o"/>
            </a:pPr>
            <a:r>
              <a:rPr lang="en-GB" sz="2400" dirty="0">
                <a:solidFill>
                  <a:schemeClr val="accent6">
                    <a:lumMod val="75000"/>
                  </a:schemeClr>
                </a:solidFill>
              </a:rPr>
              <a:t>Connelly (2016)</a:t>
            </a:r>
          </a:p>
          <a:p>
            <a:pPr>
              <a:buFont typeface="Courier New" panose="02070309020205020404" pitchFamily="49" charset="0"/>
              <a:buChar char="o"/>
            </a:pPr>
            <a:r>
              <a:rPr lang="en-GB" sz="2400" dirty="0">
                <a:solidFill>
                  <a:schemeClr val="accent6">
                    <a:lumMod val="75000"/>
                  </a:schemeClr>
                </a:solidFill>
              </a:rPr>
              <a:t>Lincoln and Guba (1985) </a:t>
            </a:r>
          </a:p>
          <a:p>
            <a:pPr>
              <a:buFont typeface="Courier New" panose="02070309020205020404" pitchFamily="49" charset="0"/>
              <a:buChar char="o"/>
            </a:pPr>
            <a:r>
              <a:rPr lang="en-GB" sz="2400" dirty="0">
                <a:solidFill>
                  <a:schemeClr val="accent6">
                    <a:lumMod val="75000"/>
                  </a:schemeClr>
                </a:solidFill>
              </a:rPr>
              <a:t>Miles and Huberman (1994)</a:t>
            </a:r>
          </a:p>
          <a:p>
            <a:pPr>
              <a:buFont typeface="Courier New" panose="02070309020205020404" pitchFamily="49" charset="0"/>
              <a:buChar char="o"/>
            </a:pPr>
            <a:r>
              <a:rPr lang="en-GB" sz="2400" dirty="0">
                <a:solidFill>
                  <a:schemeClr val="accent6">
                    <a:lumMod val="75000"/>
                  </a:schemeClr>
                </a:solidFill>
              </a:rPr>
              <a:t>Van de Venter (2022) * slides drawn heavily from this source</a:t>
            </a:r>
          </a:p>
          <a:p>
            <a:pPr>
              <a:buFont typeface="Courier New" panose="02070309020205020404" pitchFamily="49" charset="0"/>
              <a:buChar char="o"/>
            </a:pPr>
            <a:r>
              <a:rPr lang="en-GB" sz="2400" dirty="0">
                <a:solidFill>
                  <a:schemeClr val="accent6">
                    <a:lumMod val="75000"/>
                  </a:schemeClr>
                </a:solidFill>
              </a:rPr>
              <a:t>Yin (2009)</a:t>
            </a:r>
          </a:p>
          <a:p>
            <a:pPr>
              <a:buFont typeface="Courier New" panose="02070309020205020404" pitchFamily="49" charset="0"/>
              <a:buChar char="o"/>
            </a:pPr>
            <a:endParaRPr lang="en-GB" sz="2400" dirty="0">
              <a:solidFill>
                <a:schemeClr val="accent6">
                  <a:lumMod val="75000"/>
                </a:schemeClr>
              </a:solidFill>
            </a:endParaRPr>
          </a:p>
          <a:p>
            <a:pPr>
              <a:buFont typeface="Courier New" panose="02070309020205020404" pitchFamily="49" charset="0"/>
              <a:buChar char="o"/>
            </a:pPr>
            <a:endParaRPr lang="en-GB" sz="2400" dirty="0">
              <a:solidFill>
                <a:schemeClr val="accent6">
                  <a:lumMod val="75000"/>
                </a:schemeClr>
              </a:solidFill>
            </a:endParaRPr>
          </a:p>
          <a:p>
            <a:pPr marL="0" indent="0">
              <a:buNone/>
            </a:pPr>
            <a:endParaRPr lang="en-ZA"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800100" lvl="1" indent="-342900">
              <a:buFont typeface="Arial" panose="020B0604020202020204" pitchFamily="34" charset="0"/>
              <a:buChar char="•"/>
            </a:pP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6DB15A7E-325E-C76C-459B-40982CD80824}"/>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Sources</a:t>
            </a:r>
            <a:endParaRPr lang="en-GB" sz="3200" dirty="0">
              <a:solidFill>
                <a:schemeClr val="accent6">
                  <a:lumMod val="75000"/>
                </a:schemeClr>
              </a:solidFill>
            </a:endParaRPr>
          </a:p>
        </p:txBody>
      </p:sp>
    </p:spTree>
    <p:extLst>
      <p:ext uri="{BB962C8B-B14F-4D97-AF65-F5344CB8AC3E}">
        <p14:creationId xmlns:p14="http://schemas.microsoft.com/office/powerpoint/2010/main" val="359971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D05704-1F6A-C0AF-626C-95BD0B2228CF}"/>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2FBD17B0-C6A2-0253-54F3-95DE829852D9}"/>
              </a:ext>
            </a:extLst>
          </p:cNvPr>
          <p:cNvSpPr>
            <a:spLocks noGrp="1"/>
          </p:cNvSpPr>
          <p:nvPr>
            <p:ph type="body" sz="quarter" idx="14"/>
          </p:nvPr>
        </p:nvSpPr>
        <p:spPr>
          <a:xfrm>
            <a:off x="-593893" y="967101"/>
            <a:ext cx="12035883" cy="5657305"/>
          </a:xfrm>
        </p:spPr>
        <p:txBody>
          <a:bodyPr/>
          <a:lstStyle/>
          <a:p>
            <a:pPr marL="1714500" lvl="3" indent="-342900">
              <a:buFont typeface="Arial" panose="020B0604020202020204" pitchFamily="34" charset="0"/>
              <a:buChar char="•"/>
            </a:pPr>
            <a:r>
              <a:rPr lang="en-GB" dirty="0">
                <a:solidFill>
                  <a:schemeClr val="accent2">
                    <a:lumMod val="50000"/>
                  </a:schemeClr>
                </a:solidFill>
              </a:rPr>
              <a:t>We operate in a </a:t>
            </a:r>
            <a:r>
              <a:rPr lang="en-GB" u="sng" dirty="0">
                <a:solidFill>
                  <a:schemeClr val="accent2">
                    <a:lumMod val="50000"/>
                  </a:schemeClr>
                </a:solidFill>
              </a:rPr>
              <a:t>subjective, interpreted world</a:t>
            </a:r>
            <a:r>
              <a:rPr lang="en-GB" dirty="0">
                <a:solidFill>
                  <a:schemeClr val="accent2">
                    <a:lumMod val="50000"/>
                  </a:schemeClr>
                </a:solidFill>
              </a:rPr>
              <a:t>, offering a version of reality – as does the researcher</a:t>
            </a:r>
          </a:p>
          <a:p>
            <a:pPr marL="1714500" lvl="3" indent="-342900">
              <a:buFont typeface="Arial" panose="020B0604020202020204" pitchFamily="34" charset="0"/>
              <a:buChar char="•"/>
            </a:pPr>
            <a:r>
              <a:rPr lang="en-GB" dirty="0">
                <a:solidFill>
                  <a:schemeClr val="accent2">
                    <a:lumMod val="50000"/>
                  </a:schemeClr>
                </a:solidFill>
              </a:rPr>
              <a:t>Identify own </a:t>
            </a:r>
            <a:r>
              <a:rPr lang="en-GB" u="sng" dirty="0">
                <a:solidFill>
                  <a:schemeClr val="accent2">
                    <a:lumMod val="50000"/>
                  </a:schemeClr>
                </a:solidFill>
              </a:rPr>
              <a:t>assumptions and bracket </a:t>
            </a:r>
            <a:r>
              <a:rPr lang="en-GB" dirty="0">
                <a:solidFill>
                  <a:schemeClr val="accent2">
                    <a:lumMod val="50000"/>
                  </a:schemeClr>
                </a:solidFill>
              </a:rPr>
              <a:t>them so that they don’t shape the research</a:t>
            </a:r>
          </a:p>
          <a:p>
            <a:pPr marL="1714500" lvl="3" indent="-342900">
              <a:buFont typeface="Arial" panose="020B0604020202020204" pitchFamily="34" charset="0"/>
              <a:buChar char="•"/>
            </a:pPr>
            <a:r>
              <a:rPr lang="en-GB" dirty="0">
                <a:solidFill>
                  <a:schemeClr val="accent2">
                    <a:lumMod val="50000"/>
                  </a:schemeClr>
                </a:solidFill>
              </a:rPr>
              <a:t>Researcher examines the influence of their role = </a:t>
            </a:r>
            <a:r>
              <a:rPr lang="en-GB" u="sng" dirty="0">
                <a:solidFill>
                  <a:schemeClr val="accent2">
                    <a:lumMod val="50000"/>
                  </a:schemeClr>
                </a:solidFill>
              </a:rPr>
              <a:t>we are not neutral</a:t>
            </a:r>
          </a:p>
          <a:p>
            <a:pPr marL="1714500" lvl="3" indent="-342900">
              <a:buFont typeface="Arial" panose="020B0604020202020204" pitchFamily="34" charset="0"/>
              <a:buChar char="•"/>
            </a:pPr>
            <a:r>
              <a:rPr lang="en-GB" dirty="0">
                <a:solidFill>
                  <a:schemeClr val="accent2">
                    <a:lumMod val="50000"/>
                  </a:schemeClr>
                </a:solidFill>
              </a:rPr>
              <a:t>We give a sense of </a:t>
            </a:r>
            <a:r>
              <a:rPr lang="en-GB" u="sng" dirty="0">
                <a:solidFill>
                  <a:schemeClr val="accent2">
                    <a:lumMod val="50000"/>
                  </a:schemeClr>
                </a:solidFill>
              </a:rPr>
              <a:t>coherence and comparability</a:t>
            </a:r>
          </a:p>
          <a:p>
            <a:pPr lvl="3"/>
            <a:endParaRPr lang="en-GB" dirty="0">
              <a:solidFill>
                <a:schemeClr val="accent2">
                  <a:lumMod val="50000"/>
                </a:schemeClr>
              </a:solidFill>
            </a:endParaRPr>
          </a:p>
          <a:p>
            <a:pPr lvl="3"/>
            <a:r>
              <a:rPr lang="en-GB" u="sng" dirty="0">
                <a:solidFill>
                  <a:schemeClr val="accent2">
                    <a:lumMod val="50000"/>
                  </a:schemeClr>
                </a:solidFill>
              </a:rPr>
              <a:t>Analysis happens because of subjectivity not despite it</a:t>
            </a:r>
          </a:p>
          <a:p>
            <a:pPr lvl="3"/>
            <a:endParaRPr lang="en-GB" dirty="0">
              <a:solidFill>
                <a:schemeClr val="accent2">
                  <a:lumMod val="50000"/>
                </a:schemeClr>
              </a:solidFill>
            </a:endParaRPr>
          </a:p>
          <a:p>
            <a:pPr lvl="3"/>
            <a:r>
              <a:rPr lang="en-GB" dirty="0">
                <a:solidFill>
                  <a:schemeClr val="accent2">
                    <a:lumMod val="50000"/>
                  </a:schemeClr>
                </a:solidFill>
              </a:rPr>
              <a:t>Engagement in the data but </a:t>
            </a:r>
            <a:r>
              <a:rPr lang="en-GB" u="sng" dirty="0">
                <a:solidFill>
                  <a:schemeClr val="accent2">
                    <a:lumMod val="50000"/>
                  </a:schemeClr>
                </a:solidFill>
              </a:rPr>
              <a:t>guided by:</a:t>
            </a:r>
          </a:p>
          <a:p>
            <a:pPr lvl="3"/>
            <a:r>
              <a:rPr lang="en-GB" dirty="0">
                <a:solidFill>
                  <a:schemeClr val="accent2">
                    <a:lumMod val="50000"/>
                  </a:schemeClr>
                </a:solidFill>
              </a:rPr>
              <a:t>Research question</a:t>
            </a:r>
          </a:p>
          <a:p>
            <a:pPr lvl="3"/>
            <a:r>
              <a:rPr lang="en-GB" dirty="0">
                <a:solidFill>
                  <a:schemeClr val="accent2">
                    <a:lumMod val="50000"/>
                  </a:schemeClr>
                </a:solidFill>
              </a:rPr>
              <a:t>Questions we ask participants</a:t>
            </a:r>
          </a:p>
          <a:p>
            <a:pPr lvl="3"/>
            <a:r>
              <a:rPr lang="en-GB" dirty="0">
                <a:solidFill>
                  <a:schemeClr val="accent2">
                    <a:lumMod val="50000"/>
                  </a:schemeClr>
                </a:solidFill>
              </a:rPr>
              <a:t>Questions we ask the data</a:t>
            </a:r>
          </a:p>
          <a:p>
            <a:pPr lvl="3"/>
            <a:endParaRPr lang="en-GB" dirty="0">
              <a:solidFill>
                <a:schemeClr val="accent2">
                  <a:lumMod val="50000"/>
                </a:schemeClr>
              </a:solidFill>
            </a:endParaRPr>
          </a:p>
          <a:p>
            <a:pPr lvl="3"/>
            <a:r>
              <a:rPr lang="en-GB" dirty="0">
                <a:solidFill>
                  <a:schemeClr val="accent2">
                    <a:lumMod val="50000"/>
                  </a:schemeClr>
                </a:solidFill>
              </a:rPr>
              <a:t>We do this from a theoretical orientation</a:t>
            </a:r>
          </a:p>
          <a:p>
            <a:pPr marL="800100" lvl="1" indent="-342900">
              <a:buFont typeface="Arial" panose="020B0604020202020204" pitchFamily="34" charset="0"/>
              <a:buChar char="•"/>
            </a:pPr>
            <a:endParaRPr lang="en-GB" dirty="0">
              <a:solidFill>
                <a:schemeClr val="accent6">
                  <a:lumMod val="75000"/>
                </a:schemeClr>
              </a:solidFill>
            </a:endParaRPr>
          </a:p>
          <a:p>
            <a:pPr lvl="1"/>
            <a:endParaRPr lang="en-GB" sz="24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p:txBody>
      </p:sp>
      <p:sp>
        <p:nvSpPr>
          <p:cNvPr id="6" name="Title 1">
            <a:extLst>
              <a:ext uri="{FF2B5EF4-FFF2-40B4-BE49-F238E27FC236}">
                <a16:creationId xmlns:a16="http://schemas.microsoft.com/office/drawing/2014/main" id="{D248BE1A-0DB8-47A1-D83D-12356C068625}"/>
              </a:ext>
            </a:extLst>
          </p:cNvPr>
          <p:cNvSpPr>
            <a:spLocks noGrp="1"/>
          </p:cNvSpPr>
          <p:nvPr>
            <p:ph type="title"/>
          </p:nvPr>
        </p:nvSpPr>
        <p:spPr>
          <a:xfrm>
            <a:off x="1162559" y="0"/>
            <a:ext cx="9635387" cy="1530850"/>
          </a:xfrm>
        </p:spPr>
        <p:txBody>
          <a:bodyPr>
            <a:normAutofit/>
          </a:bodyPr>
          <a:lstStyle/>
          <a:p>
            <a:pPr algn="ctr"/>
            <a:r>
              <a:rPr lang="en-GB" b="1" dirty="0">
                <a:solidFill>
                  <a:schemeClr val="tx2"/>
                </a:solidFill>
                <a:latin typeface="Arial Black" panose="020B0A04020102020204" pitchFamily="34" charset="0"/>
              </a:rPr>
              <a:t>SUBJECTIVITY AND REFLEXIVITY</a:t>
            </a:r>
            <a:br>
              <a:rPr lang="en-GB" b="1" dirty="0">
                <a:solidFill>
                  <a:schemeClr val="tx2"/>
                </a:solidFill>
                <a:latin typeface="Arial Black" panose="020B0A04020102020204" pitchFamily="34" charset="0"/>
              </a:rPr>
            </a:br>
            <a:endParaRPr lang="en-GB" b="1" dirty="0">
              <a:solidFill>
                <a:schemeClr val="tx2"/>
              </a:solidFill>
              <a:latin typeface="Arial Black" panose="020B0A04020102020204" pitchFamily="34" charset="0"/>
            </a:endParaRPr>
          </a:p>
        </p:txBody>
      </p:sp>
    </p:spTree>
    <p:extLst>
      <p:ext uri="{BB962C8B-B14F-4D97-AF65-F5344CB8AC3E}">
        <p14:creationId xmlns:p14="http://schemas.microsoft.com/office/powerpoint/2010/main" val="3011058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72A929-C25E-668D-7D66-D25D13F4FBC6}"/>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FFCE04B3-D56C-73EA-8884-B3F33604F67A}"/>
              </a:ext>
            </a:extLst>
          </p:cNvPr>
          <p:cNvSpPr>
            <a:spLocks noGrp="1"/>
          </p:cNvSpPr>
          <p:nvPr>
            <p:ph type="body" sz="quarter" idx="14"/>
          </p:nvPr>
        </p:nvSpPr>
        <p:spPr>
          <a:xfrm>
            <a:off x="-84607" y="1341438"/>
            <a:ext cx="12035883" cy="5657305"/>
          </a:xfrm>
        </p:spPr>
        <p:txBody>
          <a:bodyPr/>
          <a:lstStyle/>
          <a:p>
            <a:pPr marL="1257300" lvl="2" indent="-342900">
              <a:buFont typeface="Arial" panose="020B0604020202020204" pitchFamily="34" charset="0"/>
              <a:buChar char="•"/>
            </a:pPr>
            <a:r>
              <a:rPr lang="en-GB" dirty="0">
                <a:solidFill>
                  <a:schemeClr val="accent2">
                    <a:lumMod val="50000"/>
                  </a:schemeClr>
                </a:solidFill>
              </a:rPr>
              <a:t>Theoretical orientation informs how we look at the world, and the nature of reality (</a:t>
            </a:r>
            <a:r>
              <a:rPr lang="en-GB" u="sng" dirty="0">
                <a:solidFill>
                  <a:schemeClr val="accent2">
                    <a:lumMod val="50000"/>
                  </a:schemeClr>
                </a:solidFill>
              </a:rPr>
              <a:t>ontology</a:t>
            </a:r>
            <a:r>
              <a:rPr lang="en-GB" dirty="0">
                <a:solidFill>
                  <a:schemeClr val="accent2">
                    <a:lumMod val="50000"/>
                  </a:schemeClr>
                </a:solidFill>
              </a:rPr>
              <a:t>), theories about knowledge (</a:t>
            </a:r>
            <a:r>
              <a:rPr lang="en-GB" u="sng" dirty="0">
                <a:solidFill>
                  <a:schemeClr val="accent2">
                    <a:lumMod val="50000"/>
                  </a:schemeClr>
                </a:solidFill>
              </a:rPr>
              <a:t>epistemology</a:t>
            </a:r>
            <a:r>
              <a:rPr lang="en-GB" dirty="0">
                <a:solidFill>
                  <a:schemeClr val="accent2">
                    <a:lumMod val="50000"/>
                  </a:schemeClr>
                </a:solidFill>
              </a:rPr>
              <a:t>) and values of the researcher (</a:t>
            </a:r>
            <a:r>
              <a:rPr lang="en-GB" u="sng" dirty="0">
                <a:solidFill>
                  <a:schemeClr val="accent2">
                    <a:lumMod val="50000"/>
                  </a:schemeClr>
                </a:solidFill>
              </a:rPr>
              <a:t>axiology</a:t>
            </a:r>
            <a:r>
              <a:rPr lang="en-GB" dirty="0">
                <a:solidFill>
                  <a:schemeClr val="accent2">
                    <a:lumMod val="50000"/>
                  </a:schemeClr>
                </a:solidFill>
              </a:rPr>
              <a:t>)</a:t>
            </a:r>
          </a:p>
          <a:p>
            <a:pPr marL="1257300" lvl="2" indent="-342900">
              <a:buFont typeface="Arial" panose="020B0604020202020204" pitchFamily="34" charset="0"/>
              <a:buChar char="•"/>
            </a:pPr>
            <a:endParaRPr lang="en-GB" dirty="0">
              <a:solidFill>
                <a:schemeClr val="accent2">
                  <a:lumMod val="50000"/>
                </a:schemeClr>
              </a:solidFill>
            </a:endParaRPr>
          </a:p>
          <a:p>
            <a:pPr marL="1257300" lvl="2" indent="-342900">
              <a:buFont typeface="Arial" panose="020B0604020202020204" pitchFamily="34" charset="0"/>
              <a:buChar char="•"/>
            </a:pPr>
            <a:r>
              <a:rPr lang="en-GB" dirty="0">
                <a:solidFill>
                  <a:schemeClr val="accent2">
                    <a:lumMod val="50000"/>
                  </a:schemeClr>
                </a:solidFill>
              </a:rPr>
              <a:t>Your </a:t>
            </a:r>
            <a:r>
              <a:rPr lang="en-GB" u="sng" dirty="0">
                <a:solidFill>
                  <a:schemeClr val="accent2">
                    <a:lumMod val="50000"/>
                  </a:schemeClr>
                </a:solidFill>
              </a:rPr>
              <a:t>orientation will be determined </a:t>
            </a:r>
            <a:r>
              <a:rPr lang="en-GB" dirty="0">
                <a:solidFill>
                  <a:schemeClr val="accent2">
                    <a:lumMod val="50000"/>
                  </a:schemeClr>
                </a:solidFill>
              </a:rPr>
              <a:t>by your research questions and the problems you are interested in addressing</a:t>
            </a:r>
          </a:p>
          <a:p>
            <a:pPr marL="1257300" lvl="2" indent="-342900">
              <a:buFont typeface="Arial" panose="020B0604020202020204" pitchFamily="34" charset="0"/>
              <a:buChar char="•"/>
            </a:pPr>
            <a:endParaRPr lang="en-GB" dirty="0">
              <a:solidFill>
                <a:schemeClr val="accent2">
                  <a:lumMod val="50000"/>
                </a:schemeClr>
              </a:solidFill>
            </a:endParaRPr>
          </a:p>
          <a:p>
            <a:pPr marL="1257300" lvl="2" indent="-342900">
              <a:buFont typeface="Arial" panose="020B0604020202020204" pitchFamily="34" charset="0"/>
              <a:buChar char="•"/>
            </a:pPr>
            <a:r>
              <a:rPr lang="en-GB" dirty="0">
                <a:solidFill>
                  <a:schemeClr val="accent2">
                    <a:lumMod val="50000"/>
                  </a:schemeClr>
                </a:solidFill>
              </a:rPr>
              <a:t>The greater the move away from positivism, the </a:t>
            </a:r>
            <a:r>
              <a:rPr lang="en-GB" u="sng" dirty="0">
                <a:solidFill>
                  <a:schemeClr val="accent2">
                    <a:lumMod val="50000"/>
                  </a:schemeClr>
                </a:solidFill>
              </a:rPr>
              <a:t>greater the complexity</a:t>
            </a:r>
          </a:p>
          <a:p>
            <a:pPr marL="1257300" lvl="2" indent="-342900">
              <a:buFont typeface="Arial" panose="020B0604020202020204" pitchFamily="34" charset="0"/>
              <a:buChar char="•"/>
            </a:pPr>
            <a:endParaRPr lang="en-GB" dirty="0">
              <a:solidFill>
                <a:schemeClr val="accent2">
                  <a:lumMod val="50000"/>
                </a:schemeClr>
              </a:solidFill>
            </a:endParaRPr>
          </a:p>
          <a:p>
            <a:pPr marL="1257300" lvl="2" indent="-342900">
              <a:buFont typeface="Arial" panose="020B0604020202020204" pitchFamily="34" charset="0"/>
              <a:buChar char="•"/>
            </a:pPr>
            <a:r>
              <a:rPr lang="en-GB" u="sng" dirty="0">
                <a:solidFill>
                  <a:schemeClr val="accent2">
                    <a:lumMod val="50000"/>
                  </a:schemeClr>
                </a:solidFill>
              </a:rPr>
              <a:t>Experiential orientation </a:t>
            </a:r>
            <a:r>
              <a:rPr lang="en-GB" dirty="0">
                <a:solidFill>
                  <a:schemeClr val="accent2">
                    <a:lumMod val="50000"/>
                  </a:schemeClr>
                </a:solidFill>
              </a:rPr>
              <a:t>(describing reality of others) vs </a:t>
            </a:r>
            <a:r>
              <a:rPr lang="en-GB" u="sng" dirty="0">
                <a:solidFill>
                  <a:schemeClr val="accent2">
                    <a:lumMod val="50000"/>
                  </a:schemeClr>
                </a:solidFill>
              </a:rPr>
              <a:t>critical orientation </a:t>
            </a:r>
            <a:r>
              <a:rPr lang="en-GB" dirty="0">
                <a:solidFill>
                  <a:schemeClr val="accent2">
                    <a:lumMod val="50000"/>
                  </a:schemeClr>
                </a:solidFill>
              </a:rPr>
              <a:t>(looking at the social structures beneath this)</a:t>
            </a:r>
          </a:p>
          <a:p>
            <a:pPr marL="1257300" lvl="2" indent="-342900">
              <a:buFont typeface="Arial" panose="020B0604020202020204" pitchFamily="34" charset="0"/>
              <a:buChar char="•"/>
            </a:pPr>
            <a:endParaRPr lang="en-GB" dirty="0">
              <a:solidFill>
                <a:schemeClr val="accent2">
                  <a:lumMod val="50000"/>
                </a:schemeClr>
              </a:solidFill>
            </a:endParaRPr>
          </a:p>
          <a:p>
            <a:pPr marL="1257300" lvl="2" indent="-342900">
              <a:buFont typeface="Arial" panose="020B0604020202020204" pitchFamily="34" charset="0"/>
              <a:buChar char="•"/>
            </a:pPr>
            <a:r>
              <a:rPr lang="en-GB" u="sng" dirty="0">
                <a:solidFill>
                  <a:schemeClr val="accent2">
                    <a:lumMod val="50000"/>
                  </a:schemeClr>
                </a:solidFill>
              </a:rPr>
              <a:t>Realist </a:t>
            </a:r>
            <a:r>
              <a:rPr lang="en-GB" dirty="0">
                <a:solidFill>
                  <a:schemeClr val="accent2">
                    <a:lumMod val="50000"/>
                  </a:schemeClr>
                </a:solidFill>
              </a:rPr>
              <a:t>vs </a:t>
            </a:r>
            <a:r>
              <a:rPr lang="en-GB" u="sng" dirty="0">
                <a:solidFill>
                  <a:schemeClr val="accent2">
                    <a:lumMod val="50000"/>
                  </a:schemeClr>
                </a:solidFill>
              </a:rPr>
              <a:t>relativist</a:t>
            </a:r>
            <a:r>
              <a:rPr lang="en-GB" dirty="0">
                <a:solidFill>
                  <a:schemeClr val="accent2">
                    <a:lumMod val="50000"/>
                  </a:schemeClr>
                </a:solidFill>
              </a:rPr>
              <a:t> position</a:t>
            </a:r>
          </a:p>
          <a:p>
            <a:pPr marL="1257300" lvl="2" indent="-342900">
              <a:buFont typeface="Arial" panose="020B0604020202020204" pitchFamily="34" charset="0"/>
              <a:buChar char="•"/>
            </a:pPr>
            <a:endParaRPr lang="en-GB" dirty="0">
              <a:solidFill>
                <a:schemeClr val="accent2">
                  <a:lumMod val="50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a:p>
            <a:pPr lvl="1"/>
            <a:endParaRPr lang="en-GB" sz="24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p:txBody>
      </p:sp>
      <p:sp>
        <p:nvSpPr>
          <p:cNvPr id="6" name="Title 1">
            <a:extLst>
              <a:ext uri="{FF2B5EF4-FFF2-40B4-BE49-F238E27FC236}">
                <a16:creationId xmlns:a16="http://schemas.microsoft.com/office/drawing/2014/main" id="{8C000885-CCD3-C3F0-3EDD-F4173DA86FFE}"/>
              </a:ext>
            </a:extLst>
          </p:cNvPr>
          <p:cNvSpPr>
            <a:spLocks noGrp="1"/>
          </p:cNvSpPr>
          <p:nvPr>
            <p:ph type="title"/>
          </p:nvPr>
        </p:nvSpPr>
        <p:spPr>
          <a:xfrm>
            <a:off x="1940087" y="191548"/>
            <a:ext cx="7467601" cy="1530850"/>
          </a:xfrm>
        </p:spPr>
        <p:txBody>
          <a:bodyPr/>
          <a:lstStyle/>
          <a:p>
            <a:pPr algn="ctr"/>
            <a:r>
              <a:rPr lang="en-GB" b="1" dirty="0">
                <a:solidFill>
                  <a:schemeClr val="tx2"/>
                </a:solidFill>
                <a:latin typeface="Arial Black" panose="020B0A04020102020204" pitchFamily="34" charset="0"/>
              </a:rPr>
              <a:t>ORIENTATION</a:t>
            </a:r>
            <a:br>
              <a:rPr lang="en-GB" b="1" dirty="0">
                <a:solidFill>
                  <a:schemeClr val="tx2"/>
                </a:solidFill>
                <a:latin typeface="Arial Black" panose="020B0A04020102020204" pitchFamily="34" charset="0"/>
              </a:rPr>
            </a:br>
            <a:endParaRPr lang="en-GB" b="1" dirty="0">
              <a:solidFill>
                <a:schemeClr val="tx2"/>
              </a:solidFill>
              <a:latin typeface="Arial Black" panose="020B0A04020102020204" pitchFamily="34" charset="0"/>
            </a:endParaRPr>
          </a:p>
        </p:txBody>
      </p:sp>
    </p:spTree>
    <p:extLst>
      <p:ext uri="{BB962C8B-B14F-4D97-AF65-F5344CB8AC3E}">
        <p14:creationId xmlns:p14="http://schemas.microsoft.com/office/powerpoint/2010/main" val="1812797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8F84DC-4139-9BBD-BA73-EFA69961BFB3}"/>
            </a:ext>
          </a:extLst>
        </p:cNvPr>
        <p:cNvGrpSpPr/>
        <p:nvPr/>
      </p:nvGrpSpPr>
      <p:grpSpPr>
        <a:xfrm>
          <a:off x="0" y="0"/>
          <a:ext cx="0" cy="0"/>
          <a:chOff x="0" y="0"/>
          <a:chExt cx="0" cy="0"/>
        </a:xfrm>
      </p:grpSpPr>
      <p:sp>
        <p:nvSpPr>
          <p:cNvPr id="3" name="Text Placeholder 2">
            <a:extLst>
              <a:ext uri="{FF2B5EF4-FFF2-40B4-BE49-F238E27FC236}">
                <a16:creationId xmlns:a16="http://schemas.microsoft.com/office/drawing/2014/main" id="{07B120C9-1CA2-B89E-0426-084F4BF2361B}"/>
              </a:ext>
            </a:extLst>
          </p:cNvPr>
          <p:cNvSpPr>
            <a:spLocks noGrp="1"/>
          </p:cNvSpPr>
          <p:nvPr>
            <p:ph type="body" sz="quarter" idx="14"/>
          </p:nvPr>
        </p:nvSpPr>
        <p:spPr>
          <a:xfrm>
            <a:off x="-148684" y="957984"/>
            <a:ext cx="12035883" cy="5657305"/>
          </a:xfrm>
        </p:spPr>
        <p:txBody>
          <a:bodyPr/>
          <a:lstStyle/>
          <a:p>
            <a:pPr marL="800100" lvl="1" indent="-342900">
              <a:buFont typeface="Arial" panose="020B0604020202020204" pitchFamily="34" charset="0"/>
              <a:buChar char="•"/>
            </a:pPr>
            <a:r>
              <a:rPr lang="en-GB" dirty="0">
                <a:solidFill>
                  <a:schemeClr val="accent2">
                    <a:lumMod val="50000"/>
                  </a:schemeClr>
                </a:solidFill>
              </a:rPr>
              <a:t>Your data analysis method is influenced by:</a:t>
            </a:r>
          </a:p>
          <a:p>
            <a:pPr marL="800100" lvl="1" indent="-342900">
              <a:buFont typeface="Arial" panose="020B0604020202020204" pitchFamily="34" charset="0"/>
              <a:buChar char="•"/>
            </a:pPr>
            <a:endParaRPr lang="en-GB" dirty="0">
              <a:solidFill>
                <a:schemeClr val="accent2">
                  <a:lumMod val="50000"/>
                </a:schemeClr>
              </a:solidFill>
            </a:endParaRPr>
          </a:p>
          <a:p>
            <a:pPr marL="1257300" lvl="2" indent="-342900">
              <a:buFont typeface="Arial" panose="020B0604020202020204" pitchFamily="34" charset="0"/>
              <a:buChar char="•"/>
            </a:pPr>
            <a:r>
              <a:rPr lang="en-GB" dirty="0">
                <a:solidFill>
                  <a:schemeClr val="accent2">
                    <a:lumMod val="50000"/>
                  </a:schemeClr>
                </a:solidFill>
              </a:rPr>
              <a:t>Research questions (as well as aims and objectives)</a:t>
            </a:r>
          </a:p>
          <a:p>
            <a:pPr marL="1257300" lvl="2" indent="-342900">
              <a:buFont typeface="Arial" panose="020B0604020202020204" pitchFamily="34" charset="0"/>
              <a:buChar char="•"/>
            </a:pPr>
            <a:r>
              <a:rPr lang="en-GB" dirty="0">
                <a:solidFill>
                  <a:schemeClr val="accent2">
                    <a:lumMod val="50000"/>
                  </a:schemeClr>
                </a:solidFill>
              </a:rPr>
              <a:t>Paradigm – epistemology (interpretivist/constructivist) and ontology (realist/relativist)</a:t>
            </a:r>
          </a:p>
          <a:p>
            <a:pPr marL="1257300" lvl="2" indent="-342900">
              <a:buFont typeface="Arial" panose="020B0604020202020204" pitchFamily="34" charset="0"/>
              <a:buChar char="•"/>
            </a:pPr>
            <a:r>
              <a:rPr lang="en-GB" dirty="0">
                <a:solidFill>
                  <a:schemeClr val="accent2">
                    <a:lumMod val="50000"/>
                  </a:schemeClr>
                </a:solidFill>
              </a:rPr>
              <a:t>Methodology (exploratory-descriptive/IPA/GT/Narrative/Ethnography etc)</a:t>
            </a:r>
          </a:p>
          <a:p>
            <a:pPr marL="1257300" lvl="2" indent="-342900">
              <a:buFont typeface="Arial" panose="020B0604020202020204" pitchFamily="34" charset="0"/>
              <a:buChar char="•"/>
            </a:pPr>
            <a:r>
              <a:rPr lang="en-GB" dirty="0">
                <a:solidFill>
                  <a:schemeClr val="accent2">
                    <a:lumMod val="50000"/>
                  </a:schemeClr>
                </a:solidFill>
              </a:rPr>
              <a:t>Views about language</a:t>
            </a:r>
            <a:endParaRPr lang="en-GB" dirty="0">
              <a:solidFill>
                <a:schemeClr val="accent6">
                  <a:lumMod val="75000"/>
                </a:schemeClr>
              </a:solidFill>
            </a:endParaRPr>
          </a:p>
          <a:p>
            <a:pPr marL="1257300" lvl="2" indent="-342900">
              <a:buFont typeface="Arial" panose="020B0604020202020204" pitchFamily="34" charset="0"/>
              <a:buChar char="•"/>
            </a:pPr>
            <a:endParaRPr lang="en-GB" dirty="0">
              <a:solidFill>
                <a:schemeClr val="accent6">
                  <a:lumMod val="75000"/>
                </a:schemeClr>
              </a:solidFill>
            </a:endParaRPr>
          </a:p>
          <a:p>
            <a:pPr marL="1257300" lvl="2" indent="-342900">
              <a:buFont typeface="Arial" panose="020B0604020202020204" pitchFamily="34" charset="0"/>
              <a:buChar char="•"/>
            </a:pPr>
            <a:endParaRPr lang="en-GB" dirty="0">
              <a:solidFill>
                <a:schemeClr val="accent6">
                  <a:lumMod val="75000"/>
                </a:schemeClr>
              </a:solidFill>
            </a:endParaRPr>
          </a:p>
          <a:p>
            <a:pPr marL="1257300" lvl="2" indent="-342900">
              <a:buFont typeface="Arial" panose="020B0604020202020204" pitchFamily="34" charset="0"/>
              <a:buChar char="•"/>
            </a:pPr>
            <a:endParaRPr lang="en-GB" dirty="0">
              <a:solidFill>
                <a:schemeClr val="accent6">
                  <a:lumMod val="75000"/>
                </a:schemeClr>
              </a:solidFill>
            </a:endParaRPr>
          </a:p>
          <a:p>
            <a:pPr lvl="2"/>
            <a:r>
              <a:rPr lang="en-GB" dirty="0">
                <a:solidFill>
                  <a:schemeClr val="accent6">
                    <a:lumMod val="75000"/>
                  </a:schemeClr>
                </a:solidFill>
              </a:rPr>
              <a:t>Braun and Clarke’s </a:t>
            </a:r>
            <a:r>
              <a:rPr lang="en-GB" u="sng" dirty="0">
                <a:solidFill>
                  <a:schemeClr val="accent6">
                    <a:lumMod val="75000"/>
                  </a:schemeClr>
                </a:solidFill>
              </a:rPr>
              <a:t>reflexive thematic analysis is a flexible options</a:t>
            </a:r>
            <a:r>
              <a:rPr lang="en-GB" dirty="0">
                <a:solidFill>
                  <a:schemeClr val="accent6">
                    <a:lumMod val="75000"/>
                  </a:schemeClr>
                </a:solidFill>
              </a:rPr>
              <a:t>, that fits with many orientations within the qualitative paradigm</a:t>
            </a:r>
          </a:p>
          <a:p>
            <a:pPr lvl="2"/>
            <a:r>
              <a:rPr lang="en-GB" dirty="0">
                <a:solidFill>
                  <a:schemeClr val="accent6">
                    <a:lumMod val="75000"/>
                  </a:schemeClr>
                </a:solidFill>
              </a:rPr>
              <a:t>	it is </a:t>
            </a:r>
            <a:r>
              <a:rPr lang="en-GB" u="sng" dirty="0">
                <a:solidFill>
                  <a:schemeClr val="accent6">
                    <a:lumMod val="75000"/>
                  </a:schemeClr>
                </a:solidFill>
              </a:rPr>
              <a:t>not tied to an ontology or </a:t>
            </a:r>
            <a:r>
              <a:rPr lang="en-GB" u="sng" dirty="0" err="1">
                <a:solidFill>
                  <a:schemeClr val="accent6">
                    <a:lumMod val="75000"/>
                  </a:schemeClr>
                </a:solidFill>
              </a:rPr>
              <a:t>epistimology</a:t>
            </a:r>
            <a:endParaRPr lang="en-GB" u="sng" dirty="0">
              <a:solidFill>
                <a:schemeClr val="accent2">
                  <a:lumMod val="50000"/>
                </a:schemeClr>
              </a:solidFill>
            </a:endParaRPr>
          </a:p>
          <a:p>
            <a:pPr marL="800100" lvl="1" indent="-342900">
              <a:buFont typeface="Arial" panose="020B0604020202020204" pitchFamily="34" charset="0"/>
              <a:buChar char="•"/>
            </a:pPr>
            <a:endParaRPr lang="en-GB" u="sng" dirty="0">
              <a:solidFill>
                <a:schemeClr val="accent6">
                  <a:lumMod val="75000"/>
                </a:schemeClr>
              </a:solidFill>
            </a:endParaRPr>
          </a:p>
          <a:p>
            <a:pPr lvl="1"/>
            <a:endParaRPr lang="en-GB" sz="2400" dirty="0">
              <a:solidFill>
                <a:schemeClr val="accent6">
                  <a:lumMod val="75000"/>
                </a:schemeClr>
              </a:solidFill>
            </a:endParaRPr>
          </a:p>
          <a:p>
            <a:pPr marL="800100" lvl="1" indent="-342900">
              <a:buFont typeface="Arial" panose="020B0604020202020204" pitchFamily="34" charset="0"/>
              <a:buChar char="•"/>
            </a:pPr>
            <a:endParaRPr lang="en-GB" dirty="0">
              <a:solidFill>
                <a:schemeClr val="accent6">
                  <a:lumMod val="75000"/>
                </a:schemeClr>
              </a:solidFill>
            </a:endParaRPr>
          </a:p>
        </p:txBody>
      </p:sp>
    </p:spTree>
    <p:extLst>
      <p:ext uri="{BB962C8B-B14F-4D97-AF65-F5344CB8AC3E}">
        <p14:creationId xmlns:p14="http://schemas.microsoft.com/office/powerpoint/2010/main" val="1216853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9ADDAD51-4072-3D9C-C616-D9C9D81D82C2}"/>
              </a:ext>
            </a:extLst>
          </p:cNvPr>
          <p:cNvSpPr txBox="1"/>
          <p:nvPr/>
        </p:nvSpPr>
        <p:spPr>
          <a:xfrm>
            <a:off x="593465" y="1768924"/>
            <a:ext cx="10255827" cy="4325928"/>
          </a:xfrm>
          <a:prstGeom prst="rect">
            <a:avLst/>
          </a:prstGeom>
          <a:noFill/>
        </p:spPr>
        <p:txBody>
          <a:bodyPr wrap="square">
            <a:spAutoFit/>
          </a:bodyPr>
          <a:lstStyle/>
          <a:p>
            <a:pPr marL="457200">
              <a:lnSpc>
                <a:spcPct val="200000"/>
              </a:lnSpc>
              <a:spcAft>
                <a:spcPts val="800"/>
              </a:spcAft>
            </a:pPr>
            <a:r>
              <a:rPr lang="en-ZA" sz="2400" u="sng" dirty="0">
                <a:effectLst/>
                <a:latin typeface="Segoe UI" panose="020B0502040204020203" pitchFamily="34" charset="0"/>
                <a:ea typeface="Calibri" panose="020F0502020204030204" pitchFamily="34" charset="0"/>
                <a:cs typeface="Segoe UI" panose="020B0502040204020203" pitchFamily="34" charset="0"/>
              </a:rPr>
              <a:t>6 steps </a:t>
            </a:r>
            <a:r>
              <a:rPr lang="en-ZA" sz="2400" dirty="0">
                <a:effectLst/>
                <a:latin typeface="Segoe UI" panose="020B0502040204020203" pitchFamily="34" charset="0"/>
                <a:ea typeface="Calibri" panose="020F0502020204030204" pitchFamily="34" charset="0"/>
                <a:cs typeface="Segoe UI" panose="020B0502040204020203" pitchFamily="34" charset="0"/>
              </a:rPr>
              <a:t>to conduct the analysis. </a:t>
            </a:r>
          </a:p>
          <a:p>
            <a:pPr marL="914400" indent="-457200">
              <a:lnSpc>
                <a:spcPct val="200000"/>
              </a:lnSpc>
              <a:spcAft>
                <a:spcPts val="800"/>
              </a:spcAft>
              <a:buAutoNum type="arabicPeriod"/>
            </a:pPr>
            <a:r>
              <a:rPr lang="en-ZA" sz="2000" dirty="0">
                <a:effectLst/>
                <a:latin typeface="Segoe UI" panose="020B0502040204020203" pitchFamily="34" charset="0"/>
                <a:ea typeface="Calibri" panose="020F0502020204030204" pitchFamily="34" charset="0"/>
                <a:cs typeface="Segoe UI" panose="020B0502040204020203" pitchFamily="34" charset="0"/>
              </a:rPr>
              <a:t>familiarize yourself with your data; </a:t>
            </a:r>
          </a:p>
          <a:p>
            <a:pPr marL="914400" indent="-457200">
              <a:lnSpc>
                <a:spcPct val="200000"/>
              </a:lnSpc>
              <a:spcAft>
                <a:spcPts val="800"/>
              </a:spcAft>
              <a:buAutoNum type="arabicPeriod"/>
            </a:pPr>
            <a:r>
              <a:rPr lang="en-ZA" sz="2000" dirty="0">
                <a:effectLst/>
                <a:latin typeface="Segoe UI" panose="020B0502040204020203" pitchFamily="34" charset="0"/>
                <a:ea typeface="Calibri" panose="020F0502020204030204" pitchFamily="34" charset="0"/>
                <a:cs typeface="Segoe UI" panose="020B0502040204020203" pitchFamily="34" charset="0"/>
              </a:rPr>
              <a:t>assign preliminary codes to your data in order to describe the content; </a:t>
            </a:r>
          </a:p>
          <a:p>
            <a:pPr marL="914400" indent="-457200">
              <a:lnSpc>
                <a:spcPct val="200000"/>
              </a:lnSpc>
              <a:spcAft>
                <a:spcPts val="800"/>
              </a:spcAft>
              <a:buAutoNum type="arabicPeriod"/>
            </a:pPr>
            <a:r>
              <a:rPr lang="en-ZA" sz="2000" dirty="0">
                <a:effectLst/>
                <a:latin typeface="Segoe UI" panose="020B0502040204020203" pitchFamily="34" charset="0"/>
                <a:ea typeface="Calibri" panose="020F0502020204030204" pitchFamily="34" charset="0"/>
                <a:cs typeface="Segoe UI" panose="020B0502040204020203" pitchFamily="34" charset="0"/>
              </a:rPr>
              <a:t>search for patterns or themes in your codes across the different interviews; </a:t>
            </a:r>
          </a:p>
          <a:p>
            <a:pPr marL="914400" indent="-457200">
              <a:lnSpc>
                <a:spcPct val="200000"/>
              </a:lnSpc>
              <a:spcAft>
                <a:spcPts val="800"/>
              </a:spcAft>
              <a:buAutoNum type="arabicPeriod"/>
            </a:pPr>
            <a:r>
              <a:rPr lang="en-ZA" sz="2000" dirty="0">
                <a:effectLst/>
                <a:latin typeface="Segoe UI" panose="020B0502040204020203" pitchFamily="34" charset="0"/>
                <a:ea typeface="Calibri" panose="020F0502020204030204" pitchFamily="34" charset="0"/>
                <a:cs typeface="Segoe UI" panose="020B0502040204020203" pitchFamily="34" charset="0"/>
              </a:rPr>
              <a:t>review themes; </a:t>
            </a:r>
          </a:p>
          <a:p>
            <a:pPr marL="914400" indent="-457200">
              <a:lnSpc>
                <a:spcPct val="200000"/>
              </a:lnSpc>
              <a:spcAft>
                <a:spcPts val="800"/>
              </a:spcAft>
              <a:buAutoNum type="arabicPeriod"/>
            </a:pPr>
            <a:r>
              <a:rPr lang="en-ZA" sz="2000" dirty="0">
                <a:effectLst/>
                <a:latin typeface="Segoe UI" panose="020B0502040204020203" pitchFamily="34" charset="0"/>
                <a:ea typeface="Calibri" panose="020F0502020204030204" pitchFamily="34" charset="0"/>
                <a:cs typeface="Segoe UI" panose="020B0502040204020203" pitchFamily="34" charset="0"/>
              </a:rPr>
              <a:t>define and name themes and produce your report.</a:t>
            </a:r>
          </a:p>
        </p:txBody>
      </p:sp>
      <p:sp>
        <p:nvSpPr>
          <p:cNvPr id="8" name="TextBox 7">
            <a:extLst>
              <a:ext uri="{FF2B5EF4-FFF2-40B4-BE49-F238E27FC236}">
                <a16:creationId xmlns:a16="http://schemas.microsoft.com/office/drawing/2014/main" id="{9A2F7946-700E-7163-C03E-79575182D281}"/>
              </a:ext>
            </a:extLst>
          </p:cNvPr>
          <p:cNvSpPr txBox="1"/>
          <p:nvPr/>
        </p:nvSpPr>
        <p:spPr>
          <a:xfrm>
            <a:off x="2592729" y="763148"/>
            <a:ext cx="7256362" cy="923330"/>
          </a:xfrm>
          <a:prstGeom prst="rect">
            <a:avLst/>
          </a:prstGeom>
          <a:noFill/>
        </p:spPr>
        <p:txBody>
          <a:bodyPr wrap="square">
            <a:spAutoFit/>
          </a:bodyPr>
          <a:lstStyle/>
          <a:p>
            <a:r>
              <a:rPr lang="en-GB" sz="3600" b="1" dirty="0">
                <a:solidFill>
                  <a:schemeClr val="tx2"/>
                </a:solidFill>
                <a:latin typeface="Arial Black" panose="020B0A04020102020204" pitchFamily="34" charset="0"/>
              </a:rPr>
              <a:t>BRAUN AND CLARKE (2006)</a:t>
            </a:r>
          </a:p>
          <a:p>
            <a:r>
              <a:rPr lang="en-GB" b="1" dirty="0">
                <a:solidFill>
                  <a:schemeClr val="tx2"/>
                </a:solidFill>
                <a:latin typeface="Arial Black" panose="020B0A04020102020204" pitchFamily="34" charset="0"/>
              </a:rPr>
              <a:t> </a:t>
            </a:r>
            <a:r>
              <a:rPr lang="en-ZA" sz="1800" dirty="0">
                <a:effectLst/>
                <a:latin typeface="Segoe UI" panose="020B0502040204020203" pitchFamily="34" charset="0"/>
                <a:ea typeface="Calibri" panose="020F0502020204030204" pitchFamily="34" charset="0"/>
                <a:cs typeface="Segoe UI" panose="020B0502040204020203" pitchFamily="34" charset="0"/>
              </a:rPr>
              <a:t> </a:t>
            </a:r>
            <a:endParaRPr lang="en-ZA" dirty="0"/>
          </a:p>
        </p:txBody>
      </p:sp>
    </p:spTree>
    <p:extLst>
      <p:ext uri="{BB962C8B-B14F-4D97-AF65-F5344CB8AC3E}">
        <p14:creationId xmlns:p14="http://schemas.microsoft.com/office/powerpoint/2010/main" val="31453427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51F64E71-1245-F63E-1E22-32A7081BF886}"/>
              </a:ext>
            </a:extLst>
          </p:cNvPr>
          <p:cNvSpPr>
            <a:spLocks noGrp="1"/>
          </p:cNvSpPr>
          <p:nvPr>
            <p:ph type="title"/>
          </p:nvPr>
        </p:nvSpPr>
        <p:spPr>
          <a:xfrm>
            <a:off x="2362199" y="1515232"/>
            <a:ext cx="7467601" cy="1530850"/>
          </a:xfrm>
        </p:spPr>
        <p:txBody>
          <a:bodyPr/>
          <a:lstStyle/>
          <a:p>
            <a:pPr algn="ctr"/>
            <a:r>
              <a:rPr lang="en-GB" b="1" dirty="0">
                <a:solidFill>
                  <a:schemeClr val="tx2"/>
                </a:solidFill>
                <a:latin typeface="Arial Black" panose="020B0A04020102020204" pitchFamily="34" charset="0"/>
              </a:rPr>
              <a:t>CONSTRUCTING NOT DISCOVERING</a:t>
            </a:r>
          </a:p>
        </p:txBody>
      </p:sp>
    </p:spTree>
    <p:extLst>
      <p:ext uri="{BB962C8B-B14F-4D97-AF65-F5344CB8AC3E}">
        <p14:creationId xmlns:p14="http://schemas.microsoft.com/office/powerpoint/2010/main" val="3381124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EE57DF7-5C4B-4421-BF0C-25BC90AB1D07}"/>
              </a:ext>
            </a:extLst>
          </p:cNvPr>
          <p:cNvSpPr>
            <a:spLocks noGrp="1"/>
          </p:cNvSpPr>
          <p:nvPr>
            <p:ph type="body" sz="quarter" idx="14"/>
          </p:nvPr>
        </p:nvSpPr>
        <p:spPr>
          <a:xfrm>
            <a:off x="569204" y="822128"/>
            <a:ext cx="10616268" cy="4290466"/>
          </a:xfrm>
        </p:spPr>
        <p:txBody>
          <a:bodyPr/>
          <a:lstStyle/>
          <a:p>
            <a:pPr>
              <a:buFont typeface="Courier New" panose="02070309020205020404" pitchFamily="49" charset="0"/>
              <a:buChar char="o"/>
            </a:pPr>
            <a:endParaRPr lang="en-GB" sz="2400" dirty="0">
              <a:solidFill>
                <a:schemeClr val="accent6">
                  <a:lumMod val="75000"/>
                </a:schemeClr>
              </a:solidFill>
            </a:endParaRPr>
          </a:p>
          <a:p>
            <a:pPr marL="0" indent="0">
              <a:buNone/>
            </a:pPr>
            <a:r>
              <a:rPr lang="en-GB" sz="2400" dirty="0">
                <a:solidFill>
                  <a:schemeClr val="accent6">
                    <a:lumMod val="75000"/>
                  </a:schemeClr>
                </a:solidFill>
              </a:rPr>
              <a:t>Some analysis methods require the researcher to do their </a:t>
            </a:r>
            <a:r>
              <a:rPr lang="en-GB" sz="2400" u="sng" dirty="0">
                <a:solidFill>
                  <a:schemeClr val="accent6">
                    <a:lumMod val="75000"/>
                  </a:schemeClr>
                </a:solidFill>
              </a:rPr>
              <a:t>own transcription</a:t>
            </a:r>
          </a:p>
          <a:p>
            <a:pPr marL="0" indent="0">
              <a:buNone/>
            </a:pPr>
            <a:r>
              <a:rPr lang="en-GB" sz="2400" dirty="0">
                <a:solidFill>
                  <a:schemeClr val="accent6">
                    <a:lumMod val="75000"/>
                  </a:schemeClr>
                </a:solidFill>
              </a:rPr>
              <a:t>We want to </a:t>
            </a:r>
            <a:r>
              <a:rPr lang="en-GB" sz="2400" u="sng" dirty="0">
                <a:solidFill>
                  <a:schemeClr val="accent6">
                    <a:lumMod val="75000"/>
                  </a:schemeClr>
                </a:solidFill>
              </a:rPr>
              <a:t>create themes = meaning based patterns </a:t>
            </a:r>
            <a:r>
              <a:rPr lang="en-GB" sz="2400" dirty="0">
                <a:solidFill>
                  <a:schemeClr val="accent6">
                    <a:lumMod val="75000"/>
                  </a:schemeClr>
                </a:solidFill>
              </a:rPr>
              <a:t>that are achieved through interpretation of the data</a:t>
            </a:r>
          </a:p>
          <a:p>
            <a:pPr marL="0" indent="0">
              <a:buNone/>
            </a:pPr>
            <a:endParaRPr lang="en-GB" sz="2400" dirty="0">
              <a:solidFill>
                <a:schemeClr val="accent6">
                  <a:lumMod val="75000"/>
                </a:schemeClr>
              </a:solidFill>
            </a:endParaRPr>
          </a:p>
          <a:p>
            <a:pPr marL="0" indent="0">
              <a:buNone/>
            </a:pPr>
            <a:r>
              <a:rPr lang="en-GB" sz="2400" dirty="0">
                <a:solidFill>
                  <a:schemeClr val="accent6">
                    <a:lumMod val="75000"/>
                  </a:schemeClr>
                </a:solidFill>
              </a:rPr>
              <a:t>A good analysis </a:t>
            </a:r>
            <a:r>
              <a:rPr lang="en-GB" sz="2400" u="sng" dirty="0">
                <a:solidFill>
                  <a:schemeClr val="accent6">
                    <a:lumMod val="75000"/>
                  </a:schemeClr>
                </a:solidFill>
              </a:rPr>
              <a:t>doesn’t just summarise </a:t>
            </a:r>
            <a:r>
              <a:rPr lang="en-GB" sz="2400" dirty="0">
                <a:solidFill>
                  <a:schemeClr val="accent6">
                    <a:lumMod val="75000"/>
                  </a:schemeClr>
                </a:solidFill>
              </a:rPr>
              <a:t>according the research questions, but analyses the data</a:t>
            </a:r>
          </a:p>
          <a:p>
            <a:pPr marL="0" indent="0">
              <a:buNone/>
            </a:pPr>
            <a:endParaRPr lang="en-GB" sz="2400" dirty="0">
              <a:solidFill>
                <a:schemeClr val="accent6">
                  <a:lumMod val="75000"/>
                </a:schemeClr>
              </a:solidFill>
            </a:endParaRPr>
          </a:p>
          <a:p>
            <a:pPr>
              <a:buFont typeface="Courier New" panose="02070309020205020404" pitchFamily="49" charset="0"/>
              <a:buChar char="o"/>
            </a:pPr>
            <a:r>
              <a:rPr lang="en-GB" sz="2400" b="1" dirty="0">
                <a:solidFill>
                  <a:schemeClr val="accent6">
                    <a:lumMod val="75000"/>
                  </a:schemeClr>
                </a:solidFill>
              </a:rPr>
              <a:t>CODING</a:t>
            </a:r>
          </a:p>
          <a:p>
            <a:pPr>
              <a:buFont typeface="Courier New" panose="02070309020205020404" pitchFamily="49" charset="0"/>
              <a:buChar char="o"/>
            </a:pPr>
            <a:r>
              <a:rPr lang="en-GB" sz="2400" dirty="0">
                <a:solidFill>
                  <a:schemeClr val="accent6">
                    <a:lumMod val="75000"/>
                  </a:schemeClr>
                </a:solidFill>
              </a:rPr>
              <a:t>Process of identifying aspects of the data that pertain to your research question</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Selective coding </a:t>
            </a:r>
            <a:r>
              <a:rPr lang="en-GB" sz="2000" dirty="0">
                <a:solidFill>
                  <a:schemeClr val="accent6">
                    <a:lumMod val="75000"/>
                  </a:schemeClr>
                </a:solidFill>
              </a:rPr>
              <a:t>= only code that is relevant to the RQ</a:t>
            </a:r>
          </a:p>
          <a:p>
            <a:pPr lvl="1">
              <a:buFont typeface="Courier New" panose="02070309020205020404" pitchFamily="49" charset="0"/>
              <a:buChar char="o"/>
            </a:pPr>
            <a:r>
              <a:rPr lang="en-GB" sz="2000" dirty="0">
                <a:solidFill>
                  <a:schemeClr val="accent6">
                    <a:lumMod val="75000"/>
                  </a:schemeClr>
                </a:solidFill>
              </a:rPr>
              <a:t> </a:t>
            </a:r>
            <a:r>
              <a:rPr lang="en-GB" sz="2000" u="sng" dirty="0">
                <a:solidFill>
                  <a:schemeClr val="accent6">
                    <a:lumMod val="75000"/>
                  </a:schemeClr>
                </a:solidFill>
              </a:rPr>
              <a:t>Complete coding </a:t>
            </a:r>
            <a:r>
              <a:rPr lang="en-GB" sz="2000" dirty="0">
                <a:solidFill>
                  <a:schemeClr val="accent6">
                    <a:lumMod val="75000"/>
                  </a:schemeClr>
                </a:solidFill>
              </a:rPr>
              <a:t>= code everything that may be relevant and later become selective</a:t>
            </a:r>
            <a:endParaRPr lang="en-GB" sz="2000" dirty="0">
              <a:solidFill>
                <a:schemeClr val="accent2">
                  <a:lumMod val="50000"/>
                </a:schemeClr>
              </a:solidFill>
            </a:endParaRPr>
          </a:p>
          <a:p>
            <a:pPr lvl="1"/>
            <a:r>
              <a:rPr lang="en-GB" sz="2000" dirty="0">
                <a:solidFill>
                  <a:schemeClr val="accent2">
                    <a:lumMod val="50000"/>
                  </a:schemeClr>
                </a:solidFill>
              </a:rPr>
              <a:t>(no themes at this point)</a:t>
            </a:r>
            <a:endParaRPr lang="en-GB" dirty="0">
              <a:solidFill>
                <a:schemeClr val="accent6">
                  <a:lumMod val="75000"/>
                </a:schemeClr>
              </a:solidFill>
            </a:endParaRPr>
          </a:p>
          <a:p>
            <a:pPr>
              <a:buFont typeface="Courier New" panose="02070309020205020404" pitchFamily="49" charset="0"/>
              <a:buChar char="o"/>
            </a:pPr>
            <a:endParaRPr lang="en-GB" dirty="0">
              <a:solidFill>
                <a:schemeClr val="accent6">
                  <a:lumMod val="75000"/>
                </a:schemeClr>
              </a:solidFill>
            </a:endParaRPr>
          </a:p>
        </p:txBody>
      </p:sp>
      <p:sp>
        <p:nvSpPr>
          <p:cNvPr id="4" name="Title 1">
            <a:extLst>
              <a:ext uri="{FF2B5EF4-FFF2-40B4-BE49-F238E27FC236}">
                <a16:creationId xmlns:a16="http://schemas.microsoft.com/office/drawing/2014/main" id="{FA9288F1-4283-1BC7-0B7B-E99F69AB2B23}"/>
              </a:ext>
            </a:extLst>
          </p:cNvPr>
          <p:cNvSpPr txBox="1">
            <a:spLocks/>
          </p:cNvSpPr>
          <p:nvPr/>
        </p:nvSpPr>
        <p:spPr>
          <a:xfrm>
            <a:off x="223157" y="-86325"/>
            <a:ext cx="11745685" cy="1530850"/>
          </a:xfrm>
          <a:prstGeom prst="rect">
            <a:avLst/>
          </a:prstGeom>
        </p:spPr>
        <p:txBody>
          <a:bodyPr vert="horz" lIns="91440" tIns="45720" rIns="91440" bIns="45720" rtlCol="0" anchor="ctr">
            <a:normAutofit/>
          </a:bodyPr>
          <a:lstStyle>
            <a:lvl1pPr algn="l" defTabSz="914400" rtl="0" eaLnBrk="1" latinLnBrk="0" hangingPunct="1">
              <a:lnSpc>
                <a:spcPts val="4600"/>
              </a:lnSpc>
              <a:spcBef>
                <a:spcPct val="0"/>
              </a:spcBef>
              <a:buNone/>
              <a:defRPr sz="3600" kern="1200">
                <a:solidFill>
                  <a:schemeClr val="tx1"/>
                </a:solidFill>
                <a:latin typeface="+mj-lt"/>
                <a:ea typeface="+mj-ea"/>
                <a:cs typeface="+mj-cs"/>
              </a:defRPr>
            </a:lvl1pPr>
          </a:lstStyle>
          <a:p>
            <a:pPr lvl="1" algn="ctr"/>
            <a:r>
              <a:rPr lang="en-GB" sz="3200" b="1" dirty="0">
                <a:solidFill>
                  <a:schemeClr val="tx2"/>
                </a:solidFill>
                <a:latin typeface="Arial Black" panose="020B0A04020102020204" pitchFamily="34" charset="0"/>
              </a:rPr>
              <a:t>ANALYSIS</a:t>
            </a:r>
            <a:endParaRPr lang="en-GB" sz="3200" dirty="0">
              <a:solidFill>
                <a:schemeClr val="accent6">
                  <a:lumMod val="75000"/>
                </a:schemeClr>
              </a:solidFill>
            </a:endParaRPr>
          </a:p>
        </p:txBody>
      </p:sp>
    </p:spTree>
    <p:extLst>
      <p:ext uri="{BB962C8B-B14F-4D97-AF65-F5344CB8AC3E}">
        <p14:creationId xmlns:p14="http://schemas.microsoft.com/office/powerpoint/2010/main" val="30910580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1116689D-D366-EEA2-E0D6-C003397BC0BB}"/>
              </a:ext>
            </a:extLst>
          </p:cNvPr>
          <p:cNvSpPr txBox="1"/>
          <p:nvPr/>
        </p:nvSpPr>
        <p:spPr>
          <a:xfrm>
            <a:off x="0" y="-121753"/>
            <a:ext cx="12192000" cy="997004"/>
          </a:xfrm>
          <a:prstGeom prst="rect">
            <a:avLst/>
          </a:prstGeom>
          <a:noFill/>
        </p:spPr>
        <p:txBody>
          <a:bodyPr wrap="square">
            <a:spAutoFit/>
          </a:bodyPr>
          <a:lstStyle/>
          <a:p>
            <a:pPr marL="914400" indent="-914400">
              <a:lnSpc>
                <a:spcPct val="200000"/>
              </a:lnSpc>
              <a:spcAft>
                <a:spcPts val="800"/>
              </a:spcAf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Interviewer: How strongly do you identify with your culture?</a:t>
            </a:r>
            <a:endParaRPr lang="en-ZA" sz="1400" kern="100" dirty="0">
              <a:effectLst/>
              <a:latin typeface="Aptos" panose="020B0004020202020204" pitchFamily="34" charset="0"/>
              <a:ea typeface="Aptos" panose="020B0004020202020204" pitchFamily="34" charset="0"/>
              <a:cs typeface="Times New Roman" panose="02020603050405020304" pitchFamily="18" charset="0"/>
            </a:endParaRPr>
          </a:p>
          <a:p>
            <a:pPr marL="914400" indent="-914400">
              <a:lnSpc>
                <a:spcPct val="200000"/>
              </a:lnSpc>
              <a:spcAft>
                <a:spcPts val="800"/>
              </a:spcAft>
            </a:pPr>
            <a:r>
              <a:rPr lang="en-US" sz="1400" kern="100" dirty="0">
                <a:effectLst/>
                <a:latin typeface="Times New Roman" panose="02020603050405020304" pitchFamily="18" charset="0"/>
                <a:ea typeface="Aptos" panose="020B0004020202020204" pitchFamily="34" charset="0"/>
                <a:cs typeface="Times New Roman" panose="02020603050405020304" pitchFamily="18" charset="0"/>
              </a:rPr>
              <a:t>Participant: ***** example of data redacted</a:t>
            </a:r>
            <a:endParaRPr lang="en-ZA" sz="14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3556596844"/>
      </p:ext>
    </p:extLst>
  </p:cSld>
  <p:clrMapOvr>
    <a:masterClrMapping/>
  </p:clrMapOvr>
</p:sld>
</file>

<file path=ppt/theme/theme1.xml><?xml version="1.0" encoding="utf-8"?>
<a:theme xmlns:a="http://schemas.openxmlformats.org/drawingml/2006/main" name="Balancing Act">
  <a:themeElements>
    <a:clrScheme name="Balancing Act">
      <a:dk1>
        <a:sysClr val="windowText" lastClr="000000"/>
      </a:dk1>
      <a:lt1>
        <a:sysClr val="window" lastClr="FFFFFF"/>
      </a:lt1>
      <a:dk2>
        <a:srgbClr val="8A4C5D"/>
      </a:dk2>
      <a:lt2>
        <a:srgbClr val="9E838E"/>
      </a:lt2>
      <a:accent1>
        <a:srgbClr val="C6ADB0"/>
      </a:accent1>
      <a:accent2>
        <a:srgbClr val="E3C0BF"/>
      </a:accent2>
      <a:accent3>
        <a:srgbClr val="D4937F"/>
      </a:accent3>
      <a:accent4>
        <a:srgbClr val="CCB87E"/>
      </a:accent4>
      <a:accent5>
        <a:srgbClr val="6667AB"/>
      </a:accent5>
      <a:accent6>
        <a:srgbClr val="86A094"/>
      </a:accent6>
      <a:hlink>
        <a:srgbClr val="0563C1"/>
      </a:hlink>
      <a:folHlink>
        <a:srgbClr val="954F72"/>
      </a:folHlink>
    </a:clrScheme>
    <a:fontScheme name="Custom 15">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ntone template_Win32_v5.potx" id="{0B6ADF6A-1AB9-4B5E-8A87-5E88E283A9E8}" vid="{98AF5320-421A-4856-A75D-6587C36D5470}"/>
    </a:ext>
  </a:extLst>
</a:theme>
</file>

<file path=ppt/theme/theme2.xml><?xml version="1.0" encoding="utf-8"?>
<a:theme xmlns:a="http://schemas.openxmlformats.org/drawingml/2006/main" name="Wellspring">
  <a:themeElements>
    <a:clrScheme name="Wellspring">
      <a:dk1>
        <a:sysClr val="windowText" lastClr="000000"/>
      </a:dk1>
      <a:lt1>
        <a:sysClr val="window" lastClr="FFFFFF"/>
      </a:lt1>
      <a:dk2>
        <a:srgbClr val="A1CAC9"/>
      </a:dk2>
      <a:lt2>
        <a:srgbClr val="48996B"/>
      </a:lt2>
      <a:accent1>
        <a:srgbClr val="759F51"/>
      </a:accent1>
      <a:accent2>
        <a:srgbClr val="436A2F"/>
      </a:accent2>
      <a:accent3>
        <a:srgbClr val="CFBF54"/>
      </a:accent3>
      <a:accent4>
        <a:srgbClr val="B3832F"/>
      </a:accent4>
      <a:accent5>
        <a:srgbClr val="8C5896"/>
      </a:accent5>
      <a:accent6>
        <a:srgbClr val="6667AB"/>
      </a:accent6>
      <a:hlink>
        <a:srgbClr val="0563C1"/>
      </a:hlink>
      <a:folHlink>
        <a:srgbClr val="954F72"/>
      </a:folHlink>
    </a:clrScheme>
    <a:fontScheme name="Custom 15">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ntone template_Win32_v5.potx" id="{0B6ADF6A-1AB9-4B5E-8A87-5E88E283A9E8}" vid="{6E2187FA-78B5-42F2-9074-40D4C2C1399B}"/>
    </a:ext>
  </a:extLst>
</a:theme>
</file>

<file path=ppt/theme/theme3.xml><?xml version="1.0" encoding="utf-8"?>
<a:theme xmlns:a="http://schemas.openxmlformats.org/drawingml/2006/main" name="Star of the show">
  <a:themeElements>
    <a:clrScheme name="Star of the show">
      <a:dk1>
        <a:sysClr val="windowText" lastClr="000000"/>
      </a:dk1>
      <a:lt1>
        <a:sysClr val="window" lastClr="FFFFFF"/>
      </a:lt1>
      <a:dk2>
        <a:srgbClr val="29282D"/>
      </a:dk2>
      <a:lt2>
        <a:srgbClr val="625C60"/>
      </a:lt2>
      <a:accent1>
        <a:srgbClr val="7C6560"/>
      </a:accent1>
      <a:accent2>
        <a:srgbClr val="AEA392"/>
      </a:accent2>
      <a:accent3>
        <a:srgbClr val="DBD4D0"/>
      </a:accent3>
      <a:accent4>
        <a:srgbClr val="8E7961"/>
      </a:accent4>
      <a:accent5>
        <a:srgbClr val="F0EDE8"/>
      </a:accent5>
      <a:accent6>
        <a:srgbClr val="6667AB"/>
      </a:accent6>
      <a:hlink>
        <a:srgbClr val="0563C1"/>
      </a:hlink>
      <a:folHlink>
        <a:srgbClr val="954F72"/>
      </a:folHlink>
    </a:clrScheme>
    <a:fontScheme name="Custom 15">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ntone template_Win32_v5.potx" id="{0B6ADF6A-1AB9-4B5E-8A87-5E88E283A9E8}" vid="{CED26E1E-587B-4123-A4F9-DB49A037FBB9}"/>
    </a:ext>
  </a:extLst>
</a:theme>
</file>

<file path=ppt/theme/theme4.xml><?xml version="1.0" encoding="utf-8"?>
<a:theme xmlns:a="http://schemas.openxmlformats.org/drawingml/2006/main" name="Amusements">
  <a:themeElements>
    <a:clrScheme name="Amusements">
      <a:dk1>
        <a:sysClr val="windowText" lastClr="000000"/>
      </a:dk1>
      <a:lt1>
        <a:sysClr val="window" lastClr="FFFFFF"/>
      </a:lt1>
      <a:dk2>
        <a:srgbClr val="D77E6F"/>
      </a:dk2>
      <a:lt2>
        <a:srgbClr val="6667AB"/>
      </a:lt2>
      <a:accent1>
        <a:srgbClr val="B38F6A"/>
      </a:accent1>
      <a:accent2>
        <a:srgbClr val="D75078"/>
      </a:accent2>
      <a:accent3>
        <a:srgbClr val="E288B6"/>
      </a:accent3>
      <a:accent4>
        <a:srgbClr val="E9445D"/>
      </a:accent4>
      <a:accent5>
        <a:srgbClr val="EEC272"/>
      </a:accent5>
      <a:accent6>
        <a:srgbClr val="85A0A9"/>
      </a:accent6>
      <a:hlink>
        <a:srgbClr val="0563C1"/>
      </a:hlink>
      <a:folHlink>
        <a:srgbClr val="954F72"/>
      </a:folHlink>
    </a:clrScheme>
    <a:fontScheme name="Custom 15">
      <a:majorFont>
        <a:latin typeface="Segoe UI Light"/>
        <a:ea typeface=""/>
        <a:cs typeface=""/>
      </a:majorFont>
      <a:minorFont>
        <a:latin typeface="Segoe U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antone template_Win32_v5.potx" id="{0B6ADF6A-1AB9-4B5E-8A87-5E88E283A9E8}" vid="{573AD6BE-256C-44EB-886C-5713CB0A8D47}"/>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f42aa342-8706-4288-bd11-ebb85995028c}" enabled="1" method="Standard" siteId="{72f988bf-86f1-41af-91ab-2d7cd011db47}" removed="0"/>
</clbl:labelList>
</file>

<file path=docProps/app.xml><?xml version="1.0" encoding="utf-8"?>
<Properties xmlns="http://schemas.openxmlformats.org/officeDocument/2006/extended-properties" xmlns:vt="http://schemas.openxmlformats.org/officeDocument/2006/docPropsVTypes">
  <Template>{B309D9D8-4E5E-4045-B216-5810379DDEC4}tf78479028_win32</Template>
  <TotalTime>25457</TotalTime>
  <Words>1923</Words>
  <Application>Microsoft Office PowerPoint</Application>
  <PresentationFormat>Widescreen</PresentationFormat>
  <Paragraphs>266</Paragraphs>
  <Slides>25</Slides>
  <Notes>2</Notes>
  <HiddenSlides>0</HiddenSlides>
  <MMClips>0</MMClips>
  <ScaleCrop>false</ScaleCrop>
  <HeadingPairs>
    <vt:vector size="6" baseType="variant">
      <vt:variant>
        <vt:lpstr>Fonts Used</vt:lpstr>
      </vt:variant>
      <vt:variant>
        <vt:i4>10</vt:i4>
      </vt:variant>
      <vt:variant>
        <vt:lpstr>Theme</vt:lpstr>
      </vt:variant>
      <vt:variant>
        <vt:i4>4</vt:i4>
      </vt:variant>
      <vt:variant>
        <vt:lpstr>Slide Titles</vt:lpstr>
      </vt:variant>
      <vt:variant>
        <vt:i4>25</vt:i4>
      </vt:variant>
    </vt:vector>
  </HeadingPairs>
  <TitlesOfParts>
    <vt:vector size="39" baseType="lpstr">
      <vt:lpstr>Batang</vt:lpstr>
      <vt:lpstr>Amasis MT Pro Black</vt:lpstr>
      <vt:lpstr>Aptos</vt:lpstr>
      <vt:lpstr>Arial</vt:lpstr>
      <vt:lpstr>Arial Black</vt:lpstr>
      <vt:lpstr>Calibri</vt:lpstr>
      <vt:lpstr>Courier New</vt:lpstr>
      <vt:lpstr>Segoe UI</vt:lpstr>
      <vt:lpstr>Segoe UI Light</vt:lpstr>
      <vt:lpstr>Times New Roman</vt:lpstr>
      <vt:lpstr>Balancing Act</vt:lpstr>
      <vt:lpstr>Wellspring</vt:lpstr>
      <vt:lpstr>Star of the show</vt:lpstr>
      <vt:lpstr>Amusements</vt:lpstr>
      <vt:lpstr>PowerPoint Presentation</vt:lpstr>
      <vt:lpstr>INTRODUCTION</vt:lpstr>
      <vt:lpstr>SUBJECTIVITY AND REFLEXIVITY </vt:lpstr>
      <vt:lpstr>ORIENTATION </vt:lpstr>
      <vt:lpstr>PowerPoint Presentation</vt:lpstr>
      <vt:lpstr>PowerPoint Presentation</vt:lpstr>
      <vt:lpstr>CONSTRUCTING NOT DISCOVERING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anxiety in intensive short term dynamic psychotherapy</dc:title>
  <dc:creator>claire alderton</dc:creator>
  <cp:lastModifiedBy>Sandison, Alida (Dr) (Summerstrand Campus South)</cp:lastModifiedBy>
  <cp:revision>108</cp:revision>
  <dcterms:created xsi:type="dcterms:W3CDTF">2022-01-06T07:36:58Z</dcterms:created>
  <dcterms:modified xsi:type="dcterms:W3CDTF">2024-04-05T18:36:45Z</dcterms:modified>
</cp:coreProperties>
</file>