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2"/>
  </p:notesMasterIdLst>
  <p:sldIdLst>
    <p:sldId id="256" r:id="rId5"/>
    <p:sldId id="365" r:id="rId6"/>
    <p:sldId id="366" r:id="rId7"/>
    <p:sldId id="367" r:id="rId8"/>
    <p:sldId id="403" r:id="rId9"/>
    <p:sldId id="394" r:id="rId10"/>
    <p:sldId id="395" r:id="rId11"/>
    <p:sldId id="373" r:id="rId12"/>
    <p:sldId id="374" r:id="rId13"/>
    <p:sldId id="375" r:id="rId14"/>
    <p:sldId id="376" r:id="rId15"/>
    <p:sldId id="386" r:id="rId16"/>
    <p:sldId id="377" r:id="rId17"/>
    <p:sldId id="378" r:id="rId18"/>
    <p:sldId id="379" r:id="rId19"/>
    <p:sldId id="380" r:id="rId20"/>
    <p:sldId id="404" r:id="rId21"/>
    <p:sldId id="384" r:id="rId22"/>
    <p:sldId id="385" r:id="rId23"/>
    <p:sldId id="381" r:id="rId24"/>
    <p:sldId id="382" r:id="rId25"/>
    <p:sldId id="401" r:id="rId26"/>
    <p:sldId id="396" r:id="rId27"/>
    <p:sldId id="397" r:id="rId28"/>
    <p:sldId id="399" r:id="rId29"/>
    <p:sldId id="398" r:id="rId30"/>
    <p:sldId id="400" r:id="rId31"/>
    <p:sldId id="383" r:id="rId32"/>
    <p:sldId id="387" r:id="rId33"/>
    <p:sldId id="402" r:id="rId34"/>
    <p:sldId id="388" r:id="rId35"/>
    <p:sldId id="389" r:id="rId36"/>
    <p:sldId id="390" r:id="rId37"/>
    <p:sldId id="391" r:id="rId38"/>
    <p:sldId id="392" r:id="rId39"/>
    <p:sldId id="393" r:id="rId40"/>
    <p:sldId id="372" r:id="rId41"/>
  </p:sldIdLst>
  <p:sldSz cx="18288000" cy="10287000"/>
  <p:notesSz cx="6858000" cy="9144000"/>
  <p:embeddedFontLst>
    <p:embeddedFont>
      <p:font typeface="Avenir Next LT Pro" panose="020B050402020202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zini, Khanyisa (Mrs) (Missionvale Campus)" initials="MK((C" lastIdx="1" clrIdx="0">
    <p:extLst>
      <p:ext uri="{19B8F6BF-5375-455C-9EA6-DF929625EA0E}">
        <p15:presenceInfo xmlns:p15="http://schemas.microsoft.com/office/powerpoint/2012/main" userId="S::kmanzini@Mandela.ac.za::59cbdbee-9e4a-4ef9-b0dc-906d987a2b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555" autoAdjust="0"/>
  </p:normalViewPr>
  <p:slideViewPr>
    <p:cSldViewPr>
      <p:cViewPr varScale="1">
        <p:scale>
          <a:sx n="40" d="100"/>
          <a:sy n="40" d="100"/>
        </p:scale>
        <p:origin x="8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164CD-BC9D-4643-8979-7EEF48874625}" type="datetimeFigureOut">
              <a:rPr lang="en-ZA" smtClean="0"/>
              <a:t>2024/04/03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B06DE-1441-4A56-AE7E-B48FAC268AC6}" type="slidenum">
              <a:rPr lang="en-ZA" smtClean="0"/>
              <a:t>‹#›</a:t>
            </a:fld>
            <a:endParaRPr lang="en-ZA"/>
          </a:p>
        </p:txBody>
      </p:sp>
    </p:spTree>
    <p:extLst>
      <p:ext uri="{BB962C8B-B14F-4D97-AF65-F5344CB8AC3E}">
        <p14:creationId xmlns:p14="http://schemas.microsoft.com/office/powerpoint/2010/main" val="87084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636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870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480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91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43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855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572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776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479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92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05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704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044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149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997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769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191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748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223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642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473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0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150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262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650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031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945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84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050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85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54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69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23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56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22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B06DE-1441-4A56-AE7E-B48FAC268A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43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birmingham.ac.uk/schools/calgs/cal-research-proposals/what.aspx" TargetMode="External"/><Relationship Id="rId4" Type="http://schemas.openxmlformats.org/officeDocument/2006/relationships/hyperlink" Target="https://files.eric.ed.gov/fulltext/EJ1058505.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E51"/>
        </a:solidFill>
        <a:effectLst/>
      </p:bgPr>
    </p:bg>
    <p:spTree>
      <p:nvGrpSpPr>
        <p:cNvPr id="1" name=""/>
        <p:cNvGrpSpPr/>
        <p:nvPr/>
      </p:nvGrpSpPr>
      <p:grpSpPr>
        <a:xfrm>
          <a:off x="0" y="0"/>
          <a:ext cx="0" cy="0"/>
          <a:chOff x="0" y="0"/>
          <a:chExt cx="0" cy="0"/>
        </a:xfrm>
      </p:grpSpPr>
      <p:sp>
        <p:nvSpPr>
          <p:cNvPr id="4" name="TextBox 4"/>
          <p:cNvSpPr txBox="1"/>
          <p:nvPr/>
        </p:nvSpPr>
        <p:spPr>
          <a:xfrm>
            <a:off x="304800" y="1866900"/>
            <a:ext cx="17068800" cy="4996817"/>
          </a:xfrm>
          <a:prstGeom prst="rect">
            <a:avLst/>
          </a:prstGeom>
        </p:spPr>
        <p:txBody>
          <a:bodyPr wrap="square" lIns="0" tIns="0" rIns="0" bIns="0" rtlCol="0" anchor="t">
            <a:spAutoFit/>
          </a:bodyPr>
          <a:lstStyle/>
          <a:p>
            <a:pPr algn="ctr">
              <a:lnSpc>
                <a:spcPts val="4900"/>
              </a:lnSpc>
            </a:pPr>
            <a:endParaRPr lang="en-US" sz="4400" b="1" dirty="0">
              <a:solidFill>
                <a:srgbClr val="FFFFFF"/>
              </a:solidFill>
              <a:latin typeface="Avenir Next LT Pro" panose="020B0504020202020204" pitchFamily="34" charset="0"/>
            </a:endParaRPr>
          </a:p>
          <a:p>
            <a:pPr algn="ctr">
              <a:lnSpc>
                <a:spcPts val="4900"/>
              </a:lnSpc>
            </a:pPr>
            <a:r>
              <a:rPr lang="en-US" sz="4400" b="1" dirty="0">
                <a:solidFill>
                  <a:srgbClr val="FFFFFF"/>
                </a:solidFill>
                <a:latin typeface="Avenir Next LT Pro" panose="020B0504020202020204" pitchFamily="34" charset="0"/>
              </a:rPr>
              <a:t>Introduction to the Research Proposal</a:t>
            </a:r>
          </a:p>
          <a:p>
            <a:pPr>
              <a:lnSpc>
                <a:spcPts val="4900"/>
              </a:lnSpc>
            </a:pPr>
            <a:endParaRPr lang="en-US" sz="4400" i="1" dirty="0">
              <a:solidFill>
                <a:srgbClr val="FFFFFF"/>
              </a:solidFill>
              <a:latin typeface="Avenir Next LT Pro" panose="020B0504020202020204" pitchFamily="34" charset="0"/>
            </a:endParaRPr>
          </a:p>
          <a:p>
            <a:pPr>
              <a:lnSpc>
                <a:spcPts val="4900"/>
              </a:lnSpc>
            </a:pPr>
            <a:endParaRPr lang="en-US" sz="4400" i="1" dirty="0">
              <a:solidFill>
                <a:srgbClr val="FFFFFF"/>
              </a:solidFill>
              <a:latin typeface="Avenir Next LT Pro" panose="020B0504020202020204" pitchFamily="34" charset="0"/>
            </a:endParaRPr>
          </a:p>
          <a:p>
            <a:pPr>
              <a:lnSpc>
                <a:spcPts val="4900"/>
              </a:lnSpc>
            </a:pPr>
            <a:endParaRPr lang="en-US" sz="4400" i="1" dirty="0">
              <a:solidFill>
                <a:srgbClr val="FFFFFF"/>
              </a:solidFill>
              <a:latin typeface="Avenir Next LT Pro" panose="020B0504020202020204" pitchFamily="34" charset="0"/>
            </a:endParaRPr>
          </a:p>
          <a:p>
            <a:pPr algn="ctr">
              <a:lnSpc>
                <a:spcPts val="4900"/>
              </a:lnSpc>
            </a:pPr>
            <a:r>
              <a:rPr lang="en-US" sz="4000" i="1" dirty="0">
                <a:solidFill>
                  <a:srgbClr val="FFFFFF"/>
                </a:solidFill>
                <a:latin typeface="Avenir Next LT Pro" panose="020B0504020202020204" pitchFamily="34" charset="0"/>
              </a:rPr>
              <a:t>David Morton</a:t>
            </a:r>
          </a:p>
          <a:p>
            <a:pPr algn="ctr">
              <a:lnSpc>
                <a:spcPts val="4900"/>
              </a:lnSpc>
            </a:pPr>
            <a:endParaRPr lang="en-US" sz="4000" i="1" dirty="0">
              <a:solidFill>
                <a:srgbClr val="FFFFFF"/>
              </a:solidFill>
              <a:latin typeface="Avenir Next LT Pro" panose="020B0504020202020204" pitchFamily="34" charset="0"/>
            </a:endParaRPr>
          </a:p>
          <a:p>
            <a:pPr algn="ctr">
              <a:lnSpc>
                <a:spcPts val="4900"/>
              </a:lnSpc>
            </a:pPr>
            <a:r>
              <a:rPr lang="en-US" sz="4000" i="1" dirty="0">
                <a:solidFill>
                  <a:srgbClr val="FFFFFF"/>
                </a:solidFill>
                <a:latin typeface="Avenir Next LT Pro" panose="020B0504020202020204" pitchFamily="34" charset="0"/>
              </a:rPr>
              <a:t>Department of Nursing Science</a:t>
            </a:r>
          </a:p>
        </p:txBody>
      </p:sp>
      <p:pic>
        <p:nvPicPr>
          <p:cNvPr id="15" name="Picture 14" descr="Text, logo&#10;&#10;Description automatically generated">
            <a:extLst>
              <a:ext uri="{FF2B5EF4-FFF2-40B4-BE49-F238E27FC236}">
                <a16:creationId xmlns:a16="http://schemas.microsoft.com/office/drawing/2014/main" id="{8F4C9FF0-9790-47CC-9C00-F242A2D8D1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6700" y="9412981"/>
            <a:ext cx="2443200" cy="8095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INTRODUCTION</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Introduces the study to the reader. 	</a:t>
            </a:r>
          </a:p>
          <a:p>
            <a:r>
              <a:rPr lang="en-ZA" sz="3600" dirty="0"/>
              <a:t>Describes briefly what you will discuss in the proposal.</a:t>
            </a:r>
          </a:p>
          <a:p>
            <a:r>
              <a:rPr lang="en-ZA" sz="3600" dirty="0"/>
              <a:t>Usually not more than half a page in length.	</a:t>
            </a:r>
          </a:p>
          <a:p>
            <a:endParaRPr lang="en-US" sz="3600" dirty="0"/>
          </a:p>
        </p:txBody>
      </p:sp>
    </p:spTree>
    <p:extLst>
      <p:ext uri="{BB962C8B-B14F-4D97-AF65-F5344CB8AC3E}">
        <p14:creationId xmlns:p14="http://schemas.microsoft.com/office/powerpoint/2010/main" val="108161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BACKGROUND</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Approximately 4-5 pages in length  	</a:t>
            </a:r>
          </a:p>
          <a:p>
            <a:r>
              <a:rPr lang="en-ZA" sz="3600" dirty="0"/>
              <a:t>Majority of sources should be less than 5 years old	</a:t>
            </a:r>
          </a:p>
          <a:p>
            <a:endParaRPr lang="en-US" sz="3600" dirty="0"/>
          </a:p>
          <a:p>
            <a:endParaRPr lang="en-US" sz="3600" dirty="0"/>
          </a:p>
        </p:txBody>
      </p:sp>
    </p:spTree>
    <p:extLst>
      <p:ext uri="{BB962C8B-B14F-4D97-AF65-F5344CB8AC3E}">
        <p14:creationId xmlns:p14="http://schemas.microsoft.com/office/powerpoint/2010/main" val="228098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RATIONALE (OPTIONAL)</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Rationale (optional)	</a:t>
            </a:r>
          </a:p>
          <a:p>
            <a:r>
              <a:rPr lang="en-ZA" sz="3600" dirty="0"/>
              <a:t>A justification for doing the study</a:t>
            </a:r>
          </a:p>
          <a:p>
            <a:r>
              <a:rPr lang="en-ZA" sz="3600" dirty="0"/>
              <a:t>State briefly ( ±300 words) why are you doing this study?  (see REC-H)	</a:t>
            </a:r>
          </a:p>
          <a:p>
            <a:r>
              <a:rPr lang="en-ZA" sz="3600" dirty="0"/>
              <a:t>No more than 5 key scientific references may be included. 	</a:t>
            </a:r>
          </a:p>
          <a:p>
            <a:endParaRPr lang="en-US" sz="3600" dirty="0"/>
          </a:p>
          <a:p>
            <a:endParaRPr lang="en-US" sz="3600" dirty="0"/>
          </a:p>
        </p:txBody>
      </p:sp>
    </p:spTree>
    <p:extLst>
      <p:ext uri="{BB962C8B-B14F-4D97-AF65-F5344CB8AC3E}">
        <p14:creationId xmlns:p14="http://schemas.microsoft.com/office/powerpoint/2010/main" val="218166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PROBLEM STATEMENT</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Describes the problem to be investigated (in a few sentences).	</a:t>
            </a:r>
          </a:p>
          <a:p>
            <a:r>
              <a:rPr lang="en-ZA" sz="3600" dirty="0"/>
              <a:t>Contextualizes the problem to your area of work (if possible).	</a:t>
            </a:r>
          </a:p>
          <a:p>
            <a:r>
              <a:rPr lang="en-ZA" sz="3600" dirty="0"/>
              <a:t>Provides one or two anecdotal examples of the problem (if possible) - refer to informal conversations or personal communications).	</a:t>
            </a:r>
          </a:p>
          <a:p>
            <a:r>
              <a:rPr lang="en-ZA" sz="3600" dirty="0"/>
              <a:t>Provides statistics that speak directly to the problem.</a:t>
            </a:r>
          </a:p>
          <a:p>
            <a:r>
              <a:rPr lang="en-ZA" sz="3600" dirty="0"/>
              <a:t>Refers to existing studies to underpin and justify the problem.	</a:t>
            </a:r>
          </a:p>
          <a:p>
            <a:endParaRPr lang="en-US" sz="3600" dirty="0"/>
          </a:p>
        </p:txBody>
      </p:sp>
    </p:spTree>
    <p:extLst>
      <p:ext uri="{BB962C8B-B14F-4D97-AF65-F5344CB8AC3E}">
        <p14:creationId xmlns:p14="http://schemas.microsoft.com/office/powerpoint/2010/main" val="112540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RESEARCH QUESTION</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The problem statement must lead to the research question.	</a:t>
            </a:r>
          </a:p>
          <a:p>
            <a:r>
              <a:rPr lang="en-ZA" sz="3600" dirty="0"/>
              <a:t>The research question is an open-ended question.	</a:t>
            </a:r>
          </a:p>
          <a:p>
            <a:r>
              <a:rPr lang="en-ZA" sz="3600" dirty="0"/>
              <a:t>Ensure it is congruent with the title and aim/objectives.	</a:t>
            </a:r>
          </a:p>
          <a:p>
            <a:r>
              <a:rPr lang="en-ZA" sz="3600" dirty="0"/>
              <a:t>It should begin with How? or What?	</a:t>
            </a:r>
          </a:p>
          <a:p>
            <a:endParaRPr lang="en-US" sz="3600" dirty="0"/>
          </a:p>
          <a:p>
            <a:endParaRPr lang="en-US" sz="3600" dirty="0"/>
          </a:p>
        </p:txBody>
      </p:sp>
    </p:spTree>
    <p:extLst>
      <p:ext uri="{BB962C8B-B14F-4D97-AF65-F5344CB8AC3E}">
        <p14:creationId xmlns:p14="http://schemas.microsoft.com/office/powerpoint/2010/main" val="116975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GOAL/AIM/</a:t>
            </a:r>
            <a:br>
              <a:rPr lang="en-US" sz="4800" b="1" dirty="0">
                <a:solidFill>
                  <a:srgbClr val="FFFFFF"/>
                </a:solidFill>
              </a:rPr>
            </a:br>
            <a:r>
              <a:rPr lang="en-US" sz="4800" b="1" dirty="0">
                <a:solidFill>
                  <a:srgbClr val="FFFFFF"/>
                </a:solidFill>
              </a:rPr>
              <a:t>PURPOSE</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Sum up in one sentence what the purpose of your study is about.	</a:t>
            </a:r>
          </a:p>
          <a:p>
            <a:r>
              <a:rPr lang="en-ZA" sz="3600" dirty="0"/>
              <a:t>Be clear – what you plan to do (overall goal)	</a:t>
            </a:r>
          </a:p>
          <a:p>
            <a:r>
              <a:rPr lang="en-ZA" sz="3600" dirty="0"/>
              <a:t>Indicate that the results will be used to make recommendations/guidelines	</a:t>
            </a:r>
          </a:p>
          <a:p>
            <a:r>
              <a:rPr lang="en-ZA" sz="3600" dirty="0"/>
              <a:t>Be closely linked to the research question of the study</a:t>
            </a:r>
          </a:p>
          <a:p>
            <a:r>
              <a:rPr lang="en-ZA" sz="3600" dirty="0"/>
              <a:t>Be closely linked to the title of the study	</a:t>
            </a:r>
          </a:p>
          <a:p>
            <a:r>
              <a:rPr lang="en-ZA" sz="3600" dirty="0"/>
              <a:t>Indicate who is involved with the study	</a:t>
            </a:r>
          </a:p>
          <a:p>
            <a:endParaRPr lang="en-US" sz="3600" dirty="0"/>
          </a:p>
          <a:p>
            <a:endParaRPr lang="en-US" sz="3600" dirty="0"/>
          </a:p>
        </p:txBody>
      </p:sp>
    </p:spTree>
    <p:extLst>
      <p:ext uri="{BB962C8B-B14F-4D97-AF65-F5344CB8AC3E}">
        <p14:creationId xmlns:p14="http://schemas.microsoft.com/office/powerpoint/2010/main" val="3056817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OBJECTIVES</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Demonstrate how the aim will be achieved.	</a:t>
            </a:r>
          </a:p>
          <a:p>
            <a:r>
              <a:rPr lang="en-ZA" sz="3600" dirty="0"/>
              <a:t>Be in line with the research question(s) of the study	</a:t>
            </a:r>
          </a:p>
          <a:p>
            <a:r>
              <a:rPr lang="en-ZA" sz="3600" dirty="0"/>
              <a:t>Be in line with the title of the study	</a:t>
            </a:r>
          </a:p>
          <a:p>
            <a:r>
              <a:rPr lang="en-ZA" sz="3600" dirty="0"/>
              <a:t>Use words like explore; examine; assess; evaluate; determine etc.	</a:t>
            </a:r>
          </a:p>
          <a:p>
            <a:endParaRPr lang="en-US" sz="3600" dirty="0"/>
          </a:p>
        </p:txBody>
      </p:sp>
    </p:spTree>
    <p:extLst>
      <p:ext uri="{BB962C8B-B14F-4D97-AF65-F5344CB8AC3E}">
        <p14:creationId xmlns:p14="http://schemas.microsoft.com/office/powerpoint/2010/main" val="766510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a:solidFill>
                  <a:srgbClr val="FFFFFF"/>
                </a:solidFill>
              </a:rPr>
              <a:t>SIGNIFICANCE STATEMENT</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What is the value of the research?</a:t>
            </a:r>
          </a:p>
          <a:p>
            <a:r>
              <a:rPr lang="en-ZA" sz="3600" dirty="0"/>
              <a:t>What contribution will the research make?</a:t>
            </a:r>
          </a:p>
          <a:p>
            <a:endParaRPr lang="en-ZA" sz="3600" dirty="0"/>
          </a:p>
          <a:p>
            <a:endParaRPr lang="en-US" sz="3600" dirty="0"/>
          </a:p>
        </p:txBody>
      </p:sp>
    </p:spTree>
    <p:extLst>
      <p:ext uri="{BB962C8B-B14F-4D97-AF65-F5344CB8AC3E}">
        <p14:creationId xmlns:p14="http://schemas.microsoft.com/office/powerpoint/2010/main" val="1205059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CONCEPT CLARIFICATION</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These are the main concepts that you use in your study</a:t>
            </a:r>
          </a:p>
          <a:p>
            <a:r>
              <a:rPr lang="en-ZA" sz="3600" dirty="0"/>
              <a:t>Be drawn from your title or aim/purpose.	</a:t>
            </a:r>
          </a:p>
          <a:p>
            <a:r>
              <a:rPr lang="en-ZA" sz="3600" dirty="0"/>
              <a:t>Be defined using a source such as a textbook or dictionary etc.	</a:t>
            </a:r>
          </a:p>
          <a:p>
            <a:r>
              <a:rPr lang="en-ZA" sz="3600" dirty="0"/>
              <a:t>Be applied to your study (operationalised)	</a:t>
            </a:r>
          </a:p>
          <a:p>
            <a:r>
              <a:rPr lang="en-ZA" sz="3600" dirty="0"/>
              <a:t>Arrange in alphabetical order</a:t>
            </a:r>
          </a:p>
          <a:p>
            <a:endParaRPr lang="en-US" sz="3600" dirty="0"/>
          </a:p>
        </p:txBody>
      </p:sp>
    </p:spTree>
    <p:extLst>
      <p:ext uri="{BB962C8B-B14F-4D97-AF65-F5344CB8AC3E}">
        <p14:creationId xmlns:p14="http://schemas.microsoft.com/office/powerpoint/2010/main" val="49484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THEORETICAL FRAMEWORK</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26908" y="670306"/>
            <a:ext cx="10706090" cy="7969815"/>
          </a:xfrm>
        </p:spPr>
        <p:txBody>
          <a:bodyPr>
            <a:noAutofit/>
          </a:bodyPr>
          <a:lstStyle/>
          <a:p>
            <a:r>
              <a:rPr lang="en-ZA" sz="3400" dirty="0"/>
              <a:t>This is the “blueprint” for the entire dissertation inquiry. </a:t>
            </a:r>
          </a:p>
          <a:p>
            <a:r>
              <a:rPr lang="en-ZA" sz="3400" dirty="0"/>
              <a:t>Serves as the guide on which to build and support your study, and provides the structure to define how you will philosophically, epistemologically, methodologically, and analytically approach the dissertation as a whole. </a:t>
            </a:r>
          </a:p>
          <a:p>
            <a:r>
              <a:rPr lang="en-ZA" sz="3400" dirty="0"/>
              <a:t>“a structure that guides research by relying on a formal theory…constructed by using an established, coherent explanation of certain phenomena and relationships” (</a:t>
            </a:r>
            <a:r>
              <a:rPr lang="en-ZA" sz="3400" dirty="0" err="1"/>
              <a:t>Eisenhart</a:t>
            </a:r>
            <a:r>
              <a:rPr lang="en-ZA" sz="3400" dirty="0"/>
              <a:t>, 1991, p. 205). </a:t>
            </a:r>
          </a:p>
          <a:p>
            <a:r>
              <a:rPr lang="en-ZA" sz="3400" dirty="0"/>
              <a:t>A selected theory (or theories) underpinning how you understand and plan to research your topic, as well as the concepts and definitions from that theory that are relevant to your topic. </a:t>
            </a:r>
          </a:p>
          <a:p>
            <a:r>
              <a:rPr lang="en-ZA" sz="3400" dirty="0"/>
              <a:t>Preferably not more than 1 page</a:t>
            </a:r>
          </a:p>
        </p:txBody>
      </p:sp>
    </p:spTree>
    <p:extLst>
      <p:ext uri="{BB962C8B-B14F-4D97-AF65-F5344CB8AC3E}">
        <p14:creationId xmlns:p14="http://schemas.microsoft.com/office/powerpoint/2010/main" val="50506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790735" y="3609521"/>
            <a:ext cx="6520559" cy="3094688"/>
          </a:xfrm>
          <a:prstGeom prst="ellipse">
            <a:avLst/>
          </a:prstGeom>
        </p:spPr>
        <p:txBody>
          <a:bodyPr vert="horz" lIns="91440" tIns="45720" rIns="91440" bIns="45720" rtlCol="0" anchor="t">
            <a:normAutofit fontScale="90000"/>
          </a:bodyPr>
          <a:lstStyle/>
          <a:p>
            <a:pPr algn="l">
              <a:lnSpc>
                <a:spcPct val="90000"/>
              </a:lnSpc>
            </a:pPr>
            <a:r>
              <a:rPr lang="en-US" sz="5400" b="1" kern="1200" dirty="0">
                <a:solidFill>
                  <a:srgbClr val="FFFFFF"/>
                </a:solidFill>
              </a:rPr>
              <a:t>Goal of a Research Proposal</a:t>
            </a: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7483415" y="949270"/>
            <a:ext cx="9379074" cy="8815127"/>
          </a:xfrm>
        </p:spPr>
        <p:txBody>
          <a:bodyPr>
            <a:noAutofit/>
          </a:bodyPr>
          <a:lstStyle/>
          <a:p>
            <a:r>
              <a:rPr lang="en-ZA" sz="3600" dirty="0"/>
              <a:t>A research proposal is a concise and coherent summary of your proposed research.</a:t>
            </a:r>
          </a:p>
          <a:p>
            <a:endParaRPr lang="en-ZA" sz="3600" dirty="0"/>
          </a:p>
          <a:p>
            <a:r>
              <a:rPr lang="en-ZA" sz="3600" dirty="0"/>
              <a:t>It sets out the central issues or questions that you intend to address. </a:t>
            </a:r>
          </a:p>
          <a:p>
            <a:endParaRPr lang="en-ZA" sz="3600" dirty="0"/>
          </a:p>
          <a:p>
            <a:r>
              <a:rPr lang="en-ZA" sz="3600" dirty="0"/>
              <a:t>It outlines the general area of study within which your research falls, referring to:</a:t>
            </a:r>
          </a:p>
          <a:p>
            <a:endParaRPr lang="en-ZA" sz="3600" dirty="0"/>
          </a:p>
          <a:p>
            <a:pPr marL="742950" indent="-742950">
              <a:buAutoNum type="arabicParenR"/>
            </a:pPr>
            <a:r>
              <a:rPr lang="en-ZA" sz="3600" dirty="0"/>
              <a:t>the current state of knowledge and </a:t>
            </a:r>
          </a:p>
          <a:p>
            <a:pPr marL="742950" indent="-742950">
              <a:buAutoNum type="arabicParenR"/>
            </a:pPr>
            <a:r>
              <a:rPr lang="en-ZA" sz="3600" dirty="0"/>
              <a:t>any recent debates on the topic, as well as</a:t>
            </a:r>
          </a:p>
          <a:p>
            <a:pPr marL="742950" indent="-742950">
              <a:buAutoNum type="arabicParenR"/>
            </a:pPr>
            <a:r>
              <a:rPr lang="en-ZA" sz="3600" dirty="0"/>
              <a:t>demonstrating the originality of your proposed research.</a:t>
            </a:r>
          </a:p>
          <a:p>
            <a:pPr marL="0" indent="0" algn="r">
              <a:buNone/>
            </a:pPr>
            <a:r>
              <a:rPr lang="en-ZA" sz="2800" dirty="0"/>
              <a:t>(University of Birmingham, 2023)</a:t>
            </a:r>
            <a:endParaRPr lang="en-US" sz="2800" dirty="0"/>
          </a:p>
        </p:txBody>
      </p:sp>
    </p:spTree>
    <p:extLst>
      <p:ext uri="{BB962C8B-B14F-4D97-AF65-F5344CB8AC3E}">
        <p14:creationId xmlns:p14="http://schemas.microsoft.com/office/powerpoint/2010/main" val="252840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RESEARCH DESIGN</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Usually quantitative; qualitative or mixed methods? </a:t>
            </a:r>
          </a:p>
          <a:p>
            <a:r>
              <a:rPr lang="en-ZA" sz="3600" dirty="0"/>
              <a:t>How does it relate to the study? Why use this approach?</a:t>
            </a:r>
          </a:p>
          <a:p>
            <a:r>
              <a:rPr lang="en-ZA" sz="3600" dirty="0"/>
              <a:t>Describe the design that falls under this approach </a:t>
            </a:r>
          </a:p>
          <a:p>
            <a:r>
              <a:rPr lang="en-ZA" sz="3600" dirty="0"/>
              <a:t>These could be descriptive; correlational; quasi-experimental for quantitative among others</a:t>
            </a:r>
          </a:p>
          <a:p>
            <a:r>
              <a:rPr lang="en-ZA" sz="3600" dirty="0"/>
              <a:t>Or ethnographic; phenomenological; grounded theory for qualitative among others</a:t>
            </a:r>
          </a:p>
          <a:p>
            <a:endParaRPr lang="en-US" sz="3600" dirty="0"/>
          </a:p>
        </p:txBody>
      </p:sp>
    </p:spTree>
    <p:extLst>
      <p:ext uri="{BB962C8B-B14F-4D97-AF65-F5344CB8AC3E}">
        <p14:creationId xmlns:p14="http://schemas.microsoft.com/office/powerpoint/2010/main" val="941156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RESEARCH METHODS</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pPr marL="0" indent="0">
              <a:lnSpc>
                <a:spcPct val="107000"/>
              </a:lnSpc>
              <a:spcAft>
                <a:spcPts val="800"/>
              </a:spcAft>
              <a:buNone/>
            </a:pPr>
            <a:r>
              <a:rPr lang="en-ZA" b="1" dirty="0">
                <a:effectLst/>
                <a:latin typeface="Calibri" panose="020F0502020204030204" pitchFamily="34" charset="0"/>
                <a:ea typeface="Calibri" panose="020F0502020204030204" pitchFamily="34" charset="0"/>
                <a:cs typeface="Times New Roman" panose="02020603050405020304" pitchFamily="18" charset="0"/>
              </a:rPr>
              <a:t>Population	</a:t>
            </a:r>
          </a:p>
          <a:p>
            <a:pPr>
              <a:lnSpc>
                <a:spcPct val="107000"/>
              </a:lnSpc>
              <a:spcAft>
                <a:spcPts val="800"/>
              </a:spcAft>
            </a:pPr>
            <a:r>
              <a:rPr lang="en-ZA" sz="3600" dirty="0">
                <a:effectLst/>
                <a:latin typeface="Calibri" panose="020F0502020204030204" pitchFamily="34" charset="0"/>
                <a:ea typeface="Calibri" panose="020F0502020204030204" pitchFamily="34" charset="0"/>
                <a:cs typeface="Times New Roman" panose="02020603050405020304" pitchFamily="18" charset="0"/>
              </a:rPr>
              <a:t>State what a research population is using a relevant source.</a:t>
            </a:r>
          </a:p>
          <a:p>
            <a:pPr>
              <a:lnSpc>
                <a:spcPct val="107000"/>
              </a:lnSpc>
              <a:spcAft>
                <a:spcPts val="800"/>
              </a:spcAft>
            </a:pPr>
            <a:r>
              <a:rPr lang="en-ZA" sz="3600" dirty="0">
                <a:effectLst/>
                <a:latin typeface="Calibri" panose="020F0502020204030204" pitchFamily="34" charset="0"/>
                <a:ea typeface="Calibri" panose="020F0502020204030204" pitchFamily="34" charset="0"/>
                <a:cs typeface="Times New Roman" panose="02020603050405020304" pitchFamily="18" charset="0"/>
              </a:rPr>
              <a:t>Explain who your research population consists of (e.g.) nurses, psychologists, patients etc.	</a:t>
            </a:r>
          </a:p>
          <a:p>
            <a:pPr>
              <a:lnSpc>
                <a:spcPct val="107000"/>
              </a:lnSpc>
              <a:spcAft>
                <a:spcPts val="800"/>
              </a:spcAft>
            </a:pPr>
            <a:r>
              <a:rPr lang="en-ZA" sz="3600" dirty="0">
                <a:effectLst/>
                <a:latin typeface="Calibri" panose="020F0502020204030204" pitchFamily="34" charset="0"/>
                <a:ea typeface="Calibri" panose="020F0502020204030204" pitchFamily="34" charset="0"/>
                <a:cs typeface="Times New Roman" panose="02020603050405020304" pitchFamily="18" charset="0"/>
              </a:rPr>
              <a:t>State the approximate size of your research population</a:t>
            </a:r>
            <a:r>
              <a:rPr lang="en-ZA" sz="3600" dirty="0">
                <a:latin typeface="Calibri" panose="020F0502020204030204" pitchFamily="34" charset="0"/>
                <a:ea typeface="Calibri" panose="020F0502020204030204" pitchFamily="34" charset="0"/>
                <a:cs typeface="Times New Roman" panose="02020603050405020304" pitchFamily="18" charset="0"/>
              </a:rPr>
              <a:t> (minimum and maximum)</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910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RESEARCH METHODS</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pPr marL="0" indent="0">
              <a:lnSpc>
                <a:spcPct val="107000"/>
              </a:lnSpc>
              <a:spcAft>
                <a:spcPts val="800"/>
              </a:spcAft>
              <a:buNone/>
            </a:pPr>
            <a:r>
              <a:rPr lang="en-ZA" b="1" dirty="0">
                <a:effectLst/>
                <a:latin typeface="Calibri" panose="020F0502020204030204" pitchFamily="34" charset="0"/>
                <a:ea typeface="Calibri" panose="020F0502020204030204" pitchFamily="34" charset="0"/>
                <a:cs typeface="Times New Roman" panose="02020603050405020304" pitchFamily="18" charset="0"/>
              </a:rPr>
              <a:t>Sampling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Describe the sampling method that will be employed (selection).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State the eligibility criteria, (i.e.) the inclusion and exclusion criteria.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Describe the recruitment process. [also see REC-H 1(n)]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Describe in detail the manner in which individual human subjects/ participants will be identified and approached for inclusion in the study.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Keep in mind the ethical aspects	</a:t>
            </a:r>
          </a:p>
        </p:txBody>
      </p:sp>
    </p:spTree>
    <p:extLst>
      <p:ext uri="{BB962C8B-B14F-4D97-AF65-F5344CB8AC3E}">
        <p14:creationId xmlns:p14="http://schemas.microsoft.com/office/powerpoint/2010/main" val="94477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RESEARCH METHODS</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419100"/>
            <a:ext cx="10706090" cy="8891325"/>
          </a:xfrm>
        </p:spPr>
        <p:txBody>
          <a:bodyPr>
            <a:noAutofit/>
          </a:bodyPr>
          <a:lstStyle/>
          <a:p>
            <a:pPr marL="0" indent="0">
              <a:lnSpc>
                <a:spcPct val="107000"/>
              </a:lnSpc>
              <a:spcAft>
                <a:spcPts val="800"/>
              </a:spcAft>
              <a:buNone/>
            </a:pPr>
            <a:r>
              <a:rPr lang="en-ZA" sz="2800" b="1" dirty="0">
                <a:effectLst/>
                <a:latin typeface="Calibri" panose="020F0502020204030204" pitchFamily="34" charset="0"/>
                <a:ea typeface="Calibri" panose="020F0502020204030204" pitchFamily="34" charset="0"/>
                <a:cs typeface="Times New Roman" panose="02020603050405020304" pitchFamily="18" charset="0"/>
              </a:rPr>
              <a:t>Sample size	</a:t>
            </a: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State the minimum and maximum number of participants involved. [also see REC-H 1(o)]	</a:t>
            </a: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In the case of a mixed methods approach being used, for each data collection phase/method/technique/participant grouping, list the required number of participants 	</a:t>
            </a: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Sampling strategy. [also see REC-H 1(p) Provide a detailed motivation as to how the minimum and maximum sample sizes are determined. Reference may be made to key scientific sources.]	</a:t>
            </a:r>
          </a:p>
          <a:p>
            <a:pPr>
              <a:lnSpc>
                <a:spcPct val="107000"/>
              </a:lnSpc>
              <a:spcAft>
                <a:spcPts val="800"/>
              </a:spcAft>
            </a:pPr>
            <a:r>
              <a:rPr lang="en-ZA" sz="2800" dirty="0">
                <a:latin typeface="Calibri" panose="020F0502020204030204" pitchFamily="34" charset="0"/>
                <a:ea typeface="Calibri" panose="020F0502020204030204" pitchFamily="34" charset="0"/>
                <a:cs typeface="Times New Roman" panose="02020603050405020304" pitchFamily="18" charset="0"/>
              </a:rPr>
              <a:t>Q</a:t>
            </a:r>
            <a:r>
              <a:rPr lang="en-ZA" sz="2800" dirty="0">
                <a:effectLst/>
                <a:latin typeface="Calibri" panose="020F0502020204030204" pitchFamily="34" charset="0"/>
                <a:ea typeface="Calibri" panose="020F0502020204030204" pitchFamily="34" charset="0"/>
                <a:cs typeface="Times New Roman" panose="02020603050405020304" pitchFamily="18" charset="0"/>
              </a:rPr>
              <a:t>uantitative research uses certain formulae or software to determine your sample size. </a:t>
            </a: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Qualitative research refers to data saturation. However, the REC-H form requests researchers to indicate the minimum and maximum number that is anticipated for the sample.	</a:t>
            </a:r>
          </a:p>
        </p:txBody>
      </p:sp>
    </p:spTree>
    <p:extLst>
      <p:ext uri="{BB962C8B-B14F-4D97-AF65-F5344CB8AC3E}">
        <p14:creationId xmlns:p14="http://schemas.microsoft.com/office/powerpoint/2010/main" val="2888494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RESEARCH METHODS</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pPr marL="0" indent="0">
              <a:lnSpc>
                <a:spcPct val="107000"/>
              </a:lnSpc>
              <a:spcAft>
                <a:spcPts val="800"/>
              </a:spcAft>
              <a:buNone/>
            </a:pPr>
            <a:r>
              <a:rPr lang="en-ZA" sz="2800" b="1" dirty="0">
                <a:effectLst/>
                <a:latin typeface="Calibri" panose="020F0502020204030204" pitchFamily="34" charset="0"/>
                <a:ea typeface="Calibri" panose="020F0502020204030204" pitchFamily="34" charset="0"/>
                <a:cs typeface="Times New Roman" panose="02020603050405020304" pitchFamily="18" charset="0"/>
              </a:rPr>
              <a:t>Recruitment	</a:t>
            </a: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Enrolment process. [REC-H 1(q) Describe in detail the manner in which volunteers will be selected and enrolled for participation. Include in the description any strategies to be used should the minimum number of participants not be reached.]	</a:t>
            </a: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What information will be offered to the participant at the point of enrolment (i.e. when they consent to participate)? (Attach written information given as (Appendix 13a) and any oral information given as (Appendix 13b)). [REC-H 5(d)]	</a:t>
            </a: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Who will provide this information to the participant? (Provide name and role) [REC-H 5(e)]	</a:t>
            </a:r>
          </a:p>
        </p:txBody>
      </p:sp>
    </p:spTree>
    <p:extLst>
      <p:ext uri="{BB962C8B-B14F-4D97-AF65-F5344CB8AC3E}">
        <p14:creationId xmlns:p14="http://schemas.microsoft.com/office/powerpoint/2010/main" val="1931422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RESEARCH METHODS</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pPr marL="0" indent="0">
              <a:lnSpc>
                <a:spcPct val="107000"/>
              </a:lnSpc>
              <a:spcAft>
                <a:spcPts val="800"/>
              </a:spcAft>
              <a:buNone/>
            </a:pPr>
            <a:r>
              <a:rPr lang="en-ZA" sz="2800" b="1" dirty="0">
                <a:effectLst/>
                <a:latin typeface="Calibri" panose="020F0502020204030204" pitchFamily="34" charset="0"/>
                <a:ea typeface="Calibri" panose="020F0502020204030204" pitchFamily="34" charset="0"/>
                <a:cs typeface="Times New Roman" panose="02020603050405020304" pitchFamily="18" charset="0"/>
              </a:rPr>
              <a:t>Data collection	</a:t>
            </a: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[REC-H 1(r) Describe in detail the procedure to be followed while collecting data from participants. Copies of all data collection instruments to be included as Appendix 11.] In other insert the questionnaire or interview schedule in the appendix or annexures.	</a:t>
            </a: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[Will data collected be stored in any way? If YES, please specify*: </a:t>
            </a: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By whom? How many copies? For how long? For what reasons? How will the data be secured from unauthorised access? How are the consent/assent forms stored in relation to all other data collected? What will become of the data upon conclusion of the study (how will the data be disposed of)? [REC-H 6(c)]	</a:t>
            </a: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Data collection instrument (questionnaire for quantitative and interview guide for qualitative)	</a:t>
            </a:r>
          </a:p>
        </p:txBody>
      </p:sp>
    </p:spTree>
    <p:extLst>
      <p:ext uri="{BB962C8B-B14F-4D97-AF65-F5344CB8AC3E}">
        <p14:creationId xmlns:p14="http://schemas.microsoft.com/office/powerpoint/2010/main" val="213757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RESEARCH METHODS</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pPr marL="0" indent="0">
              <a:lnSpc>
                <a:spcPct val="107000"/>
              </a:lnSpc>
              <a:spcAft>
                <a:spcPts val="800"/>
              </a:spcAft>
              <a:buNone/>
            </a:pPr>
            <a:r>
              <a:rPr lang="en-ZA" b="1" dirty="0">
                <a:effectLst/>
                <a:latin typeface="Calibri" panose="020F0502020204030204" pitchFamily="34" charset="0"/>
                <a:ea typeface="Calibri" panose="020F0502020204030204" pitchFamily="34" charset="0"/>
                <a:cs typeface="Times New Roman" panose="02020603050405020304" pitchFamily="18" charset="0"/>
              </a:rPr>
              <a:t>Data analysis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[REC-H 1(s) Describe the data analysis, stages of data analysis and who will do it, as well as which method will be used to </a:t>
            </a:r>
            <a:r>
              <a:rPr lang="en-ZA" dirty="0" err="1">
                <a:effectLst/>
                <a:latin typeface="Calibri" panose="020F0502020204030204" pitchFamily="34" charset="0"/>
                <a:ea typeface="Calibri" panose="020F0502020204030204" pitchFamily="34" charset="0"/>
                <a:cs typeface="Times New Roman" panose="02020603050405020304" pitchFamily="18" charset="0"/>
              </a:rPr>
              <a:t>analyze</a:t>
            </a:r>
            <a:r>
              <a:rPr lang="en-ZA" dirty="0">
                <a:effectLst/>
                <a:latin typeface="Calibri" panose="020F0502020204030204" pitchFamily="34" charset="0"/>
                <a:ea typeface="Calibri" panose="020F0502020204030204" pitchFamily="34" charset="0"/>
                <a:cs typeface="Times New Roman" panose="02020603050405020304" pitchFamily="18" charset="0"/>
              </a:rPr>
              <a:t> the data.]</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Data analysis for quantitative: Explain what variables are being investigated and what relationships will be explored; as well as what statistical analyses will be used (e.g.) ANOVAs; regression analysis</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Data analysis for qualitative: Explain what data analysis method will be used (e.g.) </a:t>
            </a:r>
            <a:r>
              <a:rPr lang="en-ZA" dirty="0" err="1">
                <a:effectLst/>
                <a:latin typeface="Calibri" panose="020F0502020204030204" pitchFamily="34" charset="0"/>
                <a:ea typeface="Calibri" panose="020F0502020204030204" pitchFamily="34" charset="0"/>
                <a:cs typeface="Times New Roman" panose="02020603050405020304" pitchFamily="18" charset="0"/>
              </a:rPr>
              <a:t>Tesch</a:t>
            </a:r>
            <a:r>
              <a:rPr lang="en-ZA" dirty="0">
                <a:effectLst/>
                <a:latin typeface="Calibri" panose="020F0502020204030204" pitchFamily="34" charset="0"/>
                <a:ea typeface="Calibri" panose="020F0502020204030204" pitchFamily="34" charset="0"/>
                <a:cs typeface="Times New Roman" panose="02020603050405020304" pitchFamily="18" charset="0"/>
              </a:rPr>
              <a:t>; Braun and Clarke, etc.	</a:t>
            </a:r>
          </a:p>
        </p:txBody>
      </p:sp>
    </p:spTree>
    <p:extLst>
      <p:ext uri="{BB962C8B-B14F-4D97-AF65-F5344CB8AC3E}">
        <p14:creationId xmlns:p14="http://schemas.microsoft.com/office/powerpoint/2010/main" val="1625761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RESEARCH METHODS</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pPr marL="0" indent="0">
              <a:lnSpc>
                <a:spcPct val="107000"/>
              </a:lnSpc>
              <a:spcAft>
                <a:spcPts val="800"/>
              </a:spcAft>
              <a:buNone/>
            </a:pPr>
            <a:r>
              <a:rPr lang="en-ZA" sz="2800" b="1" dirty="0">
                <a:effectLst/>
                <a:latin typeface="Calibri" panose="020F0502020204030204" pitchFamily="34" charset="0"/>
                <a:ea typeface="Calibri" panose="020F0502020204030204" pitchFamily="34" charset="0"/>
                <a:cs typeface="Times New Roman" panose="02020603050405020304" pitchFamily="18" charset="0"/>
              </a:rPr>
              <a:t>Pilot study	</a:t>
            </a: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Describe how you will pilot your survey/questionnaire/interview.	</a:t>
            </a:r>
          </a:p>
          <a:p>
            <a:pPr>
              <a:lnSpc>
                <a:spcPct val="107000"/>
              </a:lnSpc>
              <a:spcAft>
                <a:spcPts val="800"/>
              </a:spcAft>
            </a:pPr>
            <a:r>
              <a:rPr lang="en-ZA" sz="2800" dirty="0">
                <a:latin typeface="Calibri" panose="020F0502020204030204" pitchFamily="34" charset="0"/>
                <a:ea typeface="Calibri" panose="020F0502020204030204" pitchFamily="34" charset="0"/>
                <a:cs typeface="Times New Roman" panose="02020603050405020304" pitchFamily="18" charset="0"/>
              </a:rPr>
              <a:t>Indicate where it will be done</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Sample size for the pilot study.</a:t>
            </a:r>
          </a:p>
          <a:p>
            <a:pPr>
              <a:lnSpc>
                <a:spcPct val="107000"/>
              </a:lnSpc>
              <a:spcAft>
                <a:spcPts val="800"/>
              </a:spcAft>
            </a:pPr>
            <a:r>
              <a:rPr lang="en-ZA" sz="2800" dirty="0">
                <a:latin typeface="Calibri" panose="020F0502020204030204" pitchFamily="34" charset="0"/>
                <a:ea typeface="Calibri" panose="020F0502020204030204" pitchFamily="34" charset="0"/>
                <a:cs typeface="Times New Roman" panose="02020603050405020304" pitchFamily="18" charset="0"/>
              </a:rPr>
              <a:t>State whether or not the pilot will be included in the main study</a:t>
            </a:r>
            <a:r>
              <a:rPr lang="en-ZA" sz="2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9277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4800" b="1" dirty="0">
                <a:solidFill>
                  <a:srgbClr val="FFFFFF"/>
                </a:solidFill>
              </a:rPr>
              <a:t>RELIABILITY AND VALIDITY/TRUSTWORTHINESS</a:t>
            </a:r>
            <a:endParaRPr lang="en-US" sz="48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dirty="0"/>
              <a:t>Quantitative: Describe how you will enhance the reliability and validity of the study </a:t>
            </a:r>
          </a:p>
          <a:p>
            <a:endParaRPr lang="en-ZA" dirty="0"/>
          </a:p>
          <a:p>
            <a:r>
              <a:rPr lang="en-ZA" dirty="0"/>
              <a:t>Qualitative: Describe how you will ensure authenticity and trustworthiness of your study </a:t>
            </a:r>
          </a:p>
          <a:p>
            <a:endParaRPr lang="en-US" dirty="0"/>
          </a:p>
        </p:txBody>
      </p:sp>
    </p:spTree>
    <p:extLst>
      <p:ext uri="{BB962C8B-B14F-4D97-AF65-F5344CB8AC3E}">
        <p14:creationId xmlns:p14="http://schemas.microsoft.com/office/powerpoint/2010/main" val="4053484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b="1" dirty="0">
                <a:solidFill>
                  <a:srgbClr val="FFFFFF"/>
                </a:solidFill>
              </a:rPr>
              <a:t>ETHICAL CONSIDERATIONS</a:t>
            </a:r>
            <a:endParaRPr lang="en-US"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Give a short description of why ethics is important in research and then give a definition and then the application of each of the following ethical principles:</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Respect for persons; beneficence and justice (Belmont Report)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Is there any risk of harm, embarrassment or offence, however slight or temporary, to the participant, third parties or to the community at large? If YES, state each risk. And for each risk state: </a:t>
            </a:r>
            <a:r>
              <a:rPr lang="en-ZA" dirty="0" err="1">
                <a:effectLst/>
                <a:latin typeface="Calibri" panose="020F0502020204030204" pitchFamily="34" charset="0"/>
                <a:ea typeface="Calibri" panose="020F0502020204030204" pitchFamily="34" charset="0"/>
                <a:cs typeface="Times New Roman" panose="02020603050405020304" pitchFamily="18" charset="0"/>
              </a:rPr>
              <a:t>i</a:t>
            </a:r>
            <a:r>
              <a:rPr lang="en-ZA" dirty="0">
                <a:effectLst/>
                <a:latin typeface="Calibri" panose="020F0502020204030204" pitchFamily="34" charset="0"/>
                <a:ea typeface="Calibri" panose="020F0502020204030204" pitchFamily="34" charset="0"/>
                <a:cs typeface="Times New Roman" panose="02020603050405020304" pitchFamily="18" charset="0"/>
              </a:rPr>
              <a:t>) whether the risk is reversible, ii) whether there are alternative procedures available and iii) whether there are remedial measures available. [REC-H 2(a)]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List any ethics training acquired by the PRP in the past 3 years. List any ethics training acquired by the PI (if not also the PRP) in the past 3 years. [REC-H 2(c)]	</a:t>
            </a:r>
          </a:p>
          <a:p>
            <a:endParaRPr lang="en-US" sz="5400" dirty="0"/>
          </a:p>
        </p:txBody>
      </p:sp>
    </p:spTree>
    <p:extLst>
      <p:ext uri="{BB962C8B-B14F-4D97-AF65-F5344CB8AC3E}">
        <p14:creationId xmlns:p14="http://schemas.microsoft.com/office/powerpoint/2010/main" val="428599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fontScale="90000"/>
          </a:bodyPr>
          <a:lstStyle/>
          <a:p>
            <a:pPr algn="l">
              <a:lnSpc>
                <a:spcPct val="90000"/>
              </a:lnSpc>
            </a:pPr>
            <a:r>
              <a:rPr lang="en-US" sz="5400" b="1" kern="1200" dirty="0">
                <a:solidFill>
                  <a:srgbClr val="FFFFFF"/>
                </a:solidFill>
              </a:rPr>
              <a:t>Overview of the research proposal</a:t>
            </a: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743710" y="342900"/>
            <a:ext cx="10706090" cy="9448800"/>
          </a:xfrm>
        </p:spPr>
        <p:txBody>
          <a:bodyPr>
            <a:noAutofit/>
          </a:bodyPr>
          <a:lstStyle/>
          <a:p>
            <a:pPr marL="0" indent="0" algn="ctr">
              <a:lnSpc>
                <a:spcPct val="107000"/>
              </a:lnSpc>
              <a:spcAft>
                <a:spcPts val="800"/>
              </a:spcAft>
              <a:buNone/>
            </a:pPr>
            <a:r>
              <a:rPr lang="en-ZA" sz="1800" b="1" dirty="0">
                <a:effectLst/>
                <a:latin typeface="Calibri" panose="020F0502020204030204" pitchFamily="34" charset="0"/>
                <a:ea typeface="Calibri" panose="020F0502020204030204" pitchFamily="34" charset="0"/>
                <a:cs typeface="Times New Roman" panose="02020603050405020304" pitchFamily="18" charset="0"/>
              </a:rPr>
              <a:t>MAIN HEADINGS IN A RESEARCH PROPOSAL</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ABSTRACT</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KEYWORDS</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DECLARATION</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1. INTRODUCTION</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2. BACKGROUND FOR THE STUDY</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3. RATIONALE</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4. PROBLEM STATEMENT</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5. RESEARCH QUESTION	</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6. AIM, GOAL OR PURPOSE OF THE STUDY</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7. OBJECTIVES OF THE STUDY</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8. CONCEPT CLARIFICATION</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9. RESEARCH DESIGN</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10. RESEARCH METHODS</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11. RELIABILITY AND VALIDITY / TRUSTWORTHINESS</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12. ETHICAL CONSIDERATIONS</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13. DISSEMINATION OF RESULTS</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14. WORK AND TIME SCHEDULE	</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15. BUDGET</a:t>
            </a:r>
          </a:p>
          <a:p>
            <a:pPr algn="ctr">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16. CONCLUSION</a:t>
            </a:r>
          </a:p>
          <a:p>
            <a:pPr algn="ct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REFERENCES</a:t>
            </a:r>
          </a:p>
          <a:p>
            <a:pPr algn="ctr">
              <a:lnSpc>
                <a:spcPct val="107000"/>
              </a:lnSpc>
              <a:spcAft>
                <a:spcPts val="800"/>
              </a:spcAft>
            </a:pPr>
            <a:r>
              <a:rPr lang="en-ZA" sz="1800" dirty="0">
                <a:latin typeface="Calibri" panose="020F0502020204030204" pitchFamily="34" charset="0"/>
                <a:ea typeface="Calibri" panose="020F0502020204030204" pitchFamily="34" charset="0"/>
                <a:cs typeface="Times New Roman" panose="02020603050405020304" pitchFamily="18" charset="0"/>
              </a:rPr>
              <a:t>ANNEXURES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sz="3600" dirty="0"/>
          </a:p>
        </p:txBody>
      </p:sp>
    </p:spTree>
    <p:extLst>
      <p:ext uri="{BB962C8B-B14F-4D97-AF65-F5344CB8AC3E}">
        <p14:creationId xmlns:p14="http://schemas.microsoft.com/office/powerpoint/2010/main" val="3598384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b="1" dirty="0">
                <a:solidFill>
                  <a:srgbClr val="FFFFFF"/>
                </a:solidFill>
              </a:rPr>
              <a:t>ETHICAL CONSIDERATIONS</a:t>
            </a:r>
            <a:endParaRPr lang="en-US"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419100"/>
            <a:ext cx="10706090" cy="8891325"/>
          </a:xfrm>
        </p:spPr>
        <p:txBody>
          <a:bodyPr>
            <a:noAutofit/>
          </a:bodyPr>
          <a:lstStyle/>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Are any benefits (temporary, permanent or otherwise) expected to be transferred to the participant as a result of the data collection procedure (e.g. improved health, mental state, financial etc.)? [REC-H 2(d)]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Describe the level to which the study endeavours to promote social and/or ethical value, in particular to the benefit of the community from which participants are drawn. [REC-H 2(e)]</a:t>
            </a:r>
            <a:endParaRPr lang="en-ZA"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Describe the process to be followed in the case of any incidental findings relevant to individual participants. [REC-H 2(h)]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Is there any risk of harm, however slight or temporary, to the researcher while conducting the data collection exercise?  </a:t>
            </a:r>
          </a:p>
          <a:p>
            <a:r>
              <a:rPr lang="en-ZA" dirty="0">
                <a:effectLst/>
                <a:latin typeface="Calibri" panose="020F0502020204030204" pitchFamily="34" charset="0"/>
                <a:ea typeface="Calibri" panose="020F0502020204030204" pitchFamily="34" charset="0"/>
                <a:cs typeface="Times New Roman" panose="02020603050405020304" pitchFamily="18" charset="0"/>
              </a:rPr>
              <a:t>If YES, state each risk and for each risk state </a:t>
            </a:r>
            <a:r>
              <a:rPr lang="en-ZA" dirty="0" err="1">
                <a:effectLst/>
                <a:latin typeface="Calibri" panose="020F0502020204030204" pitchFamily="34" charset="0"/>
                <a:ea typeface="Calibri" panose="020F0502020204030204" pitchFamily="34" charset="0"/>
                <a:cs typeface="Times New Roman" panose="02020603050405020304" pitchFamily="18" charset="0"/>
              </a:rPr>
              <a:t>i</a:t>
            </a:r>
            <a:r>
              <a:rPr lang="en-ZA" dirty="0">
                <a:effectLst/>
                <a:latin typeface="Calibri" panose="020F0502020204030204" pitchFamily="34" charset="0"/>
                <a:ea typeface="Calibri" panose="020F0502020204030204" pitchFamily="34" charset="0"/>
                <a:cs typeface="Times New Roman" panose="02020603050405020304" pitchFamily="18" charset="0"/>
              </a:rPr>
              <a:t>) whether the risk is reversible, ii) whether there are alternative procedures available and iii) whether there are remedial measures available. [REC-H 2(</a:t>
            </a:r>
            <a:r>
              <a:rPr lang="en-ZA" dirty="0" err="1">
                <a:effectLst/>
                <a:latin typeface="Calibri" panose="020F0502020204030204" pitchFamily="34" charset="0"/>
                <a:ea typeface="Calibri" panose="020F0502020204030204" pitchFamily="34" charset="0"/>
                <a:cs typeface="Times New Roman" panose="02020603050405020304" pitchFamily="18" charset="0"/>
              </a:rPr>
              <a:t>i</a:t>
            </a:r>
            <a:r>
              <a:rPr lang="en-ZA"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a:p>
            <a:endParaRPr lang="en-US" sz="4800" dirty="0"/>
          </a:p>
        </p:txBody>
      </p:sp>
    </p:spTree>
    <p:extLst>
      <p:ext uri="{BB962C8B-B14F-4D97-AF65-F5344CB8AC3E}">
        <p14:creationId xmlns:p14="http://schemas.microsoft.com/office/powerpoint/2010/main" val="3480064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b="1" dirty="0">
                <a:solidFill>
                  <a:srgbClr val="FFFFFF"/>
                </a:solidFill>
              </a:rPr>
              <a:t>DISSEMINATION OF RESULTS</a:t>
            </a:r>
            <a:endParaRPr lang="en-US"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Indicate how the research results will be made public: Workshop; poster; article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Will feedback be given to participants?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If YES, specify whether feedback will be written, oral or by other means and describe how this is to be given (e.g. to each individual immediately after participation, to each participant after the entire project is completed, to all participants in a group setting, etc.). </a:t>
            </a:r>
          </a:p>
          <a:p>
            <a:pPr>
              <a:lnSpc>
                <a:spcPct val="107000"/>
              </a:lnSpc>
              <a:spcAft>
                <a:spcPts val="800"/>
              </a:spcAft>
            </a:pPr>
            <a:r>
              <a:rPr lang="en-ZA" dirty="0">
                <a:effectLst/>
                <a:latin typeface="Calibri" panose="020F0502020204030204" pitchFamily="34" charset="0"/>
                <a:ea typeface="Calibri" panose="020F0502020204030204" pitchFamily="34" charset="0"/>
                <a:cs typeface="Times New Roman" panose="02020603050405020304" pitchFamily="18" charset="0"/>
              </a:rPr>
              <a:t>If NO, motivate reasons why it is not possible to provide participants with feedback. 	</a:t>
            </a:r>
          </a:p>
        </p:txBody>
      </p:sp>
    </p:spTree>
    <p:extLst>
      <p:ext uri="{BB962C8B-B14F-4D97-AF65-F5344CB8AC3E}">
        <p14:creationId xmlns:p14="http://schemas.microsoft.com/office/powerpoint/2010/main" val="2396840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b="1" dirty="0">
                <a:solidFill>
                  <a:srgbClr val="FFFFFF"/>
                </a:solidFill>
              </a:rPr>
              <a:t>WORK AND TIME SCHEDULE</a:t>
            </a:r>
            <a:endParaRPr lang="en-US"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00761"/>
            <a:ext cx="10706090" cy="8049513"/>
          </a:xfrm>
        </p:spPr>
        <p:txBody>
          <a:bodyPr>
            <a:noAutofit/>
          </a:bodyPr>
          <a:lstStyle/>
          <a:p>
            <a:r>
              <a:rPr lang="en-ZA" sz="2800" dirty="0">
                <a:effectLst/>
                <a:latin typeface="Calibri" panose="020F0502020204030204" pitchFamily="34" charset="0"/>
                <a:ea typeface="Calibri" panose="020F0502020204030204" pitchFamily="34" charset="0"/>
                <a:cs typeface="Times New Roman" panose="02020603050405020304" pitchFamily="18" charset="0"/>
              </a:rPr>
              <a:t>A realistic time frame is very important - use a table</a:t>
            </a:r>
            <a:endParaRPr lang="en-US" sz="4800" dirty="0"/>
          </a:p>
        </p:txBody>
      </p:sp>
      <p:graphicFrame>
        <p:nvGraphicFramePr>
          <p:cNvPr id="2" name="Table 1">
            <a:extLst>
              <a:ext uri="{FF2B5EF4-FFF2-40B4-BE49-F238E27FC236}">
                <a16:creationId xmlns:a16="http://schemas.microsoft.com/office/drawing/2014/main" id="{784368BE-92FC-0205-905C-6FFCB3EDAC81}"/>
              </a:ext>
            </a:extLst>
          </p:cNvPr>
          <p:cNvGraphicFramePr>
            <a:graphicFrameLocks noGrp="1"/>
          </p:cNvGraphicFramePr>
          <p:nvPr>
            <p:extLst>
              <p:ext uri="{D42A27DB-BD31-4B8C-83A1-F6EECF244321}">
                <p14:modId xmlns:p14="http://schemas.microsoft.com/office/powerpoint/2010/main" val="4243737118"/>
              </p:ext>
            </p:extLst>
          </p:nvPr>
        </p:nvGraphicFramePr>
        <p:xfrm>
          <a:off x="7112749" y="2411651"/>
          <a:ext cx="9965163" cy="6248396"/>
        </p:xfrm>
        <a:graphic>
          <a:graphicData uri="http://schemas.openxmlformats.org/drawingml/2006/table">
            <a:tbl>
              <a:tblPr firstRow="1" firstCol="1" bandRow="1">
                <a:tableStyleId>{5C22544A-7EE6-4342-B048-85BDC9FD1C3A}</a:tableStyleId>
              </a:tblPr>
              <a:tblGrid>
                <a:gridCol w="6015260">
                  <a:extLst>
                    <a:ext uri="{9D8B030D-6E8A-4147-A177-3AD203B41FA5}">
                      <a16:colId xmlns:a16="http://schemas.microsoft.com/office/drawing/2014/main" val="1687743710"/>
                    </a:ext>
                  </a:extLst>
                </a:gridCol>
                <a:gridCol w="3949903">
                  <a:extLst>
                    <a:ext uri="{9D8B030D-6E8A-4147-A177-3AD203B41FA5}">
                      <a16:colId xmlns:a16="http://schemas.microsoft.com/office/drawing/2014/main" val="2044271640"/>
                    </a:ext>
                  </a:extLst>
                </a:gridCol>
              </a:tblGrid>
              <a:tr h="446314">
                <a:tc>
                  <a:txBody>
                    <a:bodyPr/>
                    <a:lstStyle/>
                    <a:p>
                      <a:pPr>
                        <a:lnSpc>
                          <a:spcPct val="150000"/>
                        </a:lnSpc>
                      </a:pPr>
                      <a:r>
                        <a:rPr lang="en-ZA" sz="2000">
                          <a:effectLst/>
                        </a:rPr>
                        <a:t>Activity</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Month and Year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7025182"/>
                  </a:ext>
                </a:extLst>
              </a:tr>
              <a:tr h="446314">
                <a:tc>
                  <a:txBody>
                    <a:bodyPr/>
                    <a:lstStyle/>
                    <a:p>
                      <a:pPr>
                        <a:lnSpc>
                          <a:spcPct val="150000"/>
                        </a:lnSpc>
                      </a:pPr>
                      <a:r>
                        <a:rPr lang="en-ZA" sz="2000">
                          <a:effectLst/>
                        </a:rPr>
                        <a:t>Email proposal and REC-H form to DRC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7511978"/>
                  </a:ext>
                </a:extLst>
              </a:tr>
              <a:tr h="446314">
                <a:tc>
                  <a:txBody>
                    <a:bodyPr/>
                    <a:lstStyle/>
                    <a:p>
                      <a:pPr>
                        <a:lnSpc>
                          <a:spcPct val="150000"/>
                        </a:lnSpc>
                      </a:pPr>
                      <a:r>
                        <a:rPr lang="en-ZA" sz="2000">
                          <a:effectLst/>
                        </a:rPr>
                        <a:t>DRC meeting</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4240385"/>
                  </a:ext>
                </a:extLst>
              </a:tr>
              <a:tr h="446314">
                <a:tc>
                  <a:txBody>
                    <a:bodyPr/>
                    <a:lstStyle/>
                    <a:p>
                      <a:pPr>
                        <a:lnSpc>
                          <a:spcPct val="150000"/>
                        </a:lnSpc>
                      </a:pPr>
                      <a:r>
                        <a:rPr lang="en-ZA" sz="2000">
                          <a:effectLst/>
                        </a:rPr>
                        <a:t>Email proposal and forms to FPGSC</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4605949"/>
                  </a:ext>
                </a:extLst>
              </a:tr>
              <a:tr h="446314">
                <a:tc>
                  <a:txBody>
                    <a:bodyPr/>
                    <a:lstStyle/>
                    <a:p>
                      <a:pPr>
                        <a:lnSpc>
                          <a:spcPct val="150000"/>
                        </a:lnSpc>
                      </a:pPr>
                      <a:r>
                        <a:rPr lang="en-ZA" sz="2000">
                          <a:effectLst/>
                        </a:rPr>
                        <a:t>FPGSC meeting</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1819060"/>
                  </a:ext>
                </a:extLst>
              </a:tr>
              <a:tr h="446314">
                <a:tc>
                  <a:txBody>
                    <a:bodyPr/>
                    <a:lstStyle/>
                    <a:p>
                      <a:pPr>
                        <a:lnSpc>
                          <a:spcPct val="150000"/>
                        </a:lnSpc>
                      </a:pPr>
                      <a:r>
                        <a:rPr lang="en-ZA" sz="2000">
                          <a:effectLst/>
                        </a:rPr>
                        <a:t>Submit proposal to REC-H [if relevant]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2201437"/>
                  </a:ext>
                </a:extLst>
              </a:tr>
              <a:tr h="446314">
                <a:tc>
                  <a:txBody>
                    <a:bodyPr/>
                    <a:lstStyle/>
                    <a:p>
                      <a:pPr>
                        <a:lnSpc>
                          <a:spcPct val="150000"/>
                        </a:lnSpc>
                      </a:pPr>
                      <a:r>
                        <a:rPr lang="en-ZA" sz="2000">
                          <a:effectLst/>
                        </a:rPr>
                        <a:t>REC-H meeting [if relevant]</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6573184"/>
                  </a:ext>
                </a:extLst>
              </a:tr>
              <a:tr h="446314">
                <a:tc>
                  <a:txBody>
                    <a:bodyPr/>
                    <a:lstStyle/>
                    <a:p>
                      <a:pPr>
                        <a:lnSpc>
                          <a:spcPct val="150000"/>
                        </a:lnSpc>
                      </a:pPr>
                      <a:r>
                        <a:rPr lang="en-ZA" sz="2000">
                          <a:effectLst/>
                        </a:rPr>
                        <a:t>Submit proposal to DoH/Life/Netcare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6644672"/>
                  </a:ext>
                </a:extLst>
              </a:tr>
              <a:tr h="446314">
                <a:tc>
                  <a:txBody>
                    <a:bodyPr/>
                    <a:lstStyle/>
                    <a:p>
                      <a:pPr>
                        <a:lnSpc>
                          <a:spcPct val="150000"/>
                        </a:lnSpc>
                      </a:pPr>
                      <a:r>
                        <a:rPr lang="en-ZA" sz="2000">
                          <a:effectLst/>
                        </a:rPr>
                        <a:t>Begin data collection</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4893420"/>
                  </a:ext>
                </a:extLst>
              </a:tr>
              <a:tr h="446314">
                <a:tc>
                  <a:txBody>
                    <a:bodyPr/>
                    <a:lstStyle/>
                    <a:p>
                      <a:pPr>
                        <a:lnSpc>
                          <a:spcPct val="150000"/>
                        </a:lnSpc>
                      </a:pPr>
                      <a:r>
                        <a:rPr lang="en-ZA" sz="2000">
                          <a:effectLst/>
                        </a:rPr>
                        <a:t>Begin data analysis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8070806"/>
                  </a:ext>
                </a:extLst>
              </a:tr>
              <a:tr h="446314">
                <a:tc>
                  <a:txBody>
                    <a:bodyPr/>
                    <a:lstStyle/>
                    <a:p>
                      <a:pPr>
                        <a:lnSpc>
                          <a:spcPct val="150000"/>
                        </a:lnSpc>
                      </a:pPr>
                      <a:r>
                        <a:rPr lang="en-ZA" sz="2000">
                          <a:effectLst/>
                        </a:rPr>
                        <a:t>Begin recommendations/model/strategies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4091371"/>
                  </a:ext>
                </a:extLst>
              </a:tr>
              <a:tr h="446314">
                <a:tc>
                  <a:txBody>
                    <a:bodyPr/>
                    <a:lstStyle/>
                    <a:p>
                      <a:pPr>
                        <a:lnSpc>
                          <a:spcPct val="150000"/>
                        </a:lnSpc>
                      </a:pPr>
                      <a:r>
                        <a:rPr lang="en-ZA" sz="2000">
                          <a:effectLst/>
                        </a:rPr>
                        <a:t>Begin writing chapters</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6560410"/>
                  </a:ext>
                </a:extLst>
              </a:tr>
              <a:tr h="446314">
                <a:tc>
                  <a:txBody>
                    <a:bodyPr/>
                    <a:lstStyle/>
                    <a:p>
                      <a:pPr>
                        <a:lnSpc>
                          <a:spcPct val="150000"/>
                        </a:lnSpc>
                      </a:pPr>
                      <a:r>
                        <a:rPr lang="en-ZA" sz="2000">
                          <a:effectLst/>
                        </a:rPr>
                        <a:t>Submit for editing/formatting</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a:effectLst/>
                        </a:rPr>
                        <a: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2878502"/>
                  </a:ext>
                </a:extLst>
              </a:tr>
              <a:tr h="446314">
                <a:tc>
                  <a:txBody>
                    <a:bodyPr/>
                    <a:lstStyle/>
                    <a:p>
                      <a:pPr>
                        <a:lnSpc>
                          <a:spcPct val="150000"/>
                        </a:lnSpc>
                      </a:pPr>
                      <a:r>
                        <a:rPr lang="en-ZA" sz="2000">
                          <a:effectLst/>
                        </a:rPr>
                        <a:t>Submit final document to Exams Office</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pPr>
                      <a:r>
                        <a:rPr lang="en-ZA" sz="2000" dirty="0">
                          <a:effectLst/>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2251170"/>
                  </a:ext>
                </a:extLst>
              </a:tr>
            </a:tbl>
          </a:graphicData>
        </a:graphic>
      </p:graphicFrame>
    </p:spTree>
    <p:extLst>
      <p:ext uri="{BB962C8B-B14F-4D97-AF65-F5344CB8AC3E}">
        <p14:creationId xmlns:p14="http://schemas.microsoft.com/office/powerpoint/2010/main" val="2105148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b="1" dirty="0">
                <a:solidFill>
                  <a:srgbClr val="FFFFFF"/>
                </a:solidFill>
              </a:rPr>
              <a:t>BUDGET</a:t>
            </a:r>
            <a:endParaRPr lang="en-US"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pPr>
              <a:lnSpc>
                <a:spcPct val="107000"/>
              </a:lnSpc>
              <a:spcAft>
                <a:spcPts val="800"/>
              </a:spcAft>
            </a:pPr>
            <a:r>
              <a:rPr lang="en-ZA" sz="2800" dirty="0">
                <a:effectLst/>
                <a:latin typeface="Calibri" panose="020F0502020204030204" pitchFamily="34" charset="0"/>
                <a:ea typeface="Calibri" panose="020F0502020204030204" pitchFamily="34" charset="0"/>
                <a:cs typeface="Times New Roman" panose="02020603050405020304" pitchFamily="18" charset="0"/>
              </a:rPr>
              <a:t>Costs involved in the study (i.e. literature, statistics, equipment, binding, printing, stationary, transport) – use a table	</a:t>
            </a:r>
          </a:p>
        </p:txBody>
      </p:sp>
      <p:graphicFrame>
        <p:nvGraphicFramePr>
          <p:cNvPr id="2" name="Table 1">
            <a:extLst>
              <a:ext uri="{FF2B5EF4-FFF2-40B4-BE49-F238E27FC236}">
                <a16:creationId xmlns:a16="http://schemas.microsoft.com/office/drawing/2014/main" id="{82D188C1-637E-B045-FF86-583AE6897137}"/>
              </a:ext>
            </a:extLst>
          </p:cNvPr>
          <p:cNvGraphicFramePr>
            <a:graphicFrameLocks noGrp="1"/>
          </p:cNvGraphicFramePr>
          <p:nvPr>
            <p:extLst>
              <p:ext uri="{D42A27DB-BD31-4B8C-83A1-F6EECF244321}">
                <p14:modId xmlns:p14="http://schemas.microsoft.com/office/powerpoint/2010/main" val="2656594199"/>
              </p:ext>
            </p:extLst>
          </p:nvPr>
        </p:nvGraphicFramePr>
        <p:xfrm>
          <a:off x="6818304" y="2547706"/>
          <a:ext cx="10631496" cy="6887090"/>
        </p:xfrm>
        <a:graphic>
          <a:graphicData uri="http://schemas.openxmlformats.org/drawingml/2006/table">
            <a:tbl>
              <a:tblPr firstRow="1" firstCol="1" bandRow="1">
                <a:tableStyleId>{5C22544A-7EE6-4342-B048-85BDC9FD1C3A}</a:tableStyleId>
              </a:tblPr>
              <a:tblGrid>
                <a:gridCol w="7972900">
                  <a:extLst>
                    <a:ext uri="{9D8B030D-6E8A-4147-A177-3AD203B41FA5}">
                      <a16:colId xmlns:a16="http://schemas.microsoft.com/office/drawing/2014/main" val="3897804528"/>
                    </a:ext>
                  </a:extLst>
                </a:gridCol>
                <a:gridCol w="2658596">
                  <a:extLst>
                    <a:ext uri="{9D8B030D-6E8A-4147-A177-3AD203B41FA5}">
                      <a16:colId xmlns:a16="http://schemas.microsoft.com/office/drawing/2014/main" val="1916952096"/>
                    </a:ext>
                  </a:extLst>
                </a:gridCol>
              </a:tblGrid>
              <a:tr h="480539">
                <a:tc>
                  <a:txBody>
                    <a:bodyPr/>
                    <a:lstStyle/>
                    <a:p>
                      <a:pPr algn="just">
                        <a:lnSpc>
                          <a:spcPct val="150000"/>
                        </a:lnSpc>
                        <a:spcAft>
                          <a:spcPts val="800"/>
                        </a:spcAft>
                      </a:pPr>
                      <a:r>
                        <a:rPr lang="en-ZA" sz="2400">
                          <a:effectLst/>
                        </a:rPr>
                        <a:t>Item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Estimated costs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3816086"/>
                  </a:ext>
                </a:extLst>
              </a:tr>
              <a:tr h="480539">
                <a:tc>
                  <a:txBody>
                    <a:bodyPr/>
                    <a:lstStyle/>
                    <a:p>
                      <a:pPr algn="just">
                        <a:lnSpc>
                          <a:spcPct val="150000"/>
                        </a:lnSpc>
                        <a:spcAft>
                          <a:spcPts val="800"/>
                        </a:spcAft>
                      </a:pPr>
                      <a:r>
                        <a:rPr lang="en-ZA" sz="2400">
                          <a:effectLst/>
                        </a:rPr>
                        <a:t>Language editor for completed research</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29401"/>
                  </a:ext>
                </a:extLst>
              </a:tr>
              <a:tr h="480539">
                <a:tc>
                  <a:txBody>
                    <a:bodyPr/>
                    <a:lstStyle/>
                    <a:p>
                      <a:pPr algn="just">
                        <a:lnSpc>
                          <a:spcPct val="150000"/>
                        </a:lnSpc>
                        <a:spcAft>
                          <a:spcPts val="800"/>
                        </a:spcAft>
                      </a:pPr>
                      <a:r>
                        <a:rPr lang="en-ZA" sz="2400">
                          <a:effectLst/>
                        </a:rPr>
                        <a:t>Data collection equipment (e.g. digital recorder)</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5417023"/>
                  </a:ext>
                </a:extLst>
              </a:tr>
              <a:tr h="480539">
                <a:tc>
                  <a:txBody>
                    <a:bodyPr/>
                    <a:lstStyle/>
                    <a:p>
                      <a:pPr algn="just">
                        <a:lnSpc>
                          <a:spcPct val="150000"/>
                        </a:lnSpc>
                        <a:spcAft>
                          <a:spcPts val="800"/>
                        </a:spcAft>
                      </a:pPr>
                      <a:r>
                        <a:rPr lang="en-ZA" sz="2400">
                          <a:effectLst/>
                        </a:rPr>
                        <a:t>Independent coder</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7426057"/>
                  </a:ext>
                </a:extLst>
              </a:tr>
              <a:tr h="480539">
                <a:tc>
                  <a:txBody>
                    <a:bodyPr/>
                    <a:lstStyle/>
                    <a:p>
                      <a:pPr algn="just">
                        <a:lnSpc>
                          <a:spcPct val="150000"/>
                        </a:lnSpc>
                        <a:spcAft>
                          <a:spcPts val="800"/>
                        </a:spcAft>
                      </a:pPr>
                      <a:r>
                        <a:rPr lang="en-ZA" sz="2400">
                          <a:effectLst/>
                        </a:rPr>
                        <a:t>Transcription of interviews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3798005"/>
                  </a:ext>
                </a:extLst>
              </a:tr>
              <a:tr h="480539">
                <a:tc>
                  <a:txBody>
                    <a:bodyPr/>
                    <a:lstStyle/>
                    <a:p>
                      <a:pPr algn="just">
                        <a:lnSpc>
                          <a:spcPct val="150000"/>
                        </a:lnSpc>
                        <a:spcAft>
                          <a:spcPts val="800"/>
                        </a:spcAft>
                      </a:pPr>
                      <a:r>
                        <a:rPr lang="en-ZA" sz="2400">
                          <a:effectLst/>
                        </a:rPr>
                        <a:t>Language translation of interviews (back translation)</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24435"/>
                  </a:ext>
                </a:extLst>
              </a:tr>
              <a:tr h="482694">
                <a:tc>
                  <a:txBody>
                    <a:bodyPr/>
                    <a:lstStyle/>
                    <a:p>
                      <a:pPr algn="just">
                        <a:lnSpc>
                          <a:spcPct val="150000"/>
                        </a:lnSpc>
                        <a:spcAft>
                          <a:spcPts val="800"/>
                        </a:spcAft>
                      </a:pPr>
                      <a:r>
                        <a:rPr lang="en-ZA" sz="2400">
                          <a:effectLst/>
                        </a:rPr>
                        <a:t>Data collection travelling cost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200045"/>
                  </a:ext>
                </a:extLst>
              </a:tr>
              <a:tr h="480539">
                <a:tc>
                  <a:txBody>
                    <a:bodyPr/>
                    <a:lstStyle/>
                    <a:p>
                      <a:pPr algn="just">
                        <a:lnSpc>
                          <a:spcPct val="150000"/>
                        </a:lnSpc>
                        <a:spcAft>
                          <a:spcPts val="800"/>
                        </a:spcAft>
                      </a:pPr>
                      <a:r>
                        <a:rPr lang="en-ZA" sz="2400">
                          <a:effectLst/>
                        </a:rPr>
                        <a:t>Communication cost (cell phone, data bundles)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7432704"/>
                  </a:ext>
                </a:extLst>
              </a:tr>
              <a:tr h="480539">
                <a:tc>
                  <a:txBody>
                    <a:bodyPr/>
                    <a:lstStyle/>
                    <a:p>
                      <a:pPr algn="just">
                        <a:lnSpc>
                          <a:spcPct val="150000"/>
                        </a:lnSpc>
                        <a:spcAft>
                          <a:spcPts val="800"/>
                        </a:spcAft>
                      </a:pPr>
                      <a:r>
                        <a:rPr lang="en-ZA" sz="2400">
                          <a:effectLst/>
                        </a:rPr>
                        <a:t>Stationery cost (Paper, ink toner, journals)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7572092"/>
                  </a:ext>
                </a:extLst>
              </a:tr>
              <a:tr h="480539">
                <a:tc>
                  <a:txBody>
                    <a:bodyPr/>
                    <a:lstStyle/>
                    <a:p>
                      <a:pPr algn="just">
                        <a:lnSpc>
                          <a:spcPct val="150000"/>
                        </a:lnSpc>
                        <a:spcAft>
                          <a:spcPts val="800"/>
                        </a:spcAft>
                      </a:pPr>
                      <a:r>
                        <a:rPr lang="en-ZA" sz="2400">
                          <a:effectLst/>
                        </a:rPr>
                        <a:t>Expert panel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5407595"/>
                  </a:ext>
                </a:extLst>
              </a:tr>
              <a:tr h="480539">
                <a:tc>
                  <a:txBody>
                    <a:bodyPr/>
                    <a:lstStyle/>
                    <a:p>
                      <a:pPr algn="just">
                        <a:lnSpc>
                          <a:spcPct val="150000"/>
                        </a:lnSpc>
                        <a:spcAft>
                          <a:spcPts val="800"/>
                        </a:spcAft>
                      </a:pPr>
                      <a:r>
                        <a:rPr lang="en-ZA" sz="2400">
                          <a:effectLst/>
                        </a:rPr>
                        <a:t>Independent reviewer of literature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3062913"/>
                  </a:ext>
                </a:extLst>
              </a:tr>
              <a:tr h="480539">
                <a:tc>
                  <a:txBody>
                    <a:bodyPr/>
                    <a:lstStyle/>
                    <a:p>
                      <a:pPr algn="just">
                        <a:lnSpc>
                          <a:spcPct val="150000"/>
                        </a:lnSpc>
                        <a:spcAft>
                          <a:spcPts val="800"/>
                        </a:spcAft>
                      </a:pPr>
                      <a:r>
                        <a:rPr lang="en-ZA" sz="2400">
                          <a:effectLst/>
                        </a:rPr>
                        <a:t>Printing of poster for NMU student conference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0036789"/>
                  </a:ext>
                </a:extLst>
              </a:tr>
              <a:tr h="480539">
                <a:tc>
                  <a:txBody>
                    <a:bodyPr/>
                    <a:lstStyle/>
                    <a:p>
                      <a:pPr algn="just">
                        <a:lnSpc>
                          <a:spcPct val="150000"/>
                        </a:lnSpc>
                        <a:spcAft>
                          <a:spcPts val="800"/>
                        </a:spcAft>
                      </a:pPr>
                      <a:r>
                        <a:rPr lang="en-ZA" sz="2400">
                          <a:effectLst/>
                        </a:rPr>
                        <a:t>Page fees for publication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a:effectLst/>
                        </a:rPr>
                        <a:t>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8514157"/>
                  </a:ext>
                </a:extLst>
              </a:tr>
              <a:tr h="480539">
                <a:tc>
                  <a:txBody>
                    <a:bodyPr/>
                    <a:lstStyle/>
                    <a:p>
                      <a:pPr algn="just">
                        <a:lnSpc>
                          <a:spcPct val="150000"/>
                        </a:lnSpc>
                        <a:spcAft>
                          <a:spcPts val="800"/>
                        </a:spcAft>
                      </a:pPr>
                      <a:r>
                        <a:rPr lang="en-ZA" sz="2400">
                          <a:effectLst/>
                        </a:rPr>
                        <a:t>Total </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n-ZA" sz="2400" dirty="0">
                          <a:effectLst/>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11100"/>
                  </a:ext>
                </a:extLst>
              </a:tr>
            </a:tbl>
          </a:graphicData>
        </a:graphic>
      </p:graphicFrame>
    </p:spTree>
    <p:extLst>
      <p:ext uri="{BB962C8B-B14F-4D97-AF65-F5344CB8AC3E}">
        <p14:creationId xmlns:p14="http://schemas.microsoft.com/office/powerpoint/2010/main" val="3638508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b="1" dirty="0">
                <a:solidFill>
                  <a:srgbClr val="FFFFFF"/>
                </a:solidFill>
              </a:rPr>
              <a:t>CONCLUSION</a:t>
            </a:r>
            <a:endParaRPr lang="en-US"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endParaRPr lang="en-US" sz="3600" dirty="0"/>
          </a:p>
          <a:p>
            <a:r>
              <a:rPr lang="en-ZA" sz="3600" dirty="0"/>
              <a:t>Describe briefly what the proposal discussed.	</a:t>
            </a:r>
          </a:p>
        </p:txBody>
      </p:sp>
    </p:spTree>
    <p:extLst>
      <p:ext uri="{BB962C8B-B14F-4D97-AF65-F5344CB8AC3E}">
        <p14:creationId xmlns:p14="http://schemas.microsoft.com/office/powerpoint/2010/main" val="2164399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b="1" dirty="0">
                <a:solidFill>
                  <a:srgbClr val="FFFFFF"/>
                </a:solidFill>
              </a:rPr>
              <a:t>REFERENCES</a:t>
            </a:r>
            <a:endParaRPr lang="en-US"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All the references included in the reference list must correlate with references in the text</a:t>
            </a:r>
            <a:r>
              <a:rPr lang="en-ZA" sz="3600"/>
              <a:t>. </a:t>
            </a:r>
          </a:p>
          <a:p>
            <a:r>
              <a:rPr lang="en-ZA" sz="3600"/>
              <a:t>It </a:t>
            </a:r>
            <a:r>
              <a:rPr lang="en-ZA" sz="3600" dirty="0"/>
              <a:t>is the responsibility of the student to ensure the correctness of the reference list and that all the references correlate with the list (especially related to the spelling of author names, dates, pages).	</a:t>
            </a:r>
          </a:p>
          <a:p>
            <a:endParaRPr lang="en-US" sz="3600" dirty="0"/>
          </a:p>
        </p:txBody>
      </p:sp>
    </p:spTree>
    <p:extLst>
      <p:ext uri="{BB962C8B-B14F-4D97-AF65-F5344CB8AC3E}">
        <p14:creationId xmlns:p14="http://schemas.microsoft.com/office/powerpoint/2010/main" val="4158781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b="1" dirty="0">
                <a:solidFill>
                  <a:srgbClr val="FFFFFF"/>
                </a:solidFill>
              </a:rPr>
              <a:t>ANNEXURES</a:t>
            </a:r>
            <a:endParaRPr lang="en-US"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Annexure 1: Letter requesting permission to do research at a facility/organisation </a:t>
            </a:r>
          </a:p>
          <a:p>
            <a:r>
              <a:rPr lang="en-ZA" sz="3600" dirty="0"/>
              <a:t>Annexure 2: Letter requesting a participant/respondent to participate in a study 	</a:t>
            </a:r>
          </a:p>
          <a:p>
            <a:r>
              <a:rPr lang="en-ZA" sz="3600" dirty="0"/>
              <a:t>Annexure 3: Participant/Respondent consent form 	</a:t>
            </a:r>
          </a:p>
          <a:p>
            <a:r>
              <a:rPr lang="en-ZA" sz="3600" dirty="0"/>
              <a:t>Annexure 4: Questionnaire or Interview questions	</a:t>
            </a:r>
          </a:p>
          <a:p>
            <a:r>
              <a:rPr lang="en-ZA" sz="3600" dirty="0"/>
              <a:t>Annexure 5: Departmental review form/minutes	</a:t>
            </a:r>
          </a:p>
        </p:txBody>
      </p:sp>
    </p:spTree>
    <p:extLst>
      <p:ext uri="{BB962C8B-B14F-4D97-AF65-F5344CB8AC3E}">
        <p14:creationId xmlns:p14="http://schemas.microsoft.com/office/powerpoint/2010/main" val="1647462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Freeform: Shape 3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304800" y="3422925"/>
            <a:ext cx="5189574" cy="4607859"/>
          </a:xfrm>
          <a:prstGeom prst="ellipse">
            <a:avLst/>
          </a:prstGeom>
        </p:spPr>
        <p:txBody>
          <a:bodyPr vert="horz" lIns="91440" tIns="45720" rIns="91440" bIns="45720" rtlCol="0" anchor="t">
            <a:normAutofit/>
          </a:bodyPr>
          <a:lstStyle/>
          <a:p>
            <a:pPr algn="l">
              <a:lnSpc>
                <a:spcPct val="90000"/>
              </a:lnSpc>
            </a:pPr>
            <a:r>
              <a:rPr lang="en-US" sz="6000" b="1" dirty="0">
                <a:solidFill>
                  <a:srgbClr val="FFFFFF"/>
                </a:solidFill>
              </a:rPr>
              <a:t>References</a:t>
            </a:r>
            <a:endParaRPr lang="en-US" sz="6000" b="1" kern="1200" dirty="0">
              <a:solidFill>
                <a:srgbClr val="FFFFFF"/>
              </a:solidFill>
              <a:latin typeface="+mj-lt"/>
              <a:ea typeface="+mj-ea"/>
              <a:cs typeface="+mj-cs"/>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2" name="TextBox 1">
            <a:extLst>
              <a:ext uri="{FF2B5EF4-FFF2-40B4-BE49-F238E27FC236}">
                <a16:creationId xmlns:a16="http://schemas.microsoft.com/office/drawing/2014/main" id="{3B358372-45DA-5F40-256D-B963093F1E17}"/>
              </a:ext>
            </a:extLst>
          </p:cNvPr>
          <p:cNvSpPr txBox="1"/>
          <p:nvPr/>
        </p:nvSpPr>
        <p:spPr>
          <a:xfrm>
            <a:off x="7772400" y="1866900"/>
            <a:ext cx="8991600" cy="6093976"/>
          </a:xfrm>
          <a:prstGeom prst="rect">
            <a:avLst/>
          </a:prstGeom>
          <a:noFill/>
        </p:spPr>
        <p:txBody>
          <a:bodyPr wrap="square" rtlCol="0">
            <a:spAutoFit/>
          </a:bodyPr>
          <a:lstStyle/>
          <a:p>
            <a:endParaRPr lang="en-ZA" sz="2400" dirty="0"/>
          </a:p>
          <a:p>
            <a:r>
              <a:rPr lang="en-ZA" sz="2400" dirty="0"/>
              <a:t>Grant, C. &amp; </a:t>
            </a:r>
            <a:r>
              <a:rPr lang="en-ZA" sz="2400" dirty="0" err="1"/>
              <a:t>Osanloo</a:t>
            </a:r>
            <a:r>
              <a:rPr lang="en-ZA" sz="2400" dirty="0"/>
              <a:t>, A.. Understanding, selecting, and integrating a theoretical framework in dissertation research: creating the blueprint for your “house” </a:t>
            </a:r>
            <a:r>
              <a:rPr lang="en-ZA" sz="2400" dirty="0">
                <a:hlinkClick r:id="rId4"/>
              </a:rPr>
              <a:t>https://files.eric.ed.gov/fulltext/EJ1058505.pdf</a:t>
            </a:r>
            <a:r>
              <a:rPr lang="en-ZA" sz="2400" dirty="0"/>
              <a:t> </a:t>
            </a:r>
          </a:p>
          <a:p>
            <a:endParaRPr lang="en-ZA" sz="2400" dirty="0"/>
          </a:p>
          <a:p>
            <a:r>
              <a:rPr lang="en-ZA" sz="2400" dirty="0"/>
              <a:t>University of Birmingham. (2023). What is a research proposal? </a:t>
            </a:r>
            <a:r>
              <a:rPr lang="en-ZA" sz="2400" dirty="0">
                <a:hlinkClick r:id="rId5"/>
              </a:rPr>
              <a:t>https://www.birmingham.ac.uk/schools/calgs/cal-research-proposals/what.aspx</a:t>
            </a:r>
            <a:r>
              <a:rPr lang="en-ZA" sz="2400" dirty="0"/>
              <a:t> </a:t>
            </a:r>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p:txBody>
      </p:sp>
    </p:spTree>
    <p:extLst>
      <p:ext uri="{BB962C8B-B14F-4D97-AF65-F5344CB8AC3E}">
        <p14:creationId xmlns:p14="http://schemas.microsoft.com/office/powerpoint/2010/main" val="2372106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5400" b="1" dirty="0">
                <a:solidFill>
                  <a:srgbClr val="FFFFFF"/>
                </a:solidFill>
              </a:rPr>
              <a:t>TITLE</a:t>
            </a:r>
            <a:endParaRPr lang="en-US" sz="54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ZA" sz="3600" dirty="0"/>
              <a:t>Title must tell reader: where the study is taking place; who is being studied	</a:t>
            </a:r>
          </a:p>
          <a:p>
            <a:r>
              <a:rPr lang="en-ZA" sz="3600" dirty="0"/>
              <a:t>Should be concise (avoid unnecessary words; avoid repetition)	</a:t>
            </a:r>
          </a:p>
          <a:p>
            <a:r>
              <a:rPr lang="en-ZA" sz="3600" dirty="0"/>
              <a:t>Should avoid abbreviations or acronyms etc. 	</a:t>
            </a:r>
          </a:p>
          <a:p>
            <a:r>
              <a:rPr lang="en-ZA" sz="3600" dirty="0"/>
              <a:t>Should be grammatically correct 	</a:t>
            </a:r>
          </a:p>
          <a:p>
            <a:r>
              <a:rPr lang="en-ZA" sz="3600" dirty="0"/>
              <a:t>Should be logical 	</a:t>
            </a:r>
          </a:p>
        </p:txBody>
      </p:sp>
    </p:spTree>
    <p:extLst>
      <p:ext uri="{BB962C8B-B14F-4D97-AF65-F5344CB8AC3E}">
        <p14:creationId xmlns:p14="http://schemas.microsoft.com/office/powerpoint/2010/main" val="249275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5400" b="1" dirty="0">
                <a:solidFill>
                  <a:srgbClr val="FFFFFF"/>
                </a:solidFill>
              </a:rPr>
              <a:t>TITLE PAGE</a:t>
            </a:r>
            <a:endParaRPr lang="en-US" sz="54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pic>
        <p:nvPicPr>
          <p:cNvPr id="6" name="Content Placeholder 5">
            <a:extLst>
              <a:ext uri="{FF2B5EF4-FFF2-40B4-BE49-F238E27FC236}">
                <a16:creationId xmlns:a16="http://schemas.microsoft.com/office/drawing/2014/main" id="{C5056B28-A21E-9BE2-1C88-2029833E200B}"/>
              </a:ext>
            </a:extLst>
          </p:cNvPr>
          <p:cNvPicPr>
            <a:picLocks noGrp="1" noChangeAspect="1"/>
          </p:cNvPicPr>
          <p:nvPr>
            <p:ph idx="1"/>
          </p:nvPr>
        </p:nvPicPr>
        <p:blipFill>
          <a:blip r:embed="rId4"/>
          <a:stretch>
            <a:fillRect/>
          </a:stretch>
        </p:blipFill>
        <p:spPr>
          <a:xfrm>
            <a:off x="9525000" y="450958"/>
            <a:ext cx="5638800" cy="9803823"/>
          </a:xfrm>
        </p:spPr>
      </p:pic>
    </p:spTree>
    <p:extLst>
      <p:ext uri="{BB962C8B-B14F-4D97-AF65-F5344CB8AC3E}">
        <p14:creationId xmlns:p14="http://schemas.microsoft.com/office/powerpoint/2010/main" val="419437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5400" b="1" dirty="0">
                <a:solidFill>
                  <a:srgbClr val="FFFFFF"/>
                </a:solidFill>
              </a:rPr>
              <a:t>ABSTRACT</a:t>
            </a:r>
            <a:endParaRPr lang="en-US" sz="54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endParaRPr lang="en-US" sz="3600" dirty="0"/>
          </a:p>
          <a:p>
            <a:r>
              <a:rPr lang="en-ZA" sz="3600" dirty="0"/>
              <a:t>A summary of your whole proposal</a:t>
            </a:r>
          </a:p>
          <a:p>
            <a:r>
              <a:rPr lang="en-ZA" sz="3600" dirty="0"/>
              <a:t>Usually compiled once your proposal is complete</a:t>
            </a:r>
          </a:p>
          <a:p>
            <a:r>
              <a:rPr lang="en-ZA" sz="3600" dirty="0"/>
              <a:t>Provides a brief background to the study	</a:t>
            </a:r>
          </a:p>
          <a:p>
            <a:r>
              <a:rPr lang="en-ZA" sz="3600" dirty="0"/>
              <a:t>States the aim or purpose or goal of the study	</a:t>
            </a:r>
          </a:p>
          <a:p>
            <a:r>
              <a:rPr lang="en-ZA" sz="3600" dirty="0"/>
              <a:t>States the design and theory	</a:t>
            </a:r>
          </a:p>
          <a:p>
            <a:r>
              <a:rPr lang="en-ZA" sz="3600" dirty="0"/>
              <a:t>Describes the population and sampling	</a:t>
            </a:r>
          </a:p>
          <a:p>
            <a:r>
              <a:rPr lang="en-ZA" sz="3600" dirty="0"/>
              <a:t>Describes the data collection and analysis	</a:t>
            </a:r>
          </a:p>
          <a:p>
            <a:r>
              <a:rPr lang="en-ZA" sz="3600" dirty="0"/>
              <a:t>States the rigour and/or trustworthiness of the study</a:t>
            </a:r>
          </a:p>
          <a:p>
            <a:r>
              <a:rPr lang="en-ZA" sz="3600" dirty="0"/>
              <a:t>Describes what ethical principles will be upheld	</a:t>
            </a:r>
          </a:p>
          <a:p>
            <a:endParaRPr lang="en-US" sz="3600" dirty="0"/>
          </a:p>
        </p:txBody>
      </p:sp>
    </p:spTree>
    <p:extLst>
      <p:ext uri="{BB962C8B-B14F-4D97-AF65-F5344CB8AC3E}">
        <p14:creationId xmlns:p14="http://schemas.microsoft.com/office/powerpoint/2010/main" val="199745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5400" b="1" dirty="0">
                <a:solidFill>
                  <a:srgbClr val="FFFFFF"/>
                </a:solidFill>
              </a:rPr>
              <a:t>KEYWORDS</a:t>
            </a:r>
            <a:endParaRPr lang="en-US" sz="54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endParaRPr lang="en-US" sz="3600" dirty="0"/>
          </a:p>
          <a:p>
            <a:r>
              <a:rPr lang="en-ZA" sz="3600" dirty="0"/>
              <a:t>A list of words or phrases that could be used as search terms to find your study on the Internet</a:t>
            </a:r>
          </a:p>
          <a:p>
            <a:r>
              <a:rPr lang="en-ZA" sz="3600" dirty="0"/>
              <a:t>Usually similar to, but not the same as the title; </a:t>
            </a:r>
          </a:p>
          <a:p>
            <a:r>
              <a:rPr lang="en-ZA" sz="3600" dirty="0"/>
              <a:t>Insert underneath the Abstract</a:t>
            </a:r>
          </a:p>
          <a:p>
            <a:r>
              <a:rPr lang="en-ZA" sz="3600" dirty="0"/>
              <a:t>Arrange in alphabetical order	</a:t>
            </a:r>
          </a:p>
          <a:p>
            <a:endParaRPr lang="en-US" sz="3600" dirty="0"/>
          </a:p>
        </p:txBody>
      </p:sp>
    </p:spTree>
    <p:extLst>
      <p:ext uri="{BB962C8B-B14F-4D97-AF65-F5344CB8AC3E}">
        <p14:creationId xmlns:p14="http://schemas.microsoft.com/office/powerpoint/2010/main" val="426262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5400" b="1" dirty="0">
                <a:solidFill>
                  <a:srgbClr val="FFFFFF"/>
                </a:solidFill>
              </a:rPr>
              <a:t>DECLARATION</a:t>
            </a:r>
            <a:endParaRPr lang="en-US" sz="54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pPr marL="0" indent="0">
              <a:buNone/>
            </a:pPr>
            <a:r>
              <a:rPr lang="en-ZA" dirty="0"/>
              <a:t>I, the undersigned, hereby declare that the attached document, namely  …………………………………………… (Title), dated………………….. is composed of my work, and when other authors have been consulted, I have paraphrased and referenced this accordingly. This document contains no breach of copyright. </a:t>
            </a:r>
          </a:p>
          <a:p>
            <a:pPr marL="0" indent="0">
              <a:buNone/>
            </a:pPr>
            <a:endParaRPr lang="en-ZA" dirty="0"/>
          </a:p>
          <a:p>
            <a:pPr marL="0" indent="0">
              <a:buNone/>
            </a:pPr>
            <a:r>
              <a:rPr lang="en-ZA" dirty="0"/>
              <a:t>Furthermore, I am aware that any evidence of plagiarism contained herein will render this submission, in its entirety, to be discredited, and will warrant disciplinary action.  </a:t>
            </a:r>
          </a:p>
          <a:p>
            <a:pPr marL="0" indent="0">
              <a:buNone/>
            </a:pPr>
            <a:endParaRPr lang="en-ZA" dirty="0"/>
          </a:p>
          <a:p>
            <a:pPr marL="0" indent="0">
              <a:buNone/>
            </a:pPr>
            <a:r>
              <a:rPr lang="en-ZA" dirty="0"/>
              <a:t>All references and quotations have been attributed to their source, cited and included in the list of references.   </a:t>
            </a:r>
          </a:p>
          <a:p>
            <a:pPr marL="0" indent="0">
              <a:buNone/>
            </a:pPr>
            <a:r>
              <a:rPr lang="en-ZA" dirty="0"/>
              <a:t>Signed this…………… day of…………………… at the Nelson Mandela University.</a:t>
            </a:r>
          </a:p>
          <a:p>
            <a:endParaRPr lang="en-US" sz="3600" dirty="0"/>
          </a:p>
          <a:p>
            <a:endParaRPr lang="en-US" sz="3600" dirty="0"/>
          </a:p>
        </p:txBody>
      </p:sp>
    </p:spTree>
    <p:extLst>
      <p:ext uri="{BB962C8B-B14F-4D97-AF65-F5344CB8AC3E}">
        <p14:creationId xmlns:p14="http://schemas.microsoft.com/office/powerpoint/2010/main" val="2313782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7743" y="3990710"/>
            <a:ext cx="6533391" cy="6057905"/>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71323" y="2457128"/>
            <a:ext cx="10286358" cy="53721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a:extLst>
              <a:ext uri="{FF2B5EF4-FFF2-40B4-BE49-F238E27FC236}">
                <a16:creationId xmlns:a16="http://schemas.microsoft.com/office/drawing/2014/main" id="{78E2A4FF-691E-4A5C-BE98-040FB8472D2D}"/>
              </a:ext>
            </a:extLst>
          </p:cNvPr>
          <p:cNvSpPr>
            <a:spLocks noGrp="1"/>
          </p:cNvSpPr>
          <p:nvPr>
            <p:ph type="title"/>
          </p:nvPr>
        </p:nvSpPr>
        <p:spPr>
          <a:xfrm>
            <a:off x="-93614" y="4144605"/>
            <a:ext cx="6520559" cy="3094688"/>
          </a:xfrm>
          <a:prstGeom prst="ellipse">
            <a:avLst/>
          </a:prstGeom>
        </p:spPr>
        <p:txBody>
          <a:bodyPr vert="horz" lIns="91440" tIns="45720" rIns="91440" bIns="45720" rtlCol="0" anchor="t">
            <a:normAutofit/>
          </a:bodyPr>
          <a:lstStyle/>
          <a:p>
            <a:pPr algn="l">
              <a:lnSpc>
                <a:spcPct val="90000"/>
              </a:lnSpc>
            </a:pPr>
            <a:r>
              <a:rPr lang="en-US" sz="5400" b="1" dirty="0">
                <a:solidFill>
                  <a:srgbClr val="FFFFFF"/>
                </a:solidFill>
              </a:rPr>
              <a:t>TABLE OF CONTENTS</a:t>
            </a:r>
            <a:endParaRPr lang="en-US" sz="5400" b="1" kern="1200" dirty="0">
              <a:solidFill>
                <a:srgbClr val="FFFFFF"/>
              </a:solidFill>
            </a:endParaRPr>
          </a:p>
        </p:txBody>
      </p:sp>
      <p:pic>
        <p:nvPicPr>
          <p:cNvPr id="22" name="Picture 21" descr="Text, logo&#10;&#10;Description automatically generated">
            <a:extLst>
              <a:ext uri="{FF2B5EF4-FFF2-40B4-BE49-F238E27FC236}">
                <a16:creationId xmlns:a16="http://schemas.microsoft.com/office/drawing/2014/main" id="{22961C3E-2C4B-4BCB-B464-F4230308A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1206" y="9310427"/>
            <a:ext cx="2398014" cy="847783"/>
          </a:xfrm>
          <a:prstGeom prst="rect">
            <a:avLst/>
          </a:prstGeom>
        </p:spPr>
      </p:pic>
      <p:sp>
        <p:nvSpPr>
          <p:cNvPr id="14" name="Content Placeholder 2">
            <a:extLst>
              <a:ext uri="{FF2B5EF4-FFF2-40B4-BE49-F238E27FC236}">
                <a16:creationId xmlns:a16="http://schemas.microsoft.com/office/drawing/2014/main" id="{F4F3E5E1-9664-4595-AD0C-77C61AB16E20}"/>
              </a:ext>
            </a:extLst>
          </p:cNvPr>
          <p:cNvSpPr>
            <a:spLocks noGrp="1"/>
          </p:cNvSpPr>
          <p:nvPr>
            <p:ph idx="1"/>
          </p:nvPr>
        </p:nvSpPr>
        <p:spPr>
          <a:xfrm>
            <a:off x="6976157" y="1340610"/>
            <a:ext cx="10706090" cy="7969815"/>
          </a:xfrm>
        </p:spPr>
        <p:txBody>
          <a:bodyPr>
            <a:noAutofit/>
          </a:bodyPr>
          <a:lstStyle/>
          <a:p>
            <a:r>
              <a:rPr lang="en-US" sz="3600" dirty="0"/>
              <a:t>Ensure that this is in alignment with the content of the proposal</a:t>
            </a:r>
          </a:p>
          <a:p>
            <a:r>
              <a:rPr lang="en-US" sz="3600" dirty="0"/>
              <a:t>Ensure the page numbers are aligned</a:t>
            </a:r>
          </a:p>
          <a:p>
            <a:r>
              <a:rPr lang="en-US" sz="3600" dirty="0"/>
              <a:t>Consider using the MSWord option to insert the table of contents</a:t>
            </a:r>
          </a:p>
          <a:p>
            <a:endParaRPr lang="en-US" sz="3600" dirty="0"/>
          </a:p>
        </p:txBody>
      </p:sp>
    </p:spTree>
    <p:extLst>
      <p:ext uri="{BB962C8B-B14F-4D97-AF65-F5344CB8AC3E}">
        <p14:creationId xmlns:p14="http://schemas.microsoft.com/office/powerpoint/2010/main" val="113397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29982E86103C47B28F0C017C34249C" ma:contentTypeVersion="5" ma:contentTypeDescription="Create a new document." ma:contentTypeScope="" ma:versionID="003b47d3f80a6fd39192dfbbcf89d410">
  <xsd:schema xmlns:xsd="http://www.w3.org/2001/XMLSchema" xmlns:xs="http://www.w3.org/2001/XMLSchema" xmlns:p="http://schemas.microsoft.com/office/2006/metadata/properties" xmlns:ns2="dd6cdd7d-1670-4563-aa8a-2a7f06b80425" targetNamespace="http://schemas.microsoft.com/office/2006/metadata/properties" ma:root="true" ma:fieldsID="06e20bceb9ed431249f558ad91f31b3c" ns2:_="">
    <xsd:import namespace="dd6cdd7d-1670-4563-aa8a-2a7f06b804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cdd7d-1670-4563-aa8a-2a7f06b804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73E9E9-AEA8-447C-ACAC-98DE64E1D9F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0AE5D9C-1D72-4A61-842D-EEBF895EE321}">
  <ds:schemaRefs>
    <ds:schemaRef ds:uri="http://schemas.microsoft.com/sharepoint/v3/contenttype/forms"/>
  </ds:schemaRefs>
</ds:datastoreItem>
</file>

<file path=customXml/itemProps3.xml><?xml version="1.0" encoding="utf-8"?>
<ds:datastoreItem xmlns:ds="http://schemas.openxmlformats.org/officeDocument/2006/customXml" ds:itemID="{97FF5016-6F7D-44EE-B698-C67033EE1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cdd7d-1670-4563-aa8a-2a7f06b804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1733</TotalTime>
  <Words>2669</Words>
  <Application>Microsoft Office PowerPoint</Application>
  <PresentationFormat>Custom</PresentationFormat>
  <Paragraphs>316</Paragraphs>
  <Slides>37</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Avenir Next LT Pro</vt:lpstr>
      <vt:lpstr>Calibri</vt:lpstr>
      <vt:lpstr>Arial</vt:lpstr>
      <vt:lpstr>Office Theme</vt:lpstr>
      <vt:lpstr>PowerPoint Presentation</vt:lpstr>
      <vt:lpstr>Goal of a Research Proposal</vt:lpstr>
      <vt:lpstr>Overview of the research proposal</vt:lpstr>
      <vt:lpstr>TITLE</vt:lpstr>
      <vt:lpstr>TITLE PAGE</vt:lpstr>
      <vt:lpstr>ABSTRACT</vt:lpstr>
      <vt:lpstr>KEYWORDS</vt:lpstr>
      <vt:lpstr>DECLARATION</vt:lpstr>
      <vt:lpstr>TABLE OF CONTENTS</vt:lpstr>
      <vt:lpstr>INTRODUCTION</vt:lpstr>
      <vt:lpstr>BACKGROUND</vt:lpstr>
      <vt:lpstr>RATIONALE (OPTIONAL)</vt:lpstr>
      <vt:lpstr>PROBLEM STATEMENT</vt:lpstr>
      <vt:lpstr>RESEARCH QUESTION</vt:lpstr>
      <vt:lpstr>GOAL/AIM/ PURPOSE</vt:lpstr>
      <vt:lpstr>OBJECTIVES</vt:lpstr>
      <vt:lpstr>SIGNIFICANCE STATEMENT</vt:lpstr>
      <vt:lpstr>CONCEPT CLARIFICATION</vt:lpstr>
      <vt:lpstr>THEORETICAL FRAMEWORK</vt:lpstr>
      <vt:lpstr>RESEARCH DESIGN</vt:lpstr>
      <vt:lpstr>RESEARCH METHODS</vt:lpstr>
      <vt:lpstr>RESEARCH METHODS</vt:lpstr>
      <vt:lpstr>RESEARCH METHODS</vt:lpstr>
      <vt:lpstr>RESEARCH METHODS</vt:lpstr>
      <vt:lpstr>RESEARCH METHODS</vt:lpstr>
      <vt:lpstr>RESEARCH METHODS</vt:lpstr>
      <vt:lpstr>RESEARCH METHODS</vt:lpstr>
      <vt:lpstr>RELIABILITY AND VALIDITY/TRUSTWORTHINESS</vt:lpstr>
      <vt:lpstr>ETHICAL CONSIDERATIONS</vt:lpstr>
      <vt:lpstr>ETHICAL CONSIDERATIONS</vt:lpstr>
      <vt:lpstr>DISSEMINATION OF RESULTS</vt:lpstr>
      <vt:lpstr>WORK AND TIME SCHEDULE</vt:lpstr>
      <vt:lpstr>BUDGET</vt:lpstr>
      <vt:lpstr>CONCLUSION</vt:lpstr>
      <vt:lpstr>REFERENCES</vt:lpstr>
      <vt:lpstr>ANNEXURES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Damons, Bruce (Dr) (Summerstrand Campus South)</dc:creator>
  <cp:lastModifiedBy>Reviewer</cp:lastModifiedBy>
  <cp:revision>5</cp:revision>
  <dcterms:created xsi:type="dcterms:W3CDTF">2022-02-07T13:43:51Z</dcterms:created>
  <dcterms:modified xsi:type="dcterms:W3CDTF">2024-04-04T06:27:11Z</dcterms:modified>
</cp:coreProperties>
</file>