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6" r:id="rId6"/>
    <p:sldId id="278" r:id="rId7"/>
    <p:sldId id="277" r:id="rId8"/>
    <p:sldId id="279" r:id="rId9"/>
    <p:sldId id="280" r:id="rId10"/>
    <p:sldId id="28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127"/>
    <a:srgbClr val="DAE5EF"/>
    <a:srgbClr val="122C4A"/>
    <a:srgbClr val="263F60"/>
    <a:srgbClr val="132E51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718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andela.ac.za/Health-Sciences-Research-Director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ndela.ac.za/Health-Sciences-Research-Directorate/Health-Sciences-Biostatistics" TargetMode="External"/><Relationship Id="rId2" Type="http://schemas.openxmlformats.org/officeDocument/2006/relationships/hyperlink" Target="https://rd.mandela.ac.za/Unit-for-Statistical-Consult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andela.ac.za/Health-Sciences-Research-Directorate/Health-Sciences-Biostatistics/Biostatistician-Schedule-Reque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58C6C2-0FDF-7D64-4736-952E19D4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8535"/>
            <a:ext cx="3590552" cy="326137"/>
          </a:xfrm>
          <a:prstGeom prst="rect">
            <a:avLst/>
          </a:prstGeom>
        </p:spPr>
      </p:pic>
      <p:pic>
        <p:nvPicPr>
          <p:cNvPr id="8" name="Picture 7" descr="Close-up of hands on a touchscreen device&#10;&#10;Description automatically generated with medium confidence">
            <a:extLst>
              <a:ext uri="{FF2B5EF4-FFF2-40B4-BE49-F238E27FC236}">
                <a16:creationId xmlns:a16="http://schemas.microsoft.com/office/drawing/2014/main" id="{A0173B21-D8DD-4ABF-888C-A293FBB4A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B28A5-D811-F74E-A5FB-778CEAD57B07}"/>
              </a:ext>
            </a:extLst>
          </p:cNvPr>
          <p:cNvSpPr txBox="1"/>
          <p:nvPr/>
        </p:nvSpPr>
        <p:spPr>
          <a:xfrm>
            <a:off x="3048000" y="4357688"/>
            <a:ext cx="6296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chemeClr val="bg1"/>
                </a:solidFill>
              </a:rPr>
              <a:t>PAULA MELARIRI (ASSOC. PROF)</a:t>
            </a:r>
          </a:p>
          <a:p>
            <a:pPr algn="ctr"/>
            <a:r>
              <a:rPr lang="en-ZA" sz="2000" dirty="0">
                <a:solidFill>
                  <a:schemeClr val="bg1"/>
                </a:solidFill>
              </a:rPr>
              <a:t>DIRECTOR OF RESEARCH </a:t>
            </a:r>
          </a:p>
          <a:p>
            <a:pPr algn="ctr"/>
            <a:r>
              <a:rPr lang="en-ZA" sz="2000" dirty="0">
                <a:solidFill>
                  <a:schemeClr val="bg1"/>
                </a:solidFill>
              </a:rPr>
              <a:t>FACULTY OF HEALTH SCIENCES</a:t>
            </a:r>
          </a:p>
          <a:p>
            <a:pPr algn="ctr"/>
            <a:r>
              <a:rPr lang="en-ZA" sz="2000" dirty="0">
                <a:solidFill>
                  <a:schemeClr val="bg1"/>
                </a:solidFill>
              </a:rPr>
              <a:t>2024 FHS PG ORIENTATION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8931-540C-F851-9D0C-34118DF0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F45E-E07D-D632-9999-E770D707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z="3200" spc="0" dirty="0">
                <a:effectLst/>
                <a:ea typeface="Calibri" panose="020F0502020204030204" pitchFamily="34" charset="0"/>
              </a:rPr>
              <a:t>Day 3/3-2024 FHS PG </a:t>
            </a:r>
            <a:r>
              <a:rPr lang="en-ZA" sz="3200" spc="0">
                <a:effectLst/>
                <a:ea typeface="Calibri" panose="020F0502020204030204" pitchFamily="34" charset="0"/>
              </a:rPr>
              <a:t>orientation</a:t>
            </a:r>
            <a:r>
              <a:rPr lang="en-ZA" sz="3200" spc="0">
                <a:effectLst/>
                <a:ea typeface="Calibri" panose="020F0502020204030204" pitchFamily="34" charset="0"/>
                <a:cs typeface="Calibri" panose="020F0502020204030204" pitchFamily="34" charset="0"/>
                <a:sym typeface="Segoe UI Emoji" panose="020B0502040204020203" pitchFamily="34" charset="0"/>
              </a:rPr>
              <a:t>😊</a:t>
            </a:r>
          </a:p>
          <a:p>
            <a:pPr marR="72390" lvl="0" algn="just" eaLnBrk="0" hangingPunct="0">
              <a:spcBef>
                <a:spcPts val="540"/>
              </a:spcBef>
              <a:buSzPts val="1100"/>
              <a:tabLst>
                <a:tab pos="304800" algn="l"/>
              </a:tabLst>
            </a:pPr>
            <a:endParaRPr lang="en-ZA" sz="3200" spc="0" dirty="0">
              <a:effectLst/>
              <a:ea typeface="Calibri" panose="020F0502020204030204" pitchFamily="34" charset="0"/>
              <a:cs typeface="Calibri" panose="020F0502020204030204" pitchFamily="34" charset="0"/>
              <a:sym typeface="Segoe UI Emoji" panose="020B0502040204020203" pitchFamily="34" charset="0"/>
            </a:endParaRPr>
          </a:p>
          <a:p>
            <a:pPr marL="342900" marR="7239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z="3200" dirty="0">
                <a:ea typeface="Calibri" panose="020F0502020204030204" pitchFamily="34" charset="0"/>
                <a:cs typeface="Calibri" panose="020F0502020204030204" pitchFamily="34" charset="0"/>
                <a:sym typeface="Segoe UI Emoji" panose="020B0502040204020203" pitchFamily="34" charset="0"/>
              </a:rPr>
              <a:t>Your presence, commitment and your valued contributions the past two days have been phenomenal!</a:t>
            </a:r>
          </a:p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endParaRPr lang="en-ZA" sz="3200" spc="0" dirty="0">
              <a:effectLst/>
              <a:ea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4DE1D-3057-3E26-6FCA-BEA7F164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5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8931-540C-F851-9D0C-34118DF0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F45E-E07D-D632-9999-E770D707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726108"/>
          </a:xfrm>
        </p:spPr>
        <p:txBody>
          <a:bodyPr/>
          <a:lstStyle/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z="2800" u="sng" spc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FACULTY OF HEALTH SCIENCES RESEARCH DIRECTORATE</a:t>
            </a:r>
            <a:r>
              <a:rPr lang="en-ZA" sz="2800" spc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ZA" sz="2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Supports staff and students in the faculty on research related needs.</a:t>
            </a:r>
            <a:endParaRPr lang="en-ZA" sz="2800" spc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z="2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Creates an enabling environment that supports research and research related processes. </a:t>
            </a:r>
            <a:endParaRPr lang="en-ZA" sz="2800" spc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4DE1D-3057-3E26-6FCA-BEA7F164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0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8931-540C-F851-9D0C-34118DF0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F45E-E07D-D632-9999-E770D707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611808"/>
          </a:xfrm>
        </p:spPr>
        <p:txBody>
          <a:bodyPr/>
          <a:lstStyle/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pc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 addition to the </a:t>
            </a:r>
            <a:r>
              <a:rPr lang="en-ZA" u="sng" spc="0" dirty="0">
                <a:solidFill>
                  <a:srgbClr val="0562C1"/>
                </a:solidFill>
                <a:effectLst/>
                <a:ea typeface="Calibri" panose="020F0502020204030204" pitchFamily="34" charset="0"/>
                <a:hlinkClick r:id="rId2"/>
              </a:rPr>
              <a:t>Unit for Statistical</a:t>
            </a:r>
            <a:r>
              <a:rPr lang="en-ZA" spc="0" dirty="0">
                <a:solidFill>
                  <a:srgbClr val="0562C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ZA" u="sng" spc="0" dirty="0">
                <a:solidFill>
                  <a:srgbClr val="0562C1"/>
                </a:solidFill>
                <a:effectLst/>
                <a:ea typeface="Calibri" panose="020F0502020204030204" pitchFamily="34" charset="0"/>
                <a:hlinkClick r:id="rId2"/>
              </a:rPr>
              <a:t>Consultation</a:t>
            </a:r>
            <a:r>
              <a:rPr lang="en-ZA" u="sng" spc="340" dirty="0">
                <a:solidFill>
                  <a:srgbClr val="0562C1"/>
                </a:solidFill>
                <a:effectLst/>
                <a:ea typeface="Calibri" panose="020F0502020204030204" pitchFamily="34" charset="0"/>
                <a:hlinkClick r:id="rId2"/>
              </a:rPr>
              <a:t> </a:t>
            </a:r>
            <a:r>
              <a:rPr lang="en-ZA" u="sng" spc="0" dirty="0">
                <a:solidFill>
                  <a:srgbClr val="0562C1"/>
                </a:solidFill>
                <a:effectLst/>
                <a:ea typeface="Calibri" panose="020F0502020204030204" pitchFamily="34" charset="0"/>
                <a:hlinkClick r:id="rId2"/>
              </a:rPr>
              <a:t>(USC)</a:t>
            </a:r>
            <a:r>
              <a:rPr lang="en-ZA" spc="0" dirty="0">
                <a:solidFill>
                  <a:srgbClr val="0562C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ZA" spc="0" dirty="0">
                <a:effectLst/>
                <a:ea typeface="Calibri" panose="020F0502020204030204" pitchFamily="34" charset="0"/>
              </a:rPr>
              <a:t>the FHS research directorate has a biostatistician that is available to guide and assist staff and students in statistical analysis pre-during and post data collection</a:t>
            </a:r>
            <a:r>
              <a:rPr lang="en-ZA" spc="0" dirty="0">
                <a:solidFill>
                  <a:srgbClr val="0562C1"/>
                </a:solidFill>
                <a:effectLst/>
                <a:ea typeface="Calibri" panose="020F0502020204030204" pitchFamily="34" charset="0"/>
              </a:rPr>
              <a:t>. </a:t>
            </a:r>
            <a:endParaRPr lang="en-ZA" spc="0" dirty="0">
              <a:effectLst/>
              <a:ea typeface="Calibri" panose="020F0502020204030204" pitchFamily="34" charset="0"/>
            </a:endParaRPr>
          </a:p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pc="0" dirty="0">
                <a:solidFill>
                  <a:srgbClr val="363636"/>
                </a:solidFill>
                <a:effectLst/>
                <a:ea typeface="Calibri" panose="020F0502020204030204" pitchFamily="34" charset="0"/>
              </a:rPr>
              <a:t>You are welcome to consult the </a:t>
            </a:r>
            <a:r>
              <a:rPr lang="en-ZA" u="sng" spc="0" dirty="0">
                <a:solidFill>
                  <a:srgbClr val="363636"/>
                </a:solidFill>
                <a:effectLst/>
                <a:ea typeface="Calibri" panose="020F0502020204030204" pitchFamily="34" charset="0"/>
                <a:hlinkClick r:id="rId3"/>
              </a:rPr>
              <a:t>FHS BIOSTATISTICIAN</a:t>
            </a:r>
            <a:r>
              <a:rPr lang="en-ZA" spc="0" dirty="0">
                <a:solidFill>
                  <a:srgbClr val="363636"/>
                </a:solidFill>
                <a:effectLst/>
                <a:ea typeface="Calibri" panose="020F0502020204030204" pitchFamily="34" charset="0"/>
              </a:rPr>
              <a:t> for guidance on research design, and various aspects of the research methodology as well as data analyses and result interpretation.</a:t>
            </a:r>
            <a:endParaRPr lang="en-ZA" spc="0" dirty="0">
              <a:effectLst/>
              <a:ea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4DE1D-3057-3E26-6FCA-BEA7F164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6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8931-540C-F851-9D0C-34118DF0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136525"/>
            <a:ext cx="9779183" cy="1325563"/>
          </a:xfrm>
        </p:spPr>
        <p:txBody>
          <a:bodyPr/>
          <a:lstStyle/>
          <a:p>
            <a:r>
              <a:rPr lang="en-ZA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F45E-E07D-D632-9999-E770D707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68" y="1462088"/>
            <a:ext cx="9779182" cy="4916733"/>
          </a:xfrm>
        </p:spPr>
        <p:txBody>
          <a:bodyPr/>
          <a:lstStyle/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z="3200" spc="0" dirty="0">
                <a:effectLst/>
                <a:ea typeface="Calibri" panose="020F0502020204030204" pitchFamily="34" charset="0"/>
              </a:rPr>
              <a:t>Various workshops, training and consultation services are available and could be tailored to meet individual or group needs. </a:t>
            </a:r>
          </a:p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z="3200" u="sng" spc="0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SCHEDULE A REQUEST</a:t>
            </a:r>
            <a:r>
              <a:rPr lang="en-ZA" sz="3200" spc="0" dirty="0">
                <a:effectLst/>
                <a:ea typeface="Calibri" panose="020F0502020204030204" pitchFamily="34" charset="0"/>
              </a:rPr>
              <a:t> to meet the biostatistician for a one on one or group session.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4DE1D-3057-3E26-6FCA-BEA7F164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0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8931-540C-F851-9D0C-34118DF0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136525"/>
            <a:ext cx="9779183" cy="1325563"/>
          </a:xfrm>
        </p:spPr>
        <p:txBody>
          <a:bodyPr/>
          <a:lstStyle/>
          <a:p>
            <a:r>
              <a:rPr lang="en-ZA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F45E-E07D-D632-9999-E770D707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68" y="1462088"/>
            <a:ext cx="9779182" cy="4916733"/>
          </a:xfrm>
        </p:spPr>
        <p:txBody>
          <a:bodyPr/>
          <a:lstStyle/>
          <a:p>
            <a:pPr marL="342900" marR="72390" lvl="0" indent="-342900" algn="just" eaLnBrk="0" hangingPunct="0">
              <a:spcBef>
                <a:spcPts val="540"/>
              </a:spcBef>
              <a:buSzPts val="1100"/>
              <a:buFont typeface="Wingdings" panose="05000000000000000000" pitchFamily="2" charset="2"/>
              <a:buChar char=""/>
              <a:tabLst>
                <a:tab pos="304800" algn="l"/>
              </a:tabLst>
            </a:pPr>
            <a:r>
              <a:rPr lang="en-ZA" sz="3200" spc="0" dirty="0">
                <a:effectLst/>
                <a:ea typeface="Calibri" panose="020F0502020204030204" pitchFamily="34" charset="0"/>
              </a:rPr>
              <a:t>The Proposal development program (PDP) is designed to assist students during the proposal development phase prior to submission to FPGSC/FREC for review. Please contact the FHS research directorate with your supervisor’s approval for PDP consultation.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4DE1D-3057-3E26-6FCA-BEA7F164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1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8931-540C-F851-9D0C-34118DF0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136525"/>
            <a:ext cx="9779183" cy="1325563"/>
          </a:xfrm>
        </p:spPr>
        <p:txBody>
          <a:bodyPr/>
          <a:lstStyle/>
          <a:p>
            <a:r>
              <a:rPr lang="en-ZA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F45E-E07D-D632-9999-E770D707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68" y="1462088"/>
            <a:ext cx="9779182" cy="4916733"/>
          </a:xfrm>
        </p:spPr>
        <p:txBody>
          <a:bodyPr/>
          <a:lstStyle/>
          <a:p>
            <a:endParaRPr lang="en-ZA" sz="3200" b="1" dirty="0"/>
          </a:p>
          <a:p>
            <a:r>
              <a:rPr lang="en-ZA" sz="3200" b="1" dirty="0"/>
              <a:t>COMING SOON: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3200" dirty="0">
                <a:highlight>
                  <a:srgbClr val="FFFF00"/>
                </a:highlight>
              </a:rPr>
              <a:t>FHS RESEARCH WEEK (</a:t>
            </a:r>
            <a:r>
              <a:rPr lang="en-ZA" sz="3200" b="1" dirty="0">
                <a:highlight>
                  <a:srgbClr val="FFFF00"/>
                </a:highlight>
              </a:rPr>
              <a:t>AUG 6-8, 2024</a:t>
            </a:r>
            <a:r>
              <a:rPr lang="en-ZA" sz="3200" dirty="0">
                <a:highlight>
                  <a:srgbClr val="FFFF00"/>
                </a:highlight>
              </a:rPr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4DE1D-3057-3E26-6FCA-BEA7F164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/>
          <a:lstStyle/>
          <a:p>
            <a:r>
              <a:rPr lang="en-US" sz="4800" dirty="0"/>
              <a:t>Change </a:t>
            </a:r>
            <a:r>
              <a:rPr lang="en-US" sz="4800" dirty="0">
                <a:solidFill>
                  <a:srgbClr val="F7B127"/>
                </a:solidFill>
              </a:rPr>
              <a:t>the world.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5" y="3602039"/>
            <a:ext cx="6220277" cy="499698"/>
          </a:xfrm>
        </p:spPr>
        <p:txBody>
          <a:bodyPr>
            <a:normAutofit/>
          </a:bodyPr>
          <a:lstStyle/>
          <a:p>
            <a:r>
              <a:rPr lang="en-US" sz="1800" dirty="0"/>
              <a:t>health.mandela.ac.za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445FD-E428-B492-850B-B37DC558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6291527"/>
            <a:ext cx="3584417" cy="3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31B2B"/>
      </a:dk2>
      <a:lt2>
        <a:srgbClr val="E7E6E6"/>
      </a:lt2>
      <a:accent1>
        <a:srgbClr val="132E51"/>
      </a:accent1>
      <a:accent2>
        <a:srgbClr val="DAE5EF"/>
      </a:accent2>
      <a:accent3>
        <a:srgbClr val="131B2B"/>
      </a:accent3>
      <a:accent4>
        <a:srgbClr val="F7B127"/>
      </a:accent4>
      <a:accent5>
        <a:srgbClr val="F7B127"/>
      </a:accent5>
      <a:accent6>
        <a:srgbClr val="70AD47"/>
      </a:accent6>
      <a:hlink>
        <a:srgbClr val="F7B127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{EA503B87-DD33-4321-BEC7-CFBBD0217050}tf45331398_win32</Template>
  <TotalTime>1721</TotalTime>
  <Words>250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Tenorite</vt:lpstr>
      <vt:lpstr>Wingdings</vt:lpstr>
      <vt:lpstr>Office Theme</vt:lpstr>
      <vt:lpstr>PowerPoint Presentation</vt:lpstr>
      <vt:lpstr>Highlights</vt:lpstr>
      <vt:lpstr>Highlights</vt:lpstr>
      <vt:lpstr>Highlights</vt:lpstr>
      <vt:lpstr>Highlights</vt:lpstr>
      <vt:lpstr>Highlights</vt:lpstr>
      <vt:lpstr>Highlights</vt:lpstr>
      <vt:lpstr>Change the world.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Nieuwoudt, Anja (Ms) (Ocean Sciences Campus)</dc:creator>
  <cp:lastModifiedBy>Reviewer</cp:lastModifiedBy>
  <cp:revision>21</cp:revision>
  <dcterms:created xsi:type="dcterms:W3CDTF">2023-03-14T12:08:43Z</dcterms:created>
  <dcterms:modified xsi:type="dcterms:W3CDTF">2024-04-04T19:15:25Z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