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71" r:id="rId2"/>
    <p:sldId id="257" r:id="rId3"/>
    <p:sldId id="295" r:id="rId4"/>
    <p:sldId id="259" r:id="rId5"/>
    <p:sldId id="273" r:id="rId6"/>
    <p:sldId id="293" r:id="rId7"/>
    <p:sldId id="294" r:id="rId8"/>
    <p:sldId id="260" r:id="rId9"/>
    <p:sldId id="272" r:id="rId10"/>
    <p:sldId id="261" r:id="rId11"/>
    <p:sldId id="281" r:id="rId12"/>
    <p:sldId id="282" r:id="rId13"/>
    <p:sldId id="262" r:id="rId14"/>
    <p:sldId id="279" r:id="rId15"/>
    <p:sldId id="278" r:id="rId16"/>
    <p:sldId id="276" r:id="rId17"/>
    <p:sldId id="277" r:id="rId18"/>
    <p:sldId id="280" r:id="rId19"/>
    <p:sldId id="263" r:id="rId20"/>
    <p:sldId id="283" r:id="rId21"/>
    <p:sldId id="286" r:id="rId22"/>
    <p:sldId id="289" r:id="rId23"/>
    <p:sldId id="287" r:id="rId24"/>
    <p:sldId id="288" r:id="rId25"/>
    <p:sldId id="292" r:id="rId26"/>
    <p:sldId id="284" r:id="rId27"/>
    <p:sldId id="291" r:id="rId28"/>
    <p:sldId id="285" r:id="rId29"/>
    <p:sldId id="265" r:id="rId30"/>
    <p:sldId id="269" r:id="rId31"/>
  </p:sldIdLst>
  <p:sldSz cx="6858000" cy="5143500"/>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034"/>
    <a:srgbClr val="82B74A"/>
    <a:srgbClr val="001027"/>
    <a:srgbClr val="6C284F"/>
    <a:srgbClr val="FFB51B"/>
    <a:srgbClr val="FEC000"/>
    <a:srgbClr val="9B221F"/>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A5DD5B-81CF-48A1-9175-74CB43B05513}" v="25" dt="2024-04-02T09:59:24.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0955" autoAdjust="0"/>
  </p:normalViewPr>
  <p:slideViewPr>
    <p:cSldViewPr>
      <p:cViewPr varScale="1">
        <p:scale>
          <a:sx n="103" d="100"/>
          <a:sy n="103" d="100"/>
        </p:scale>
        <p:origin x="1622" y="77"/>
      </p:cViewPr>
      <p:guideLst>
        <p:guide orient="horz" pos="162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tton, Tracey (Ms) (Summerstrand Campus South)" userId="9175da07-830f-401d-aa46-c6999623b64c" providerId="ADAL" clId="{EAA5DD5B-81CF-48A1-9175-74CB43B05513}"/>
    <pc:docChg chg="undo custSel addSld delSld modSld sldOrd">
      <pc:chgData name="Hutton, Tracey (Ms) (Summerstrand Campus South)" userId="9175da07-830f-401d-aa46-c6999623b64c" providerId="ADAL" clId="{EAA5DD5B-81CF-48A1-9175-74CB43B05513}" dt="2024-04-03T10:29:27.243" v="1063" actId="20577"/>
      <pc:docMkLst>
        <pc:docMk/>
      </pc:docMkLst>
      <pc:sldChg chg="modSp mod modNotesTx">
        <pc:chgData name="Hutton, Tracey (Ms) (Summerstrand Campus South)" userId="9175da07-830f-401d-aa46-c6999623b64c" providerId="ADAL" clId="{EAA5DD5B-81CF-48A1-9175-74CB43B05513}" dt="2024-04-03T07:54:34.896" v="1024" actId="20577"/>
        <pc:sldMkLst>
          <pc:docMk/>
          <pc:sldMk cId="0" sldId="257"/>
        </pc:sldMkLst>
        <pc:spChg chg="mod">
          <ac:chgData name="Hutton, Tracey (Ms) (Summerstrand Campus South)" userId="9175da07-830f-401d-aa46-c6999623b64c" providerId="ADAL" clId="{EAA5DD5B-81CF-48A1-9175-74CB43B05513}" dt="2024-04-03T07:54:34.896" v="1024" actId="20577"/>
          <ac:spMkLst>
            <pc:docMk/>
            <pc:sldMk cId="0" sldId="257"/>
            <ac:spMk id="18435" creationId="{ED5FA069-71BC-5518-89A1-D15073999088}"/>
          </ac:spMkLst>
        </pc:spChg>
        <pc:spChg chg="mod">
          <ac:chgData name="Hutton, Tracey (Ms) (Summerstrand Campus South)" userId="9175da07-830f-401d-aa46-c6999623b64c" providerId="ADAL" clId="{EAA5DD5B-81CF-48A1-9175-74CB43B05513}" dt="2024-04-02T09:09:27.287" v="571" actId="1076"/>
          <ac:spMkLst>
            <pc:docMk/>
            <pc:sldMk cId="0" sldId="257"/>
            <ac:spMk id="19458" creationId="{8215F959-4403-7C6D-B324-85EA6FC13E59}"/>
          </ac:spMkLst>
        </pc:spChg>
        <pc:picChg chg="mod">
          <ac:chgData name="Hutton, Tracey (Ms) (Summerstrand Campus South)" userId="9175da07-830f-401d-aa46-c6999623b64c" providerId="ADAL" clId="{EAA5DD5B-81CF-48A1-9175-74CB43B05513}" dt="2024-04-02T08:53:33.242" v="569" actId="1076"/>
          <ac:picMkLst>
            <pc:docMk/>
            <pc:sldMk cId="0" sldId="257"/>
            <ac:picMk id="7" creationId="{51F66DD7-CCE0-CC2F-5554-F9D809290697}"/>
          </ac:picMkLst>
        </pc:picChg>
      </pc:sldChg>
      <pc:sldChg chg="addSp delSp modSp mod modNotesTx">
        <pc:chgData name="Hutton, Tracey (Ms) (Summerstrand Campus South)" userId="9175da07-830f-401d-aa46-c6999623b64c" providerId="ADAL" clId="{EAA5DD5B-81CF-48A1-9175-74CB43B05513}" dt="2024-04-02T09:28:32.906" v="799" actId="1076"/>
        <pc:sldMkLst>
          <pc:docMk/>
          <pc:sldMk cId="0" sldId="259"/>
        </pc:sldMkLst>
        <pc:spChg chg="mod">
          <ac:chgData name="Hutton, Tracey (Ms) (Summerstrand Campus South)" userId="9175da07-830f-401d-aa46-c6999623b64c" providerId="ADAL" clId="{EAA5DD5B-81CF-48A1-9175-74CB43B05513}" dt="2024-04-02T09:24:34.267" v="779" actId="20577"/>
          <ac:spMkLst>
            <pc:docMk/>
            <pc:sldMk cId="0" sldId="259"/>
            <ac:spMk id="20483" creationId="{EE2EA484-2388-259E-0133-01D1C0F8E6BE}"/>
          </ac:spMkLst>
        </pc:spChg>
        <pc:picChg chg="add mod">
          <ac:chgData name="Hutton, Tracey (Ms) (Summerstrand Campus South)" userId="9175da07-830f-401d-aa46-c6999623b64c" providerId="ADAL" clId="{EAA5DD5B-81CF-48A1-9175-74CB43B05513}" dt="2024-04-02T09:28:32.906" v="799" actId="1076"/>
          <ac:picMkLst>
            <pc:docMk/>
            <pc:sldMk cId="0" sldId="259"/>
            <ac:picMk id="3" creationId="{0B32A3B2-DDFE-D4D0-37CD-1627301C6A57}"/>
          </ac:picMkLst>
        </pc:picChg>
        <pc:picChg chg="del">
          <ac:chgData name="Hutton, Tracey (Ms) (Summerstrand Campus South)" userId="9175da07-830f-401d-aa46-c6999623b64c" providerId="ADAL" clId="{EAA5DD5B-81CF-48A1-9175-74CB43B05513}" dt="2024-04-02T09:26:12.625" v="782" actId="478"/>
          <ac:picMkLst>
            <pc:docMk/>
            <pc:sldMk cId="0" sldId="259"/>
            <ac:picMk id="5" creationId="{270D36CF-4B0C-7C29-615C-5AC781B883DD}"/>
          </ac:picMkLst>
        </pc:picChg>
      </pc:sldChg>
      <pc:sldChg chg="modSp mod">
        <pc:chgData name="Hutton, Tracey (Ms) (Summerstrand Campus South)" userId="9175da07-830f-401d-aa46-c6999623b64c" providerId="ADAL" clId="{EAA5DD5B-81CF-48A1-9175-74CB43B05513}" dt="2024-04-03T10:04:43.169" v="1041" actId="20577"/>
        <pc:sldMkLst>
          <pc:docMk/>
          <pc:sldMk cId="0" sldId="260"/>
        </pc:sldMkLst>
        <pc:spChg chg="mod">
          <ac:chgData name="Hutton, Tracey (Ms) (Summerstrand Campus South)" userId="9175da07-830f-401d-aa46-c6999623b64c" providerId="ADAL" clId="{EAA5DD5B-81CF-48A1-9175-74CB43B05513}" dt="2024-04-03T10:04:43.169" v="1041" actId="20577"/>
          <ac:spMkLst>
            <pc:docMk/>
            <pc:sldMk cId="0" sldId="260"/>
            <ac:spMk id="22531" creationId="{81A2F75C-D469-F8A9-7C3D-F455522386EE}"/>
          </ac:spMkLst>
        </pc:spChg>
      </pc:sldChg>
      <pc:sldChg chg="modSp mod">
        <pc:chgData name="Hutton, Tracey (Ms) (Summerstrand Campus South)" userId="9175da07-830f-401d-aa46-c6999623b64c" providerId="ADAL" clId="{EAA5DD5B-81CF-48A1-9175-74CB43B05513}" dt="2024-04-01T16:47:02.214" v="202" actId="1076"/>
        <pc:sldMkLst>
          <pc:docMk/>
          <pc:sldMk cId="0" sldId="261"/>
        </pc:sldMkLst>
        <pc:spChg chg="mod">
          <ac:chgData name="Hutton, Tracey (Ms) (Summerstrand Campus South)" userId="9175da07-830f-401d-aa46-c6999623b64c" providerId="ADAL" clId="{EAA5DD5B-81CF-48A1-9175-74CB43B05513}" dt="2024-04-01T16:47:02.214" v="202" actId="1076"/>
          <ac:spMkLst>
            <pc:docMk/>
            <pc:sldMk cId="0" sldId="261"/>
            <ac:spMk id="4" creationId="{361DAFFA-6581-B93B-84E4-B1105656E768}"/>
          </ac:spMkLst>
        </pc:spChg>
        <pc:spChg chg="mod">
          <ac:chgData name="Hutton, Tracey (Ms) (Summerstrand Campus South)" userId="9175da07-830f-401d-aa46-c6999623b64c" providerId="ADAL" clId="{EAA5DD5B-81CF-48A1-9175-74CB43B05513}" dt="2024-04-01T16:46:57.377" v="201" actId="1076"/>
          <ac:spMkLst>
            <pc:docMk/>
            <pc:sldMk cId="0" sldId="261"/>
            <ac:spMk id="25602" creationId="{D3A2B549-3D3A-5E74-682F-E89B77E4C314}"/>
          </ac:spMkLst>
        </pc:spChg>
      </pc:sldChg>
      <pc:sldChg chg="modSp mod">
        <pc:chgData name="Hutton, Tracey (Ms) (Summerstrand Campus South)" userId="9175da07-830f-401d-aa46-c6999623b64c" providerId="ADAL" clId="{EAA5DD5B-81CF-48A1-9175-74CB43B05513}" dt="2024-04-03T10:17:46.186" v="1060" actId="20577"/>
        <pc:sldMkLst>
          <pc:docMk/>
          <pc:sldMk cId="0" sldId="262"/>
        </pc:sldMkLst>
        <pc:spChg chg="mod">
          <ac:chgData name="Hutton, Tracey (Ms) (Summerstrand Campus South)" userId="9175da07-830f-401d-aa46-c6999623b64c" providerId="ADAL" clId="{EAA5DD5B-81CF-48A1-9175-74CB43B05513}" dt="2024-04-01T16:47:36.906" v="208" actId="1076"/>
          <ac:spMkLst>
            <pc:docMk/>
            <pc:sldMk cId="0" sldId="262"/>
            <ac:spMk id="2" creationId="{74D5A391-93BD-440B-BF26-390E8F75A32B}"/>
          </ac:spMkLst>
        </pc:spChg>
        <pc:spChg chg="mod">
          <ac:chgData name="Hutton, Tracey (Ms) (Summerstrand Campus South)" userId="9175da07-830f-401d-aa46-c6999623b64c" providerId="ADAL" clId="{EAA5DD5B-81CF-48A1-9175-74CB43B05513}" dt="2024-04-03T10:17:46.186" v="1060" actId="20577"/>
          <ac:spMkLst>
            <pc:docMk/>
            <pc:sldMk cId="0" sldId="262"/>
            <ac:spMk id="3" creationId="{8D5ADAF1-CBB0-FD51-5569-3FBBE1E7F48F}"/>
          </ac:spMkLst>
        </pc:spChg>
        <pc:picChg chg="mod">
          <ac:chgData name="Hutton, Tracey (Ms) (Summerstrand Campus South)" userId="9175da07-830f-401d-aa46-c6999623b64c" providerId="ADAL" clId="{EAA5DD5B-81CF-48A1-9175-74CB43B05513}" dt="2024-04-01T17:01:29.489" v="213" actId="1035"/>
          <ac:picMkLst>
            <pc:docMk/>
            <pc:sldMk cId="0" sldId="262"/>
            <ac:picMk id="4" creationId="{9ABB825A-CE01-3A13-C1F0-21DAD9FC41BE}"/>
          </ac:picMkLst>
        </pc:picChg>
      </pc:sldChg>
      <pc:sldChg chg="delSp del">
        <pc:chgData name="Hutton, Tracey (Ms) (Summerstrand Campus South)" userId="9175da07-830f-401d-aa46-c6999623b64c" providerId="ADAL" clId="{EAA5DD5B-81CF-48A1-9175-74CB43B05513}" dt="2024-04-02T09:44:38.180" v="837" actId="47"/>
        <pc:sldMkLst>
          <pc:docMk/>
          <pc:sldMk cId="0" sldId="264"/>
        </pc:sldMkLst>
        <pc:picChg chg="del">
          <ac:chgData name="Hutton, Tracey (Ms) (Summerstrand Campus South)" userId="9175da07-830f-401d-aa46-c6999623b64c" providerId="ADAL" clId="{EAA5DD5B-81CF-48A1-9175-74CB43B05513}" dt="2024-04-02T09:44:36.079" v="836" actId="478"/>
          <ac:picMkLst>
            <pc:docMk/>
            <pc:sldMk cId="0" sldId="264"/>
            <ac:picMk id="38915" creationId="{55F112BE-1D45-CFBA-BAD4-124A6D8CF4BD}"/>
          </ac:picMkLst>
        </pc:picChg>
      </pc:sldChg>
      <pc:sldChg chg="modSp mod">
        <pc:chgData name="Hutton, Tracey (Ms) (Summerstrand Campus South)" userId="9175da07-830f-401d-aa46-c6999623b64c" providerId="ADAL" clId="{EAA5DD5B-81CF-48A1-9175-74CB43B05513}" dt="2024-04-02T10:09:13.459" v="997" actId="20577"/>
        <pc:sldMkLst>
          <pc:docMk/>
          <pc:sldMk cId="0" sldId="265"/>
        </pc:sldMkLst>
        <pc:spChg chg="mod">
          <ac:chgData name="Hutton, Tracey (Ms) (Summerstrand Campus South)" userId="9175da07-830f-401d-aa46-c6999623b64c" providerId="ADAL" clId="{EAA5DD5B-81CF-48A1-9175-74CB43B05513}" dt="2024-04-02T10:09:13.459" v="997" actId="20577"/>
          <ac:spMkLst>
            <pc:docMk/>
            <pc:sldMk cId="0" sldId="265"/>
            <ac:spMk id="26627" creationId="{8DE573AC-4B39-FEC0-DC0E-4ADEE1E955E1}"/>
          </ac:spMkLst>
        </pc:spChg>
      </pc:sldChg>
      <pc:sldChg chg="modSp">
        <pc:chgData name="Hutton, Tracey (Ms) (Summerstrand Campus South)" userId="9175da07-830f-401d-aa46-c6999623b64c" providerId="ADAL" clId="{EAA5DD5B-81CF-48A1-9175-74CB43B05513}" dt="2024-04-01T16:46:49.707" v="199" actId="1076"/>
        <pc:sldMkLst>
          <pc:docMk/>
          <pc:sldMk cId="0" sldId="272"/>
        </pc:sldMkLst>
        <pc:spChg chg="mod">
          <ac:chgData name="Hutton, Tracey (Ms) (Summerstrand Campus South)" userId="9175da07-830f-401d-aa46-c6999623b64c" providerId="ADAL" clId="{EAA5DD5B-81CF-48A1-9175-74CB43B05513}" dt="2024-04-01T16:46:49.707" v="199" actId="1076"/>
          <ac:spMkLst>
            <pc:docMk/>
            <pc:sldMk cId="0" sldId="272"/>
            <ac:spMk id="22532" creationId="{558ABF8F-5A8C-0176-0E45-F10BD3F87A20}"/>
          </ac:spMkLst>
        </pc:spChg>
        <pc:spChg chg="mod">
          <ac:chgData name="Hutton, Tracey (Ms) (Summerstrand Campus South)" userId="9175da07-830f-401d-aa46-c6999623b64c" providerId="ADAL" clId="{EAA5DD5B-81CF-48A1-9175-74CB43B05513}" dt="2024-04-01T16:46:43.758" v="198" actId="1076"/>
          <ac:spMkLst>
            <pc:docMk/>
            <pc:sldMk cId="0" sldId="272"/>
            <ac:spMk id="23554" creationId="{7016430E-C1F4-4B9A-C1E9-CC0483940C75}"/>
          </ac:spMkLst>
        </pc:spChg>
      </pc:sldChg>
      <pc:sldChg chg="modSp mod modNotesTx">
        <pc:chgData name="Hutton, Tracey (Ms) (Summerstrand Campus South)" userId="9175da07-830f-401d-aa46-c6999623b64c" providerId="ADAL" clId="{EAA5DD5B-81CF-48A1-9175-74CB43B05513}" dt="2024-04-02T09:41:55.556" v="829" actId="20577"/>
        <pc:sldMkLst>
          <pc:docMk/>
          <pc:sldMk cId="0" sldId="273"/>
        </pc:sldMkLst>
        <pc:spChg chg="mod">
          <ac:chgData name="Hutton, Tracey (Ms) (Summerstrand Campus South)" userId="9175da07-830f-401d-aa46-c6999623b64c" providerId="ADAL" clId="{EAA5DD5B-81CF-48A1-9175-74CB43B05513}" dt="2024-04-02T09:41:55.556" v="829" actId="20577"/>
          <ac:spMkLst>
            <pc:docMk/>
            <pc:sldMk cId="0" sldId="273"/>
            <ac:spMk id="20483" creationId="{9C236C3C-49A6-B628-B700-E9F44DDA0F47}"/>
          </ac:spMkLst>
        </pc:spChg>
      </pc:sldChg>
      <pc:sldChg chg="modSp">
        <pc:chgData name="Hutton, Tracey (Ms) (Summerstrand Campus South)" userId="9175da07-830f-401d-aa46-c6999623b64c" providerId="ADAL" clId="{EAA5DD5B-81CF-48A1-9175-74CB43B05513}" dt="2024-04-01T16:47:16.598" v="205" actId="1076"/>
        <pc:sldMkLst>
          <pc:docMk/>
          <pc:sldMk cId="0" sldId="281"/>
        </pc:sldMkLst>
        <pc:spChg chg="mod">
          <ac:chgData name="Hutton, Tracey (Ms) (Summerstrand Campus South)" userId="9175da07-830f-401d-aa46-c6999623b64c" providerId="ADAL" clId="{EAA5DD5B-81CF-48A1-9175-74CB43B05513}" dt="2024-04-01T16:47:16.598" v="205" actId="1076"/>
          <ac:spMkLst>
            <pc:docMk/>
            <pc:sldMk cId="0" sldId="281"/>
            <ac:spMk id="22532" creationId="{7179BB77-64D2-64C4-46DA-746AA29BF7E6}"/>
          </ac:spMkLst>
        </pc:spChg>
        <pc:spChg chg="mod">
          <ac:chgData name="Hutton, Tracey (Ms) (Summerstrand Campus South)" userId="9175da07-830f-401d-aa46-c6999623b64c" providerId="ADAL" clId="{EAA5DD5B-81CF-48A1-9175-74CB43B05513}" dt="2024-04-01T16:47:13.175" v="204" actId="1076"/>
          <ac:spMkLst>
            <pc:docMk/>
            <pc:sldMk cId="0" sldId="281"/>
            <ac:spMk id="26626" creationId="{9ADD882A-E110-1715-4442-097D6150E31A}"/>
          </ac:spMkLst>
        </pc:spChg>
      </pc:sldChg>
      <pc:sldChg chg="modSp mod">
        <pc:chgData name="Hutton, Tracey (Ms) (Summerstrand Campus South)" userId="9175da07-830f-401d-aa46-c6999623b64c" providerId="ADAL" clId="{EAA5DD5B-81CF-48A1-9175-74CB43B05513}" dt="2024-04-03T10:29:27.243" v="1063" actId="20577"/>
        <pc:sldMkLst>
          <pc:docMk/>
          <pc:sldMk cId="0" sldId="282"/>
        </pc:sldMkLst>
        <pc:spChg chg="mod">
          <ac:chgData name="Hutton, Tracey (Ms) (Summerstrand Campus South)" userId="9175da07-830f-401d-aa46-c6999623b64c" providerId="ADAL" clId="{EAA5DD5B-81CF-48A1-9175-74CB43B05513}" dt="2024-04-01T16:47:27.132" v="206" actId="1076"/>
          <ac:spMkLst>
            <pc:docMk/>
            <pc:sldMk cId="0" sldId="282"/>
            <ac:spMk id="27650" creationId="{D338CB81-5C83-BFC5-958F-A1436AA0957F}"/>
          </ac:spMkLst>
        </pc:spChg>
        <pc:spChg chg="mod">
          <ac:chgData name="Hutton, Tracey (Ms) (Summerstrand Campus South)" userId="9175da07-830f-401d-aa46-c6999623b64c" providerId="ADAL" clId="{EAA5DD5B-81CF-48A1-9175-74CB43B05513}" dt="2024-04-03T10:29:27.243" v="1063" actId="20577"/>
          <ac:spMkLst>
            <pc:docMk/>
            <pc:sldMk cId="0" sldId="282"/>
            <ac:spMk id="27651" creationId="{5F9CC5CE-AFB6-54DC-28CF-A91941446022}"/>
          </ac:spMkLst>
        </pc:spChg>
      </pc:sldChg>
      <pc:sldChg chg="modSp mod">
        <pc:chgData name="Hutton, Tracey (Ms) (Summerstrand Campus South)" userId="9175da07-830f-401d-aa46-c6999623b64c" providerId="ADAL" clId="{EAA5DD5B-81CF-48A1-9175-74CB43B05513}" dt="2024-04-02T09:59:49.260" v="990" actId="20577"/>
        <pc:sldMkLst>
          <pc:docMk/>
          <pc:sldMk cId="0" sldId="285"/>
        </pc:sldMkLst>
        <pc:spChg chg="mod">
          <ac:chgData name="Hutton, Tracey (Ms) (Summerstrand Campus South)" userId="9175da07-830f-401d-aa46-c6999623b64c" providerId="ADAL" clId="{EAA5DD5B-81CF-48A1-9175-74CB43B05513}" dt="2024-04-02T09:59:49.260" v="990" actId="20577"/>
          <ac:spMkLst>
            <pc:docMk/>
            <pc:sldMk cId="0" sldId="285"/>
            <ac:spMk id="26627" creationId="{CCBAD283-AAD9-122E-66E3-C825305C4536}"/>
          </ac:spMkLst>
        </pc:spChg>
      </pc:sldChg>
      <pc:sldChg chg="addSp delSp modSp mod">
        <pc:chgData name="Hutton, Tracey (Ms) (Summerstrand Campus South)" userId="9175da07-830f-401d-aa46-c6999623b64c" providerId="ADAL" clId="{EAA5DD5B-81CF-48A1-9175-74CB43B05513}" dt="2024-04-02T09:54:46.052" v="848" actId="14100"/>
        <pc:sldMkLst>
          <pc:docMk/>
          <pc:sldMk cId="0" sldId="287"/>
        </pc:sldMkLst>
        <pc:spChg chg="del">
          <ac:chgData name="Hutton, Tracey (Ms) (Summerstrand Campus South)" userId="9175da07-830f-401d-aa46-c6999623b64c" providerId="ADAL" clId="{EAA5DD5B-81CF-48A1-9175-74CB43B05513}" dt="2024-04-02T09:53:29.930" v="847" actId="478"/>
          <ac:spMkLst>
            <pc:docMk/>
            <pc:sldMk cId="0" sldId="287"/>
            <ac:spMk id="41990" creationId="{D255E28C-390D-0D8A-D763-7940FEFB41F0}"/>
          </ac:spMkLst>
        </pc:spChg>
        <pc:picChg chg="del">
          <ac:chgData name="Hutton, Tracey (Ms) (Summerstrand Campus South)" userId="9175da07-830f-401d-aa46-c6999623b64c" providerId="ADAL" clId="{EAA5DD5B-81CF-48A1-9175-74CB43B05513}" dt="2024-04-02T09:51:38.311" v="838" actId="478"/>
          <ac:picMkLst>
            <pc:docMk/>
            <pc:sldMk cId="0" sldId="287"/>
            <ac:picMk id="6" creationId="{21615315-CC0C-1932-2507-E2B88502CC42}"/>
          </ac:picMkLst>
        </pc:picChg>
        <pc:picChg chg="add mod">
          <ac:chgData name="Hutton, Tracey (Ms) (Summerstrand Campus South)" userId="9175da07-830f-401d-aa46-c6999623b64c" providerId="ADAL" clId="{EAA5DD5B-81CF-48A1-9175-74CB43B05513}" dt="2024-04-02T09:54:46.052" v="848" actId="14100"/>
          <ac:picMkLst>
            <pc:docMk/>
            <pc:sldMk cId="0" sldId="287"/>
            <ac:picMk id="7" creationId="{DBEF6201-FB1D-5201-481F-1AF046250130}"/>
          </ac:picMkLst>
        </pc:picChg>
      </pc:sldChg>
      <pc:sldChg chg="del">
        <pc:chgData name="Hutton, Tracey (Ms) (Summerstrand Campus South)" userId="9175da07-830f-401d-aa46-c6999623b64c" providerId="ADAL" clId="{EAA5DD5B-81CF-48A1-9175-74CB43B05513}" dt="2024-04-03T10:20:25.684" v="1061" actId="47"/>
        <pc:sldMkLst>
          <pc:docMk/>
          <pc:sldMk cId="0" sldId="290"/>
        </pc:sldMkLst>
      </pc:sldChg>
      <pc:sldChg chg="modSp add mod">
        <pc:chgData name="Hutton, Tracey (Ms) (Summerstrand Campus South)" userId="9175da07-830f-401d-aa46-c6999623b64c" providerId="ADAL" clId="{EAA5DD5B-81CF-48A1-9175-74CB43B05513}" dt="2024-04-03T10:04:08.478" v="1039" actId="403"/>
        <pc:sldMkLst>
          <pc:docMk/>
          <pc:sldMk cId="3838400919" sldId="294"/>
        </pc:sldMkLst>
        <pc:spChg chg="mod">
          <ac:chgData name="Hutton, Tracey (Ms) (Summerstrand Campus South)" userId="9175da07-830f-401d-aa46-c6999623b64c" providerId="ADAL" clId="{EAA5DD5B-81CF-48A1-9175-74CB43B05513}" dt="2024-04-01T16:44:16.392" v="176" actId="1076"/>
          <ac:spMkLst>
            <pc:docMk/>
            <pc:sldMk cId="3838400919" sldId="294"/>
            <ac:spMk id="2" creationId="{416B3408-9C78-9604-CD0F-8AF6AABAD98D}"/>
          </ac:spMkLst>
        </pc:spChg>
        <pc:spChg chg="mod">
          <ac:chgData name="Hutton, Tracey (Ms) (Summerstrand Campus South)" userId="9175da07-830f-401d-aa46-c6999623b64c" providerId="ADAL" clId="{EAA5DD5B-81CF-48A1-9175-74CB43B05513}" dt="2024-04-03T10:04:08.478" v="1039" actId="403"/>
          <ac:spMkLst>
            <pc:docMk/>
            <pc:sldMk cId="3838400919" sldId="294"/>
            <ac:spMk id="3" creationId="{CE4DDDC0-8A5E-4EED-3D8F-0AC006771D99}"/>
          </ac:spMkLst>
        </pc:spChg>
      </pc:sldChg>
      <pc:sldChg chg="modSp add mod ord modNotesTx">
        <pc:chgData name="Hutton, Tracey (Ms) (Summerstrand Campus South)" userId="9175da07-830f-401d-aa46-c6999623b64c" providerId="ADAL" clId="{EAA5DD5B-81CF-48A1-9175-74CB43B05513}" dt="2024-04-02T09:24:46.236" v="781"/>
        <pc:sldMkLst>
          <pc:docMk/>
          <pc:sldMk cId="1211872200" sldId="295"/>
        </pc:sldMkLst>
        <pc:spChg chg="mod">
          <ac:chgData name="Hutton, Tracey (Ms) (Summerstrand Campus South)" userId="9175da07-830f-401d-aa46-c6999623b64c" providerId="ADAL" clId="{EAA5DD5B-81CF-48A1-9175-74CB43B05513}" dt="2024-04-02T09:14:02.168" v="768" actId="20577"/>
          <ac:spMkLst>
            <pc:docMk/>
            <pc:sldMk cId="1211872200" sldId="295"/>
            <ac:spMk id="20483" creationId="{EE2EA484-2388-259E-0133-01D1C0F8E6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216150-4C40-BD44-803F-746F9B201B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dirty="0"/>
            </a:lvl1pPr>
          </a:lstStyle>
          <a:p>
            <a:pPr>
              <a:defRPr/>
            </a:pPr>
            <a:endParaRPr lang="en-ZA"/>
          </a:p>
        </p:txBody>
      </p:sp>
      <p:sp>
        <p:nvSpPr>
          <p:cNvPr id="3" name="Date Placeholder 2">
            <a:extLst>
              <a:ext uri="{FF2B5EF4-FFF2-40B4-BE49-F238E27FC236}">
                <a16:creationId xmlns:a16="http://schemas.microsoft.com/office/drawing/2014/main" id="{C8360729-938E-189D-D3A6-8563227FC3C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E21998D2-9A91-403D-B44C-117365F1DD45}" type="datetimeFigureOut">
              <a:rPr lang="en-ZA"/>
              <a:pPr>
                <a:defRPr/>
              </a:pPr>
              <a:t>2024/04/03</a:t>
            </a:fld>
            <a:endParaRPr lang="en-ZA" dirty="0"/>
          </a:p>
        </p:txBody>
      </p:sp>
      <p:sp>
        <p:nvSpPr>
          <p:cNvPr id="4" name="Slide Image Placeholder 3">
            <a:extLst>
              <a:ext uri="{FF2B5EF4-FFF2-40B4-BE49-F238E27FC236}">
                <a16:creationId xmlns:a16="http://schemas.microsoft.com/office/drawing/2014/main" id="{593F7215-A134-F97A-E54E-8056E097AFC4}"/>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ZA" noProof="0" dirty="0"/>
          </a:p>
        </p:txBody>
      </p:sp>
      <p:sp>
        <p:nvSpPr>
          <p:cNvPr id="5" name="Notes Placeholder 4">
            <a:extLst>
              <a:ext uri="{FF2B5EF4-FFF2-40B4-BE49-F238E27FC236}">
                <a16:creationId xmlns:a16="http://schemas.microsoft.com/office/drawing/2014/main" id="{C7E782E8-F52E-8907-FD55-1B4D711B689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ZA" noProof="0"/>
          </a:p>
        </p:txBody>
      </p:sp>
      <p:sp>
        <p:nvSpPr>
          <p:cNvPr id="6" name="Footer Placeholder 5">
            <a:extLst>
              <a:ext uri="{FF2B5EF4-FFF2-40B4-BE49-F238E27FC236}">
                <a16:creationId xmlns:a16="http://schemas.microsoft.com/office/drawing/2014/main" id="{87C31E69-CF65-851E-8D21-4442505A352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dirty="0"/>
            </a:lvl1pPr>
          </a:lstStyle>
          <a:p>
            <a:pPr>
              <a:defRPr/>
            </a:pPr>
            <a:endParaRPr lang="en-ZA"/>
          </a:p>
        </p:txBody>
      </p:sp>
      <p:sp>
        <p:nvSpPr>
          <p:cNvPr id="7" name="Slide Number Placeholder 6">
            <a:extLst>
              <a:ext uri="{FF2B5EF4-FFF2-40B4-BE49-F238E27FC236}">
                <a16:creationId xmlns:a16="http://schemas.microsoft.com/office/drawing/2014/main" id="{CEED95DA-72B1-FF6E-0A59-F57A358FA81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E9B5A517-A3C4-425B-AC3D-1F3D0772525F}" type="slidenum">
              <a:rPr lang="en-ZA"/>
              <a:pPr>
                <a:defRPr/>
              </a:pPr>
              <a:t>‹#›</a:t>
            </a:fld>
            <a:endParaRPr lang="en-ZA"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university business and sponsored programs offices can assist in identifying potentially problematic direct costs.</a:t>
            </a:r>
          </a:p>
        </p:txBody>
      </p:sp>
      <p:sp>
        <p:nvSpPr>
          <p:cNvPr id="4" name="Slide Number Placeholder 3"/>
          <p:cNvSpPr>
            <a:spLocks noGrp="1"/>
          </p:cNvSpPr>
          <p:nvPr>
            <p:ph type="sldNum" sz="quarter" idx="5"/>
          </p:nvPr>
        </p:nvSpPr>
        <p:spPr/>
        <p:txBody>
          <a:bodyPr/>
          <a:lstStyle/>
          <a:p>
            <a:pPr>
              <a:defRPr/>
            </a:pPr>
            <a:fld id="{E9B5A517-A3C4-425B-AC3D-1F3D0772525F}" type="slidenum">
              <a:rPr lang="en-ZA" smtClean="0"/>
              <a:pPr>
                <a:defRPr/>
              </a:pPr>
              <a:t>2</a:t>
            </a:fld>
            <a:endParaRPr lang="en-ZA" dirty="0"/>
          </a:p>
        </p:txBody>
      </p:sp>
    </p:spTree>
    <p:extLst>
      <p:ext uri="{BB962C8B-B14F-4D97-AF65-F5344CB8AC3E}">
        <p14:creationId xmlns:p14="http://schemas.microsoft.com/office/powerpoint/2010/main" val="2656383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B0B56BC7-8EC7-E0D5-9702-D2C6C22319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38BE66EE-D5A7-D037-1903-C5B4F1F01D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altLang="en-US"/>
          </a:p>
        </p:txBody>
      </p:sp>
      <p:sp>
        <p:nvSpPr>
          <p:cNvPr id="45060" name="Slide Number Placeholder 3">
            <a:extLst>
              <a:ext uri="{FF2B5EF4-FFF2-40B4-BE49-F238E27FC236}">
                <a16:creationId xmlns:a16="http://schemas.microsoft.com/office/drawing/2014/main" id="{16871A6A-C212-7340-A471-1FDF3833AA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52A3BF-E37C-43CB-AD3B-C04EB08FD9EC}" type="slidenum">
              <a:rPr lang="en-ZA" altLang="en-US"/>
              <a:pPr/>
              <a:t>24</a:t>
            </a:fld>
            <a:endParaRPr lang="en-ZA"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BD5ADF9C-7E74-45ED-E196-7756C132FA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9D7E99C8-DA28-60AA-6D4F-BCB25BF997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altLang="en-US"/>
          </a:p>
        </p:txBody>
      </p:sp>
      <p:sp>
        <p:nvSpPr>
          <p:cNvPr id="49156" name="Slide Number Placeholder 3">
            <a:extLst>
              <a:ext uri="{FF2B5EF4-FFF2-40B4-BE49-F238E27FC236}">
                <a16:creationId xmlns:a16="http://schemas.microsoft.com/office/drawing/2014/main" id="{28062C7A-8F96-08D0-F300-6B20666D8C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FA8AB1D-7CA8-492B-A381-1B198DB1D611}" type="slidenum">
              <a:rPr lang="en-ZA" altLang="en-US"/>
              <a:pPr/>
              <a:t>25</a:t>
            </a:fld>
            <a:endParaRPr lang="en-Z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An investigator examining this variable may select from skin fold measurement, underwater weighing, or whole body DEXA scanning. The decision to use a particular method should be balanced between the specificity required to address the research question and the cost of the particular measurement method.</a:t>
            </a:r>
          </a:p>
        </p:txBody>
      </p:sp>
      <p:sp>
        <p:nvSpPr>
          <p:cNvPr id="4" name="Slide Number Placeholder 3"/>
          <p:cNvSpPr>
            <a:spLocks noGrp="1"/>
          </p:cNvSpPr>
          <p:nvPr>
            <p:ph type="sldNum" sz="quarter" idx="5"/>
          </p:nvPr>
        </p:nvSpPr>
        <p:spPr/>
        <p:txBody>
          <a:bodyPr/>
          <a:lstStyle/>
          <a:p>
            <a:pPr>
              <a:defRPr/>
            </a:pPr>
            <a:fld id="{E9B5A517-A3C4-425B-AC3D-1F3D0772525F}" type="slidenum">
              <a:rPr lang="en-ZA" smtClean="0"/>
              <a:pPr>
                <a:defRPr/>
              </a:pPr>
              <a:t>3</a:t>
            </a:fld>
            <a:endParaRPr lang="en-ZA" dirty="0"/>
          </a:p>
        </p:txBody>
      </p:sp>
    </p:spTree>
    <p:extLst>
      <p:ext uri="{BB962C8B-B14F-4D97-AF65-F5344CB8AC3E}">
        <p14:creationId xmlns:p14="http://schemas.microsoft.com/office/powerpoint/2010/main" val="2699249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a:defRPr/>
            </a:pPr>
            <a:fld id="{E9B5A517-A3C4-425B-AC3D-1F3D0772525F}" type="slidenum">
              <a:rPr lang="en-ZA" smtClean="0"/>
              <a:pPr>
                <a:defRPr/>
              </a:pPr>
              <a:t>4</a:t>
            </a:fld>
            <a:endParaRPr lang="en-ZA" dirty="0"/>
          </a:p>
        </p:txBody>
      </p:sp>
    </p:spTree>
    <p:extLst>
      <p:ext uri="{BB962C8B-B14F-4D97-AF65-F5344CB8AC3E}">
        <p14:creationId xmlns:p14="http://schemas.microsoft.com/office/powerpoint/2010/main" val="446531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050" dirty="0"/>
              <a:t>Cost estimates – look it up on the web or phone suppliers etc. </a:t>
            </a:r>
          </a:p>
        </p:txBody>
      </p:sp>
      <p:sp>
        <p:nvSpPr>
          <p:cNvPr id="4" name="Slide Number Placeholder 3"/>
          <p:cNvSpPr>
            <a:spLocks noGrp="1"/>
          </p:cNvSpPr>
          <p:nvPr>
            <p:ph type="sldNum" sz="quarter" idx="5"/>
          </p:nvPr>
        </p:nvSpPr>
        <p:spPr/>
        <p:txBody>
          <a:bodyPr/>
          <a:lstStyle/>
          <a:p>
            <a:pPr>
              <a:defRPr/>
            </a:pPr>
            <a:fld id="{E9B5A517-A3C4-425B-AC3D-1F3D0772525F}" type="slidenum">
              <a:rPr lang="en-ZA" smtClean="0"/>
              <a:pPr>
                <a:defRPr/>
              </a:pPr>
              <a:t>5</a:t>
            </a:fld>
            <a:endParaRPr lang="en-ZA" dirty="0"/>
          </a:p>
        </p:txBody>
      </p:sp>
    </p:spTree>
    <p:extLst>
      <p:ext uri="{BB962C8B-B14F-4D97-AF65-F5344CB8AC3E}">
        <p14:creationId xmlns:p14="http://schemas.microsoft.com/office/powerpoint/2010/main" val="329743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4122A15-DBBB-5CD8-D6C7-FA9966CD96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4E4B70C0-91DD-EDEC-1DA3-BAA917ABF6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altLang="en-US"/>
          </a:p>
        </p:txBody>
      </p:sp>
      <p:sp>
        <p:nvSpPr>
          <p:cNvPr id="24580" name="Slide Number Placeholder 3">
            <a:extLst>
              <a:ext uri="{FF2B5EF4-FFF2-40B4-BE49-F238E27FC236}">
                <a16:creationId xmlns:a16="http://schemas.microsoft.com/office/drawing/2014/main" id="{014C5A53-7842-84B7-2224-B2537BA63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D19C033-1CFA-46F8-86AE-2273A3D6023C}" type="slidenum">
              <a:rPr lang="en-ZA" altLang="en-US"/>
              <a:pPr/>
              <a:t>9</a:t>
            </a:fld>
            <a:endParaRPr lang="en-ZA"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Use the same nomenclature everywhere. If you list a </a:t>
            </a:r>
            <a:r>
              <a:rPr lang="en-ZA" dirty="0" err="1"/>
              <a:t>Thingatron</a:t>
            </a:r>
            <a:r>
              <a:rPr lang="en-ZA" dirty="0"/>
              <a:t> X32C in your budget, then call it a </a:t>
            </a:r>
            <a:r>
              <a:rPr lang="en-ZA" dirty="0" err="1"/>
              <a:t>Thingatron</a:t>
            </a:r>
            <a:r>
              <a:rPr lang="en-ZA" dirty="0"/>
              <a:t> X32C in your budget justification and project plan. In an ideal world, someone should be able to flip from the project plan, to the budget and to the budget justification and back again and always know exactly where they are.</a:t>
            </a:r>
          </a:p>
        </p:txBody>
      </p:sp>
      <p:sp>
        <p:nvSpPr>
          <p:cNvPr id="4" name="Slide Number Placeholder 3"/>
          <p:cNvSpPr>
            <a:spLocks noGrp="1"/>
          </p:cNvSpPr>
          <p:nvPr>
            <p:ph type="sldNum" sz="quarter" idx="5"/>
          </p:nvPr>
        </p:nvSpPr>
        <p:spPr/>
        <p:txBody>
          <a:bodyPr/>
          <a:lstStyle/>
          <a:p>
            <a:pPr>
              <a:defRPr/>
            </a:pPr>
            <a:fld id="{E9B5A517-A3C4-425B-AC3D-1F3D0772525F}" type="slidenum">
              <a:rPr lang="en-ZA" smtClean="0"/>
              <a:pPr>
                <a:defRPr/>
              </a:pPr>
              <a:t>16</a:t>
            </a:fld>
            <a:endParaRPr lang="en-ZA" dirty="0"/>
          </a:p>
        </p:txBody>
      </p:sp>
    </p:spTree>
    <p:extLst>
      <p:ext uri="{BB962C8B-B14F-4D97-AF65-F5344CB8AC3E}">
        <p14:creationId xmlns:p14="http://schemas.microsoft.com/office/powerpoint/2010/main" val="47511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A19ACD88-B2B4-1A75-3D42-66521515D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7CC5BB8-0958-A40E-55A0-16941ECB60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altLang="en-US"/>
          </a:p>
        </p:txBody>
      </p:sp>
      <p:sp>
        <p:nvSpPr>
          <p:cNvPr id="36868" name="Slide Number Placeholder 3">
            <a:extLst>
              <a:ext uri="{FF2B5EF4-FFF2-40B4-BE49-F238E27FC236}">
                <a16:creationId xmlns:a16="http://schemas.microsoft.com/office/drawing/2014/main" id="{634B86E1-ADED-5C1D-CDF5-4357F89BEA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5ED2202-AAE1-471F-BF2A-E5BA42712EBF}" type="slidenum">
              <a:rPr lang="en-ZA" altLang="en-US"/>
              <a:pPr/>
              <a:t>20</a:t>
            </a:fld>
            <a:endParaRPr lang="en-ZA"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4B047BD9-D928-705D-DB0F-3AA007DC5D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273EA33-1EC4-F7B2-F76E-75B7A9B1A5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altLang="en-US"/>
          </a:p>
        </p:txBody>
      </p:sp>
      <p:sp>
        <p:nvSpPr>
          <p:cNvPr id="40964" name="Slide Number Placeholder 3">
            <a:extLst>
              <a:ext uri="{FF2B5EF4-FFF2-40B4-BE49-F238E27FC236}">
                <a16:creationId xmlns:a16="http://schemas.microsoft.com/office/drawing/2014/main" id="{BEFECDD1-741D-738B-71FF-C5D25684F3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493ED56-D323-4A9A-BF06-CC3937457F7D}" type="slidenum">
              <a:rPr lang="en-ZA" altLang="en-US"/>
              <a:pPr/>
              <a:t>22</a:t>
            </a:fld>
            <a:endParaRPr lang="en-ZA"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DD336E5-A396-4576-52F0-D98FAA581E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E390DBC7-C964-1F1E-D97C-059C34BB8D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ZA" altLang="en-US" dirty="0"/>
          </a:p>
        </p:txBody>
      </p:sp>
      <p:sp>
        <p:nvSpPr>
          <p:cNvPr id="43012" name="Slide Number Placeholder 3">
            <a:extLst>
              <a:ext uri="{FF2B5EF4-FFF2-40B4-BE49-F238E27FC236}">
                <a16:creationId xmlns:a16="http://schemas.microsoft.com/office/drawing/2014/main" id="{A2463627-F26A-1C16-24F5-2B47E3CEEF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C0BD9CD-4A8E-4CA2-A7A2-3B70BB3B31AF}" type="slidenum">
              <a:rPr lang="en-ZA" altLang="en-US"/>
              <a:pPr/>
              <a:t>23</a:t>
            </a:fld>
            <a:endParaRPr lang="en-ZA"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D19A40-AE81-F763-BD17-155F704C7CA3}"/>
              </a:ext>
            </a:extLst>
          </p:cNvPr>
          <p:cNvSpPr/>
          <p:nvPr userDrawn="1"/>
        </p:nvSpPr>
        <p:spPr>
          <a:xfrm>
            <a:off x="0" y="-1588"/>
            <a:ext cx="6858000" cy="5145088"/>
          </a:xfrm>
          <a:prstGeom prst="rect">
            <a:avLst/>
          </a:prstGeom>
          <a:blipFill>
            <a:blip r:embed="rId2"/>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3" name="Rectangle 2">
            <a:extLst>
              <a:ext uri="{FF2B5EF4-FFF2-40B4-BE49-F238E27FC236}">
                <a16:creationId xmlns:a16="http://schemas.microsoft.com/office/drawing/2014/main" id="{7F8DB6E4-66C7-62B6-F168-CB5547F79665}"/>
              </a:ext>
            </a:extLst>
          </p:cNvPr>
          <p:cNvSpPr/>
          <p:nvPr userDrawn="1"/>
        </p:nvSpPr>
        <p:spPr>
          <a:xfrm>
            <a:off x="0" y="5019675"/>
            <a:ext cx="6858000" cy="123825"/>
          </a:xfrm>
          <a:prstGeom prst="rect">
            <a:avLst/>
          </a:prstGeom>
          <a:solidFill>
            <a:srgbClr val="82B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sp>
        <p:nvSpPr>
          <p:cNvPr id="3074" name="Rectangle 2"/>
          <p:cNvSpPr>
            <a:spLocks noGrp="1" noChangeArrowheads="1"/>
          </p:cNvSpPr>
          <p:nvPr>
            <p:ph type="ctrTitle"/>
          </p:nvPr>
        </p:nvSpPr>
        <p:spPr>
          <a:xfrm>
            <a:off x="458670" y="2787774"/>
            <a:ext cx="5886654" cy="486054"/>
          </a:xfrm>
        </p:spPr>
        <p:txBody>
          <a:bodyPr/>
          <a:lstStyle>
            <a:lvl1pPr algn="ctr">
              <a:defRPr sz="2700">
                <a:solidFill>
                  <a:schemeClr val="bg1"/>
                </a:solidFill>
              </a:defRPr>
            </a:lvl1pPr>
          </a:lstStyle>
          <a:p>
            <a:r>
              <a:rPr lang="en-GB" dirty="0"/>
              <a:t>Click to edit Master title style</a:t>
            </a:r>
          </a:p>
        </p:txBody>
      </p:sp>
      <p:sp>
        <p:nvSpPr>
          <p:cNvPr id="3075" name="Rectangle 3"/>
          <p:cNvSpPr>
            <a:spLocks noGrp="1" noChangeArrowheads="1"/>
          </p:cNvSpPr>
          <p:nvPr>
            <p:ph type="subTitle" idx="1"/>
          </p:nvPr>
        </p:nvSpPr>
        <p:spPr>
          <a:xfrm>
            <a:off x="458670" y="3381840"/>
            <a:ext cx="5886654" cy="1458218"/>
          </a:xfrm>
        </p:spPr>
        <p:txBody>
          <a:bodyPr/>
          <a:lstStyle>
            <a:lvl1pPr marL="0" indent="0" algn="ctr">
              <a:buFont typeface="Wingdings" pitchFamily="2" charset="2"/>
              <a:buNone/>
              <a:defRPr>
                <a:solidFill>
                  <a:schemeClr val="bg1"/>
                </a:solidFill>
              </a:defRPr>
            </a:lvl1pPr>
          </a:lstStyle>
          <a:p>
            <a:r>
              <a:rPr lang="en-GB" dirty="0"/>
              <a:t>Click to edit Master subtitle style</a:t>
            </a:r>
          </a:p>
        </p:txBody>
      </p:sp>
    </p:spTree>
    <p:extLst>
      <p:ext uri="{BB962C8B-B14F-4D97-AF65-F5344CB8AC3E}">
        <p14:creationId xmlns:p14="http://schemas.microsoft.com/office/powerpoint/2010/main" val="130999671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50548" y="303498"/>
            <a:ext cx="6096395" cy="594122"/>
          </a:xfrm>
        </p:spPr>
        <p:txBody>
          <a:bodyPr/>
          <a:lstStyle/>
          <a:p>
            <a:r>
              <a:rPr lang="en-US" dirty="0"/>
              <a:t>Click to edit Master title style</a:t>
            </a:r>
          </a:p>
        </p:txBody>
      </p:sp>
      <p:sp>
        <p:nvSpPr>
          <p:cNvPr id="3" name="Vertical Text Placeholder 2"/>
          <p:cNvSpPr>
            <a:spLocks noGrp="1"/>
          </p:cNvSpPr>
          <p:nvPr>
            <p:ph type="body" orient="vert" idx="1"/>
          </p:nvPr>
        </p:nvSpPr>
        <p:spPr>
          <a:xfrm>
            <a:off x="350659" y="1113589"/>
            <a:ext cx="6102678" cy="3258361"/>
          </a:xfrm>
        </p:spPr>
        <p:txBody>
          <a:bodyPr vert="eaVert"/>
          <a:lstStyle>
            <a:lvl1pPr>
              <a:buClr>
                <a:srgbClr val="82B74A"/>
              </a:buClr>
              <a:defRPr sz="1500">
                <a:latin typeface="Avenir Book"/>
              </a:defRPr>
            </a:lvl1pPr>
            <a:lvl2pPr>
              <a:buClr>
                <a:srgbClr val="82B74A"/>
              </a:buClr>
              <a:defRPr sz="1500">
                <a:latin typeface="Avenir Book"/>
              </a:defRPr>
            </a:lvl2pPr>
            <a:lvl3pPr>
              <a:buClr>
                <a:srgbClr val="82B74A"/>
              </a:buClr>
              <a:defRPr sz="1500">
                <a:latin typeface="Avenir Book"/>
              </a:defRPr>
            </a:lvl3pPr>
            <a:lvl4pPr>
              <a:buClr>
                <a:srgbClr val="82B74A"/>
              </a:buClr>
              <a:defRPr sz="1500">
                <a:latin typeface="Avenir Book"/>
              </a:defRPr>
            </a:lvl4pPr>
            <a:lvl5pPr>
              <a:buClr>
                <a:srgbClr val="82B74A"/>
              </a:buClr>
              <a:defRPr sz="15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8962408"/>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93429" y="249494"/>
            <a:ext cx="1513913" cy="4122457"/>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50660" y="249494"/>
            <a:ext cx="4435460" cy="4122457"/>
          </a:xfrm>
        </p:spPr>
        <p:txBody>
          <a:bodyPr vert="eaVert"/>
          <a:lstStyle>
            <a:lvl1pPr>
              <a:buClr>
                <a:srgbClr val="82B74A"/>
              </a:buClr>
              <a:defRPr sz="1500">
                <a:latin typeface="Avenir Book"/>
              </a:defRPr>
            </a:lvl1pPr>
            <a:lvl2pPr>
              <a:buClr>
                <a:srgbClr val="82B74A"/>
              </a:buClr>
              <a:defRPr sz="1500">
                <a:latin typeface="Avenir Book"/>
              </a:defRPr>
            </a:lvl2pPr>
            <a:lvl3pPr>
              <a:buClr>
                <a:srgbClr val="82B74A"/>
              </a:buClr>
              <a:defRPr sz="1500">
                <a:latin typeface="Avenir Book"/>
              </a:defRPr>
            </a:lvl3pPr>
            <a:lvl4pPr>
              <a:buClr>
                <a:srgbClr val="82B74A"/>
              </a:buClr>
              <a:defRPr sz="1500">
                <a:latin typeface="Avenir Book"/>
              </a:defRPr>
            </a:lvl4pPr>
            <a:lvl5pPr>
              <a:buClr>
                <a:srgbClr val="82B74A"/>
              </a:buClr>
              <a:defRPr sz="15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1958383"/>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609F85-A7FF-95AF-211C-DDCCCF32BD33}"/>
              </a:ext>
            </a:extLst>
          </p:cNvPr>
          <p:cNvSpPr>
            <a:spLocks noChangeArrowheads="1"/>
          </p:cNvSpPr>
          <p:nvPr userDrawn="1"/>
        </p:nvSpPr>
        <p:spPr bwMode="auto">
          <a:xfrm>
            <a:off x="0" y="-1588"/>
            <a:ext cx="6858000" cy="5191126"/>
          </a:xfrm>
          <a:prstGeom prst="rect">
            <a:avLst/>
          </a:prstGeom>
          <a:solidFill>
            <a:srgbClr val="82B74A"/>
          </a:solidFill>
          <a:ln>
            <a:noFill/>
          </a:ln>
          <a:effectLst>
            <a:outerShdw blurRad="40000" dist="23000" dir="5400000" rotWithShape="0">
              <a:srgbClr val="808080">
                <a:alpha val="34999"/>
              </a:srgbClr>
            </a:outerShdw>
          </a:effectLst>
        </p:spPr>
        <p:txBody>
          <a:bodyPr anchor="ctr"/>
          <a:lstStyle/>
          <a:p>
            <a:pPr algn="ctr" eaLnBrk="1" hangingPunct="1">
              <a:defRPr/>
            </a:pPr>
            <a:endParaRPr lang="en-US" dirty="0">
              <a:solidFill>
                <a:schemeClr val="lt1"/>
              </a:solidFill>
              <a:latin typeface="+mn-lt"/>
              <a:ea typeface="+mn-ea"/>
            </a:endParaRPr>
          </a:p>
        </p:txBody>
      </p:sp>
      <p:sp>
        <p:nvSpPr>
          <p:cNvPr id="4" name="Text Placeholder 8"/>
          <p:cNvSpPr>
            <a:spLocks noGrp="1"/>
          </p:cNvSpPr>
          <p:nvPr>
            <p:ph type="body" sz="quarter" idx="10"/>
          </p:nvPr>
        </p:nvSpPr>
        <p:spPr>
          <a:xfrm>
            <a:off x="1803798" y="239776"/>
            <a:ext cx="3282553" cy="4748870"/>
          </a:xfrm>
          <a:prstGeom prst="rect">
            <a:avLst/>
          </a:prstGeom>
        </p:spPr>
        <p:txBody>
          <a:bodyPr tIns="0" bIns="748800" anchor="ctr" anchorCtr="1"/>
          <a:lstStyle>
            <a:lvl1pPr marL="0" indent="0" algn="l">
              <a:lnSpc>
                <a:spcPct val="100000"/>
              </a:lnSpc>
              <a:spcBef>
                <a:spcPts val="0"/>
              </a:spcBef>
              <a:spcAft>
                <a:spcPts val="0"/>
              </a:spcAft>
              <a:buFontTx/>
              <a:buNone/>
              <a:defRPr>
                <a:solidFill>
                  <a:schemeClr val="bg1"/>
                </a:solidFill>
                <a:latin typeface="Avenir Medium"/>
                <a:cs typeface="Avenir Medium"/>
              </a:defRPr>
            </a:lvl1pPr>
            <a:lvl2pPr>
              <a:buClr>
                <a:schemeClr val="bg1"/>
              </a:buClr>
              <a:defRPr>
                <a:solidFill>
                  <a:schemeClr val="bg1"/>
                </a:solidFill>
              </a:defRPr>
            </a:lvl2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2474364769"/>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DE52DC-EC12-1044-91F1-090ADA8134FB}"/>
              </a:ext>
            </a:extLst>
          </p:cNvPr>
          <p:cNvSpPr/>
          <p:nvPr userDrawn="1"/>
        </p:nvSpPr>
        <p:spPr>
          <a:xfrm>
            <a:off x="-255588" y="-192088"/>
            <a:ext cx="7369176" cy="5527676"/>
          </a:xfrm>
          <a:prstGeom prst="rect">
            <a:avLst/>
          </a:prstGeom>
          <a:solidFill>
            <a:srgbClr val="82B74A"/>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4" name="Text Placeholder 8"/>
          <p:cNvSpPr>
            <a:spLocks noGrp="1"/>
          </p:cNvSpPr>
          <p:nvPr>
            <p:ph type="body" sz="quarter" idx="10"/>
          </p:nvPr>
        </p:nvSpPr>
        <p:spPr>
          <a:xfrm>
            <a:off x="1803798" y="725985"/>
            <a:ext cx="3282553" cy="4262661"/>
          </a:xfrm>
          <a:prstGeom prst="rect">
            <a:avLst/>
          </a:prstGeom>
        </p:spPr>
        <p:txBody>
          <a:bodyPr tIns="0" bIns="748800" anchor="ctr" anchorCtr="1"/>
          <a:lstStyle>
            <a:lvl1pPr marL="0" indent="0" algn="l">
              <a:lnSpc>
                <a:spcPct val="100000"/>
              </a:lnSpc>
              <a:spcBef>
                <a:spcPts val="0"/>
              </a:spcBef>
              <a:spcAft>
                <a:spcPts val="0"/>
              </a:spcAft>
              <a:buFontTx/>
              <a:buNone/>
              <a:defRPr sz="2400">
                <a:solidFill>
                  <a:schemeClr val="bg1"/>
                </a:solidFill>
                <a:latin typeface="Avenir Medium"/>
                <a:cs typeface="Avenir Medium"/>
              </a:defRPr>
            </a:lvl1pPr>
          </a:lstStyle>
          <a:p>
            <a:r>
              <a:rPr lang="en-US" dirty="0"/>
              <a:t>Thank You</a:t>
            </a:r>
            <a:endParaRPr lang="en-GB" dirty="0"/>
          </a:p>
        </p:txBody>
      </p:sp>
    </p:spTree>
    <p:extLst>
      <p:ext uri="{BB962C8B-B14F-4D97-AF65-F5344CB8AC3E}">
        <p14:creationId xmlns:p14="http://schemas.microsoft.com/office/powerpoint/2010/main" val="1217463537"/>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29157EE-4FA1-9827-E240-F348DE4399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38" y="-28575"/>
            <a:ext cx="6931026" cy="52006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93061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NMU 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488" y="2601357"/>
            <a:ext cx="5915025" cy="568428"/>
          </a:xfrm>
          <a:prstGeom prst="rect">
            <a:avLst/>
          </a:prstGeom>
        </p:spPr>
        <p:txBody>
          <a:bodyPr>
            <a:normAutofit/>
          </a:bodyPr>
          <a:lstStyle>
            <a:lvl1pPr algn="ctr">
              <a:defRPr sz="2025" b="1">
                <a:solidFill>
                  <a:schemeClr val="bg1"/>
                </a:solidFill>
                <a:latin typeface="Avenir LT 45 Book" panose="020B0503020000020003" pitchFamily="34" charset="0"/>
              </a:defRPr>
            </a:lvl1pPr>
          </a:lstStyle>
          <a:p>
            <a:r>
              <a:rPr lang="en-US"/>
              <a:t>Click to edit Master title style</a:t>
            </a:r>
            <a:endParaRPr lang="en-ZA" dirty="0"/>
          </a:p>
        </p:txBody>
      </p:sp>
      <p:sp>
        <p:nvSpPr>
          <p:cNvPr id="7" name="Text Placeholder 6"/>
          <p:cNvSpPr>
            <a:spLocks noGrp="1"/>
          </p:cNvSpPr>
          <p:nvPr>
            <p:ph type="body" sz="quarter" idx="13"/>
          </p:nvPr>
        </p:nvSpPr>
        <p:spPr>
          <a:xfrm>
            <a:off x="471488" y="3270709"/>
            <a:ext cx="5915025" cy="322319"/>
          </a:xfrm>
          <a:prstGeom prst="rect">
            <a:avLst/>
          </a:prstGeom>
        </p:spPr>
        <p:txBody>
          <a:bodyPr>
            <a:normAutofit/>
          </a:bodyPr>
          <a:lstStyle>
            <a:lvl1pPr marL="0" indent="0" algn="ctr">
              <a:buNone/>
              <a:defRPr sz="1350" b="1">
                <a:solidFill>
                  <a:schemeClr val="bg1"/>
                </a:solidFill>
                <a:latin typeface="Avenir LT 45 Book" panose="020B0503020000020003" pitchFamily="34" charset="0"/>
              </a:defRPr>
            </a:lvl1pPr>
          </a:lstStyle>
          <a:p>
            <a:pPr lvl="0"/>
            <a:r>
              <a:rPr lang="en-US"/>
              <a:t>Edit Master text styles</a:t>
            </a:r>
          </a:p>
        </p:txBody>
      </p:sp>
      <p:sp>
        <p:nvSpPr>
          <p:cNvPr id="11" name="Text Placeholder 10"/>
          <p:cNvSpPr>
            <a:spLocks noGrp="1"/>
          </p:cNvSpPr>
          <p:nvPr>
            <p:ph type="body" sz="quarter" idx="15"/>
          </p:nvPr>
        </p:nvSpPr>
        <p:spPr>
          <a:xfrm>
            <a:off x="471488" y="3763935"/>
            <a:ext cx="5915025" cy="274403"/>
          </a:xfrm>
          <a:prstGeom prst="rect">
            <a:avLst/>
          </a:prstGeom>
        </p:spPr>
        <p:txBody>
          <a:bodyPr/>
          <a:lstStyle>
            <a:lvl1pPr marL="0" indent="0" algn="ctr">
              <a:buNone/>
              <a:defRPr sz="1125">
                <a:solidFill>
                  <a:schemeClr val="bg1"/>
                </a:solidFill>
                <a:latin typeface="Avenir LT 45 Book" panose="020B0503020000020003" pitchFamily="34" charset="0"/>
              </a:defRPr>
            </a:lvl1pPr>
          </a:lstStyle>
          <a:p>
            <a:pPr lvl="0"/>
            <a:r>
              <a:rPr lang="en-US" dirty="0"/>
              <a:t>Edit Master text styles</a:t>
            </a:r>
          </a:p>
        </p:txBody>
      </p:sp>
      <p:sp>
        <p:nvSpPr>
          <p:cNvPr id="13" name="Text Placeholder 12"/>
          <p:cNvSpPr>
            <a:spLocks noGrp="1"/>
          </p:cNvSpPr>
          <p:nvPr>
            <p:ph type="body" sz="quarter" idx="16"/>
          </p:nvPr>
        </p:nvSpPr>
        <p:spPr>
          <a:xfrm>
            <a:off x="471488" y="4104270"/>
            <a:ext cx="5915025" cy="274403"/>
          </a:xfrm>
          <a:prstGeom prst="rect">
            <a:avLst/>
          </a:prstGeom>
        </p:spPr>
        <p:txBody>
          <a:bodyPr>
            <a:normAutofit/>
          </a:bodyPr>
          <a:lstStyle>
            <a:lvl1pPr marL="0" indent="0" algn="ctr">
              <a:buNone/>
              <a:defRPr sz="1125">
                <a:solidFill>
                  <a:schemeClr val="bg1"/>
                </a:solidFill>
                <a:latin typeface="Avenir LT 45 Book" panose="020B0503020000020003" pitchFamily="34" charset="0"/>
              </a:defRPr>
            </a:lvl1pPr>
          </a:lstStyle>
          <a:p>
            <a:pPr lvl="0"/>
            <a:r>
              <a:rPr lang="en-US" dirty="0"/>
              <a:t>Edit Master text styles</a:t>
            </a:r>
          </a:p>
        </p:txBody>
      </p:sp>
      <p:sp>
        <p:nvSpPr>
          <p:cNvPr id="14" name="Text Placeholder 12"/>
          <p:cNvSpPr>
            <a:spLocks noGrp="1"/>
          </p:cNvSpPr>
          <p:nvPr>
            <p:ph type="body" sz="quarter" idx="17"/>
          </p:nvPr>
        </p:nvSpPr>
        <p:spPr>
          <a:xfrm>
            <a:off x="471488" y="4444605"/>
            <a:ext cx="5915025" cy="326304"/>
          </a:xfrm>
          <a:prstGeom prst="rect">
            <a:avLst/>
          </a:prstGeom>
        </p:spPr>
        <p:txBody>
          <a:bodyPr>
            <a:normAutofit/>
          </a:bodyPr>
          <a:lstStyle>
            <a:lvl1pPr marL="0" indent="0" algn="ctr">
              <a:buNone/>
              <a:defRPr sz="1350">
                <a:solidFill>
                  <a:schemeClr val="bg1"/>
                </a:solidFill>
                <a:latin typeface="Avenir LT 45 Book" panose="020B0503020000020003" pitchFamily="34" charset="0"/>
              </a:defRPr>
            </a:lvl1pPr>
          </a:lstStyle>
          <a:p>
            <a:pPr lvl="0"/>
            <a:r>
              <a:rPr lang="en-US"/>
              <a:t>Edit Master text styles</a:t>
            </a:r>
          </a:p>
        </p:txBody>
      </p:sp>
    </p:spTree>
    <p:extLst>
      <p:ext uri="{BB962C8B-B14F-4D97-AF65-F5344CB8AC3E}">
        <p14:creationId xmlns:p14="http://schemas.microsoft.com/office/powerpoint/2010/main" val="620391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42888" y="1112840"/>
            <a:ext cx="6379369" cy="3259111"/>
          </a:xfrm>
        </p:spPr>
        <p:txBody>
          <a:bodyPr/>
          <a:lstStyle>
            <a:lvl1pPr>
              <a:buClr>
                <a:srgbClr val="82B74A"/>
              </a:buClr>
              <a:buSzPct val="80000"/>
              <a:defRPr sz="1500">
                <a:latin typeface="Avenir Book"/>
              </a:defRPr>
            </a:lvl1pPr>
            <a:lvl2pPr>
              <a:buClr>
                <a:srgbClr val="82B74A"/>
              </a:buClr>
              <a:buSzPct val="80000"/>
              <a:defRPr sz="1500">
                <a:latin typeface="Avenir Book"/>
              </a:defRPr>
            </a:lvl2pPr>
            <a:lvl3pPr>
              <a:buClr>
                <a:srgbClr val="82B74A"/>
              </a:buClr>
              <a:buSzPct val="80000"/>
              <a:defRPr sz="1500">
                <a:latin typeface="Avenir Book"/>
              </a:defRPr>
            </a:lvl3pPr>
            <a:lvl4pPr>
              <a:buClr>
                <a:srgbClr val="82B74A"/>
              </a:buClr>
              <a:buSzPct val="80000"/>
              <a:defRPr sz="1500">
                <a:latin typeface="Avenir Book"/>
              </a:defRPr>
            </a:lvl4pPr>
            <a:lvl5pPr>
              <a:buClr>
                <a:srgbClr val="82B74A"/>
              </a:buClr>
              <a:buSzPct val="80000"/>
              <a:defRPr sz="1500">
                <a:latin typeface="Avenir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7823231"/>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192835"/>
            <a:ext cx="5829300" cy="1021556"/>
          </a:xfrm>
        </p:spPr>
        <p:txBody>
          <a:bodyPr anchor="t"/>
          <a:lstStyle>
            <a:lvl1pPr algn="l">
              <a:defRPr sz="3000" b="0" i="0" cap="none"/>
            </a:lvl1pPr>
          </a:lstStyle>
          <a:p>
            <a:r>
              <a:rPr lang="en-US" dirty="0"/>
              <a:t>Click to edit Master title style</a:t>
            </a:r>
          </a:p>
        </p:txBody>
      </p:sp>
      <p:sp>
        <p:nvSpPr>
          <p:cNvPr id="3" name="Text Placeholder 2"/>
          <p:cNvSpPr>
            <a:spLocks noGrp="1"/>
          </p:cNvSpPr>
          <p:nvPr>
            <p:ph type="body" idx="1"/>
          </p:nvPr>
        </p:nvSpPr>
        <p:spPr>
          <a:xfrm>
            <a:off x="541735" y="2067694"/>
            <a:ext cx="58293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589694299"/>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42646" y="303498"/>
            <a:ext cx="6264696" cy="594122"/>
          </a:xfrm>
        </p:spPr>
        <p:txBody>
          <a:bodyPr/>
          <a:lstStyle/>
          <a:p>
            <a:r>
              <a:rPr lang="en-US"/>
              <a:t>Click to edit Master title style</a:t>
            </a:r>
          </a:p>
        </p:txBody>
      </p:sp>
      <p:sp>
        <p:nvSpPr>
          <p:cNvPr id="3" name="Content Placeholder 2"/>
          <p:cNvSpPr>
            <a:spLocks noGrp="1"/>
          </p:cNvSpPr>
          <p:nvPr>
            <p:ph sz="half" idx="1"/>
          </p:nvPr>
        </p:nvSpPr>
        <p:spPr>
          <a:xfrm>
            <a:off x="242646" y="1005576"/>
            <a:ext cx="3024429" cy="3294366"/>
          </a:xfrm>
        </p:spPr>
        <p:txBody>
          <a:bodyPr/>
          <a:lstStyle>
            <a:lvl1pPr>
              <a:buClr>
                <a:srgbClr val="82B74A"/>
              </a:buClr>
              <a:defRPr sz="1500">
                <a:latin typeface="Avenir Book"/>
              </a:defRPr>
            </a:lvl1pPr>
            <a:lvl2pPr>
              <a:buClr>
                <a:srgbClr val="82B74A"/>
              </a:buClr>
              <a:defRPr sz="1500">
                <a:latin typeface="Avenir Book"/>
              </a:defRPr>
            </a:lvl2pPr>
            <a:lvl3pPr>
              <a:buClr>
                <a:srgbClr val="82B74A"/>
              </a:buClr>
              <a:defRPr sz="1500">
                <a:latin typeface="Avenir Book"/>
              </a:defRPr>
            </a:lvl3pPr>
            <a:lvl4pPr>
              <a:buClr>
                <a:srgbClr val="82B74A"/>
              </a:buClr>
              <a:defRPr sz="1500">
                <a:latin typeface="Avenir Book"/>
              </a:defRPr>
            </a:lvl4pPr>
            <a:lvl5pPr>
              <a:buClr>
                <a:srgbClr val="82B74A"/>
              </a:buClr>
              <a:defRPr sz="1500">
                <a:latin typeface="Avenir Book"/>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381376" y="1005576"/>
            <a:ext cx="3132535" cy="3294366"/>
          </a:xfrm>
        </p:spPr>
        <p:txBody>
          <a:bodyPr/>
          <a:lstStyle>
            <a:lvl1pPr>
              <a:buClr>
                <a:srgbClr val="82B74A"/>
              </a:buClr>
              <a:defRPr sz="1500">
                <a:latin typeface="Avenir Book"/>
              </a:defRPr>
            </a:lvl1pPr>
            <a:lvl2pPr>
              <a:buClr>
                <a:srgbClr val="82B74A"/>
              </a:buClr>
              <a:defRPr sz="1500">
                <a:latin typeface="Avenir Book"/>
              </a:defRPr>
            </a:lvl2pPr>
            <a:lvl3pPr>
              <a:buClr>
                <a:srgbClr val="82B74A"/>
              </a:buClr>
              <a:defRPr sz="1500">
                <a:latin typeface="Avenir Book"/>
              </a:defRPr>
            </a:lvl3pPr>
            <a:lvl4pPr>
              <a:buClr>
                <a:srgbClr val="82B74A"/>
              </a:buClr>
              <a:defRPr sz="1500">
                <a:latin typeface="Avenir Book"/>
              </a:defRPr>
            </a:lvl4pPr>
            <a:lvl5pPr>
              <a:buClr>
                <a:srgbClr val="82B74A"/>
              </a:buClr>
              <a:defRPr sz="1500">
                <a:latin typeface="Avenir Book"/>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2756494"/>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5979"/>
            <a:ext cx="61722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1335"/>
            <a:ext cx="3030141" cy="700335"/>
          </a:xfrm>
        </p:spPr>
        <p:txBody>
          <a:bodyPr anchor="ctr"/>
          <a:lstStyle>
            <a:lvl1pPr marL="0" indent="0">
              <a:buNone/>
              <a:defRPr sz="1650" b="0" i="0" baseline="0">
                <a:solidFill>
                  <a:srgbClr val="82B74A"/>
                </a:solidFill>
                <a:latin typeface="Avenir Black"/>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342900" y="1851670"/>
            <a:ext cx="3030141" cy="2520280"/>
          </a:xfrm>
        </p:spPr>
        <p:txBody>
          <a:bodyPr/>
          <a:lstStyle>
            <a:lvl1pPr>
              <a:buClr>
                <a:srgbClr val="82B74A"/>
              </a:buClr>
              <a:defRPr sz="1500">
                <a:latin typeface="Avenir Book"/>
              </a:defRPr>
            </a:lvl1pPr>
            <a:lvl2pPr>
              <a:buClr>
                <a:srgbClr val="82B74A"/>
              </a:buClr>
              <a:defRPr sz="1500">
                <a:latin typeface="Avenir Book"/>
              </a:defRPr>
            </a:lvl2pPr>
            <a:lvl3pPr>
              <a:buClr>
                <a:srgbClr val="82B74A"/>
              </a:buClr>
              <a:defRPr sz="1500">
                <a:latin typeface="Avenir Book"/>
              </a:defRPr>
            </a:lvl3pPr>
            <a:lvl4pPr>
              <a:buClr>
                <a:srgbClr val="82B74A"/>
              </a:buClr>
              <a:defRPr sz="1500">
                <a:latin typeface="Avenir Book"/>
              </a:defRPr>
            </a:lvl4pPr>
            <a:lvl5pPr>
              <a:buClr>
                <a:srgbClr val="82B74A"/>
              </a:buClr>
              <a:defRPr sz="1500">
                <a:latin typeface="Avenir Book"/>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483770" y="1151335"/>
            <a:ext cx="3031331" cy="700335"/>
          </a:xfrm>
        </p:spPr>
        <p:txBody>
          <a:bodyPr anchor="ctr"/>
          <a:lstStyle>
            <a:lvl1pPr marL="0" indent="0">
              <a:buNone/>
              <a:defRPr sz="1650" b="0" i="0" baseline="0">
                <a:solidFill>
                  <a:srgbClr val="82B74A"/>
                </a:solidFill>
                <a:latin typeface="Avenir Black"/>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3483770" y="1851670"/>
            <a:ext cx="3031331" cy="2520280"/>
          </a:xfrm>
        </p:spPr>
        <p:txBody>
          <a:bodyPr/>
          <a:lstStyle>
            <a:lvl1pPr>
              <a:buClr>
                <a:srgbClr val="82B74A"/>
              </a:buClr>
              <a:defRPr sz="1500">
                <a:latin typeface="Avenir Book"/>
              </a:defRPr>
            </a:lvl1pPr>
            <a:lvl2pPr>
              <a:buClr>
                <a:srgbClr val="82B74A"/>
              </a:buClr>
              <a:defRPr sz="1500">
                <a:latin typeface="Avenir Book"/>
              </a:defRPr>
            </a:lvl2pPr>
            <a:lvl3pPr>
              <a:buClr>
                <a:srgbClr val="82B74A"/>
              </a:buClr>
              <a:defRPr sz="1500">
                <a:latin typeface="Avenir Book"/>
              </a:defRPr>
            </a:lvl3pPr>
            <a:lvl4pPr>
              <a:buClr>
                <a:srgbClr val="82B74A"/>
              </a:buClr>
              <a:defRPr sz="1500">
                <a:latin typeface="Avenir Book"/>
              </a:defRPr>
            </a:lvl4pPr>
            <a:lvl5pPr>
              <a:buClr>
                <a:srgbClr val="82B74A"/>
              </a:buClr>
              <a:defRPr sz="1500">
                <a:latin typeface="Avenir Book"/>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350203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7079988"/>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391962"/>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4665" y="465516"/>
            <a:ext cx="2158123" cy="819774"/>
          </a:xfrm>
        </p:spPr>
        <p:txBody>
          <a:bodyPr anchor="t"/>
          <a:lstStyle>
            <a:lvl1pPr algn="l">
              <a:defRPr sz="1650" b="1">
                <a:solidFill>
                  <a:srgbClr val="82B74A"/>
                </a:solidFill>
                <a:latin typeface="Avenir Black"/>
              </a:defRPr>
            </a:lvl1pPr>
          </a:lstStyle>
          <a:p>
            <a:r>
              <a:rPr lang="en-US" dirty="0"/>
              <a:t>Click to edit Master title style</a:t>
            </a:r>
          </a:p>
        </p:txBody>
      </p:sp>
      <p:sp>
        <p:nvSpPr>
          <p:cNvPr id="3" name="Content Placeholder 2"/>
          <p:cNvSpPr>
            <a:spLocks noGrp="1"/>
          </p:cNvSpPr>
          <p:nvPr>
            <p:ph idx="1"/>
          </p:nvPr>
        </p:nvSpPr>
        <p:spPr>
          <a:xfrm>
            <a:off x="2786236" y="465517"/>
            <a:ext cx="3667100" cy="4129106"/>
          </a:xfrm>
        </p:spPr>
        <p:txBody>
          <a:bodyPr/>
          <a:lstStyle>
            <a:lvl1pPr>
              <a:buClr>
                <a:srgbClr val="82B74A"/>
              </a:buClr>
              <a:defRPr sz="1500">
                <a:latin typeface="Avenir Book"/>
              </a:defRPr>
            </a:lvl1pPr>
            <a:lvl2pPr>
              <a:buClr>
                <a:srgbClr val="82B74A"/>
              </a:buClr>
              <a:defRPr sz="1500">
                <a:latin typeface="Avenir Book"/>
              </a:defRPr>
            </a:lvl2pPr>
            <a:lvl3pPr>
              <a:buClr>
                <a:srgbClr val="82B74A"/>
              </a:buClr>
              <a:defRPr sz="1500">
                <a:latin typeface="Avenir Book"/>
              </a:defRPr>
            </a:lvl3pPr>
            <a:lvl4pPr>
              <a:buClr>
                <a:srgbClr val="82B74A"/>
              </a:buClr>
              <a:defRPr sz="1500">
                <a:latin typeface="Avenir Book"/>
              </a:defRPr>
            </a:lvl4pPr>
            <a:lvl5pPr>
              <a:buClr>
                <a:srgbClr val="82B74A"/>
              </a:buClr>
              <a:defRPr sz="1500">
                <a:latin typeface="Avenir Book"/>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04664" y="1285291"/>
            <a:ext cx="2158123" cy="330933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1744929458"/>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363838"/>
            <a:ext cx="4114800" cy="425054"/>
          </a:xfrm>
        </p:spPr>
        <p:txBody>
          <a:bodyPr/>
          <a:lstStyle>
            <a:lvl1pPr algn="l">
              <a:defRPr sz="1500" b="0" i="0" baseline="0">
                <a:solidFill>
                  <a:srgbClr val="82B74A"/>
                </a:solidFill>
                <a:latin typeface="Avenir Black"/>
              </a:defRPr>
            </a:lvl1pPr>
          </a:lstStyle>
          <a:p>
            <a:r>
              <a:rPr lang="en-US" dirty="0"/>
              <a:t>Click to edit Master title style</a:t>
            </a:r>
          </a:p>
        </p:txBody>
      </p:sp>
      <p:sp>
        <p:nvSpPr>
          <p:cNvPr id="3" name="Picture Placeholder 2"/>
          <p:cNvSpPr>
            <a:spLocks noGrp="1"/>
          </p:cNvSpPr>
          <p:nvPr>
            <p:ph type="pic" idx="1"/>
          </p:nvPr>
        </p:nvSpPr>
        <p:spPr>
          <a:xfrm>
            <a:off x="1344216" y="459582"/>
            <a:ext cx="4114800" cy="283224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344216" y="3788892"/>
            <a:ext cx="41148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3349034909"/>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A4B3BE1-38DE-6EBB-AF04-3901319A46DC}"/>
              </a:ext>
            </a:extLst>
          </p:cNvPr>
          <p:cNvSpPr>
            <a:spLocks noGrp="1" noChangeArrowheads="1"/>
          </p:cNvSpPr>
          <p:nvPr>
            <p:ph type="title"/>
          </p:nvPr>
        </p:nvSpPr>
        <p:spPr bwMode="auto">
          <a:xfrm>
            <a:off x="242888" y="303213"/>
            <a:ext cx="63722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132A8009-7B78-A330-AD76-E4C8D24FED7D}"/>
              </a:ext>
            </a:extLst>
          </p:cNvPr>
          <p:cNvSpPr>
            <a:spLocks noGrp="1" noChangeArrowheads="1"/>
          </p:cNvSpPr>
          <p:nvPr>
            <p:ph type="body" idx="1"/>
          </p:nvPr>
        </p:nvSpPr>
        <p:spPr bwMode="auto">
          <a:xfrm>
            <a:off x="242888" y="1112838"/>
            <a:ext cx="6380162"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p:txBody>
      </p:sp>
      <p:sp>
        <p:nvSpPr>
          <p:cNvPr id="2" name="Rectangle 1">
            <a:extLst>
              <a:ext uri="{FF2B5EF4-FFF2-40B4-BE49-F238E27FC236}">
                <a16:creationId xmlns:a16="http://schemas.microsoft.com/office/drawing/2014/main" id="{C95F5258-2AB6-0BA1-A520-523A6C8DFCDD}"/>
              </a:ext>
            </a:extLst>
          </p:cNvPr>
          <p:cNvSpPr/>
          <p:nvPr userDrawn="1"/>
        </p:nvSpPr>
        <p:spPr>
          <a:xfrm>
            <a:off x="0" y="5019675"/>
            <a:ext cx="6858000" cy="123825"/>
          </a:xfrm>
          <a:prstGeom prst="rect">
            <a:avLst/>
          </a:prstGeom>
          <a:solidFill>
            <a:srgbClr val="82B74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ZA" dirty="0"/>
          </a:p>
        </p:txBody>
      </p:sp>
      <p:pic>
        <p:nvPicPr>
          <p:cNvPr id="1029" name="Picture 5">
            <a:extLst>
              <a:ext uri="{FF2B5EF4-FFF2-40B4-BE49-F238E27FC236}">
                <a16:creationId xmlns:a16="http://schemas.microsoft.com/office/drawing/2014/main" id="{D9328F2C-283D-C683-B152-6B1583609ADE}"/>
              </a:ext>
            </a:extLst>
          </p:cNvPr>
          <p:cNvPicPr>
            <a:picLocks noChangeAspect="1" noChangeArrowheads="1"/>
          </p:cNvPicPr>
          <p:nvPr userDrawn="1"/>
        </p:nvPicPr>
        <p:blipFill>
          <a:blip r:embed="rId17">
            <a:extLst>
              <a:ext uri="{28A0092B-C50C-407E-A947-70E740481C1C}">
                <a14:useLocalDpi xmlns:a14="http://schemas.microsoft.com/office/drawing/2010/main" val="0"/>
              </a:ext>
            </a:extLst>
          </a:blip>
          <a:srcRect t="85001" b="5200"/>
          <a:stretch>
            <a:fillRect/>
          </a:stretch>
        </p:blipFill>
        <p:spPr bwMode="auto">
          <a:xfrm>
            <a:off x="0" y="4460875"/>
            <a:ext cx="685641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Lst>
  <p:txStyles>
    <p:title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p:titleStyle>
    <p:body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sahpra.org.za/wp-content/uploads/2020/02/7_Clinical-Trial-Participant-Time-Inconvenience-and-Expense_TIE_Compensation_Model_May18_v1-1.pdf"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hyperlink" Target="https://doi.org/10.1177/0193945904269291"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A2E78687-81E5-A332-3BC5-B1B812A93A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6854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itle 1">
            <a:extLst>
              <a:ext uri="{FF2B5EF4-FFF2-40B4-BE49-F238E27FC236}">
                <a16:creationId xmlns:a16="http://schemas.microsoft.com/office/drawing/2014/main" id="{6ACF30D3-85B5-9E97-1FE9-69891192352E}"/>
              </a:ext>
            </a:extLst>
          </p:cNvPr>
          <p:cNvSpPr>
            <a:spLocks noGrp="1"/>
          </p:cNvSpPr>
          <p:nvPr>
            <p:ph type="title"/>
          </p:nvPr>
        </p:nvSpPr>
        <p:spPr>
          <a:xfrm>
            <a:off x="458788" y="4011613"/>
            <a:ext cx="5915025" cy="325437"/>
          </a:xfrm>
        </p:spPr>
        <p:txBody>
          <a:bodyPr>
            <a:normAutofit fontScale="90000"/>
          </a:bodyPr>
          <a:lstStyle/>
          <a:p>
            <a:pPr>
              <a:defRPr/>
            </a:pPr>
            <a:r>
              <a:rPr lang="en-ZA" sz="1800" dirty="0">
                <a:latin typeface="Arial" panose="020B0604020202020204" pitchFamily="34" charset="0"/>
                <a:ea typeface="SimSun" panose="02010600030101010101" pitchFamily="2" charset="-122"/>
              </a:rPr>
              <a:t>Timelines and budget: Planning your research from proposal to examination</a:t>
            </a:r>
            <a:endParaRPr lang="en-ZA" altLang="en-US" sz="2400" dirty="0">
              <a:ea typeface="ＭＳ Ｐゴシック" panose="020B0600070205080204" pitchFamily="34" charset="-128"/>
            </a:endParaRPr>
          </a:p>
        </p:txBody>
      </p:sp>
      <p:sp>
        <p:nvSpPr>
          <p:cNvPr id="18436" name="Text Placeholder 3">
            <a:extLst>
              <a:ext uri="{FF2B5EF4-FFF2-40B4-BE49-F238E27FC236}">
                <a16:creationId xmlns:a16="http://schemas.microsoft.com/office/drawing/2014/main" id="{62FF3EAA-DD2E-EE4D-353B-56F47FF3A29D}"/>
              </a:ext>
            </a:extLst>
          </p:cNvPr>
          <p:cNvSpPr>
            <a:spLocks noGrp="1" noChangeArrowheads="1"/>
          </p:cNvSpPr>
          <p:nvPr>
            <p:ph type="body" sz="quarter" idx="15"/>
          </p:nvPr>
        </p:nvSpPr>
        <p:spPr>
          <a:xfrm>
            <a:off x="458788" y="4400550"/>
            <a:ext cx="5915025" cy="204788"/>
          </a:xfrm>
        </p:spPr>
        <p:txBody>
          <a:bodyPr/>
          <a:lstStyle/>
          <a:p>
            <a:r>
              <a:rPr lang="en-ZA" altLang="en-US" sz="900"/>
              <a:t>Faculty of Health Sciences: Postgraduate Orientation Workshop</a:t>
            </a:r>
          </a:p>
        </p:txBody>
      </p:sp>
      <p:sp>
        <p:nvSpPr>
          <p:cNvPr id="17413" name="Text Placeholder 5">
            <a:extLst>
              <a:ext uri="{FF2B5EF4-FFF2-40B4-BE49-F238E27FC236}">
                <a16:creationId xmlns:a16="http://schemas.microsoft.com/office/drawing/2014/main" id="{CE896558-F365-9A5B-F13B-980A85ECD8AB}"/>
              </a:ext>
            </a:extLst>
          </p:cNvPr>
          <p:cNvSpPr>
            <a:spLocks noGrp="1" noChangeArrowheads="1"/>
          </p:cNvSpPr>
          <p:nvPr>
            <p:ph type="body" sz="quarter" idx="17"/>
          </p:nvPr>
        </p:nvSpPr>
        <p:spPr>
          <a:xfrm>
            <a:off x="458788" y="4660900"/>
            <a:ext cx="5915025" cy="244475"/>
          </a:xfrm>
        </p:spPr>
        <p:txBody>
          <a:bodyPr>
            <a:normAutofit lnSpcReduction="10000"/>
          </a:bodyPr>
          <a:lstStyle/>
          <a:p>
            <a:pPr>
              <a:defRPr/>
            </a:pPr>
            <a:r>
              <a:rPr lang="en-ZA" altLang="en-US" sz="1050" dirty="0"/>
              <a:t>Tracey Hutton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3A2B549-3D3A-5E74-682F-E89B77E4C314}"/>
              </a:ext>
            </a:extLst>
          </p:cNvPr>
          <p:cNvSpPr>
            <a:spLocks noGrp="1" noChangeArrowheads="1"/>
          </p:cNvSpPr>
          <p:nvPr>
            <p:ph type="title"/>
          </p:nvPr>
        </p:nvSpPr>
        <p:spPr>
          <a:xfrm>
            <a:off x="207168" y="195486"/>
            <a:ext cx="6372225" cy="593725"/>
          </a:xfrm>
        </p:spPr>
        <p:txBody>
          <a:bodyPr/>
          <a:lstStyle/>
          <a:p>
            <a:r>
              <a:rPr lang="en-ZA" altLang="en-US">
                <a:latin typeface="Avenir Medium" pitchFamily="2" charset="0"/>
              </a:rPr>
              <a:t>The Budget - Equipment </a:t>
            </a:r>
          </a:p>
        </p:txBody>
      </p:sp>
      <p:sp>
        <p:nvSpPr>
          <p:cNvPr id="4" name="TextBox 3">
            <a:extLst>
              <a:ext uri="{FF2B5EF4-FFF2-40B4-BE49-F238E27FC236}">
                <a16:creationId xmlns:a16="http://schemas.microsoft.com/office/drawing/2014/main" id="{361DAFFA-6581-B93B-84E4-B1105656E768}"/>
              </a:ext>
            </a:extLst>
          </p:cNvPr>
          <p:cNvSpPr txBox="1"/>
          <p:nvPr/>
        </p:nvSpPr>
        <p:spPr>
          <a:xfrm>
            <a:off x="333373" y="789211"/>
            <a:ext cx="6119813" cy="3416300"/>
          </a:xfrm>
          <a:prstGeom prst="rect">
            <a:avLst/>
          </a:prstGeom>
          <a:noFill/>
        </p:spPr>
        <p:txBody>
          <a:bodyPr>
            <a:spAutoFit/>
          </a:bodyPr>
          <a:lstStyle/>
          <a:p>
            <a:pPr>
              <a:defRPr/>
            </a:pPr>
            <a:r>
              <a:rPr lang="en-ZA" dirty="0">
                <a:solidFill>
                  <a:srgbClr val="82B74A"/>
                </a:solidFill>
                <a:latin typeface="proxima_novalight"/>
              </a:rPr>
              <a:t>All equipment required to undertake the project.</a:t>
            </a:r>
          </a:p>
          <a:p>
            <a:pPr marL="285750" indent="-285750">
              <a:buFont typeface="Wingdings" panose="05000000000000000000" pitchFamily="2" charset="2"/>
              <a:buChar char="§"/>
              <a:defRPr/>
            </a:pPr>
            <a:r>
              <a:rPr lang="en-ZA" dirty="0">
                <a:latin typeface="proxima_novalight"/>
              </a:rPr>
              <a:t>Costs related to the office (laptop, printer, extra external hard drive for storage, filing cabinet etc.). </a:t>
            </a:r>
          </a:p>
          <a:p>
            <a:pPr marL="285750" indent="-285750">
              <a:buFont typeface="Wingdings" panose="05000000000000000000" pitchFamily="2" charset="2"/>
              <a:buChar char="§"/>
              <a:defRPr/>
            </a:pPr>
            <a:r>
              <a:rPr lang="en-ZA" dirty="0">
                <a:latin typeface="proxima_novalight"/>
              </a:rPr>
              <a:t>Costs related to research work (e.g. portable scales to weigh infants in their homes, voice recorders for interviews, tablets for surveys).</a:t>
            </a:r>
          </a:p>
          <a:p>
            <a:pPr marL="285750" indent="-285750">
              <a:buFont typeface="Wingdings" panose="05000000000000000000" pitchFamily="2" charset="2"/>
              <a:buChar char="§"/>
              <a:defRPr/>
            </a:pPr>
            <a:r>
              <a:rPr lang="en-ZA" dirty="0">
                <a:latin typeface="proxima_novalight"/>
              </a:rPr>
              <a:t>List each item by type, model number, and manufacturer.  </a:t>
            </a:r>
          </a:p>
          <a:p>
            <a:pPr marL="285750" indent="-285750">
              <a:buFont typeface="Wingdings" panose="05000000000000000000" pitchFamily="2" charset="2"/>
              <a:buChar char="§"/>
              <a:defRPr/>
            </a:pPr>
            <a:r>
              <a:rPr lang="en-ZA" dirty="0">
                <a:latin typeface="proxima_novalight"/>
              </a:rPr>
              <a:t>Include equipment related costs if relevant (such as shipping, demonstration costs or insurance).</a:t>
            </a:r>
          </a:p>
          <a:p>
            <a:pPr>
              <a:defRPr/>
            </a:pPr>
            <a:endParaRPr lang="en-ZA" dirty="0">
              <a:latin typeface="proxima_novalight"/>
            </a:endParaRPr>
          </a:p>
          <a:p>
            <a:pPr>
              <a:defRPr/>
            </a:pPr>
            <a:r>
              <a:rPr lang="en-ZA" dirty="0">
                <a:latin typeface="proxima_novalight"/>
              </a:rPr>
              <a:t>Some funders may not cover certain aspects of travel and equipment e.g. a laptop – adjust budget accordingly.  </a:t>
            </a:r>
          </a:p>
        </p:txBody>
      </p:sp>
    </p:spTree>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9ADD882A-E110-1715-4442-097D6150E31A}"/>
              </a:ext>
            </a:extLst>
          </p:cNvPr>
          <p:cNvSpPr>
            <a:spLocks noGrp="1" noChangeArrowheads="1"/>
          </p:cNvSpPr>
          <p:nvPr>
            <p:ph type="title"/>
          </p:nvPr>
        </p:nvSpPr>
        <p:spPr>
          <a:xfrm>
            <a:off x="260350" y="166687"/>
            <a:ext cx="6172200" cy="857250"/>
          </a:xfrm>
        </p:spPr>
        <p:txBody>
          <a:bodyPr/>
          <a:lstStyle/>
          <a:p>
            <a:r>
              <a:rPr lang="en-ZA" altLang="en-US" sz="2800" dirty="0">
                <a:latin typeface="Avenir Medium" pitchFamily="2" charset="0"/>
              </a:rPr>
              <a:t>The Budget – Supplies and material </a:t>
            </a:r>
          </a:p>
        </p:txBody>
      </p:sp>
      <p:sp>
        <p:nvSpPr>
          <p:cNvPr id="22532" name="Content Placeholder 3">
            <a:extLst>
              <a:ext uri="{FF2B5EF4-FFF2-40B4-BE49-F238E27FC236}">
                <a16:creationId xmlns:a16="http://schemas.microsoft.com/office/drawing/2014/main" id="{7179BB77-64D2-64C4-46DA-746AA29BF7E6}"/>
              </a:ext>
            </a:extLst>
          </p:cNvPr>
          <p:cNvSpPr>
            <a:spLocks noGrp="1" noChangeArrowheads="1"/>
          </p:cNvSpPr>
          <p:nvPr>
            <p:ph sz="half" idx="2"/>
          </p:nvPr>
        </p:nvSpPr>
        <p:spPr>
          <a:xfrm>
            <a:off x="260350" y="915566"/>
            <a:ext cx="6172200" cy="3095625"/>
          </a:xfrm>
        </p:spPr>
        <p:txBody>
          <a:bodyPr/>
          <a:lstStyle/>
          <a:p>
            <a:pPr marL="0" indent="0">
              <a:buFont typeface="Wingdings" panose="05000000000000000000" pitchFamily="2" charset="2"/>
              <a:buNone/>
              <a:defRPr/>
            </a:pPr>
            <a:r>
              <a:rPr lang="en-ZA" sz="1800" dirty="0">
                <a:solidFill>
                  <a:srgbClr val="82B74A"/>
                </a:solidFill>
                <a:latin typeface="proxima_novalight"/>
              </a:rPr>
              <a:t>Consumables (reoccurring expenses) such as stationary.</a:t>
            </a:r>
          </a:p>
          <a:p>
            <a:pPr>
              <a:defRPr/>
            </a:pPr>
            <a:r>
              <a:rPr lang="en-ZA" sz="1800" dirty="0">
                <a:latin typeface="proxima_novalight"/>
              </a:rPr>
              <a:t>Photocopying, printing, pencils, pens, paper, markers, clip boards, lever arch files, lab materials, data costs etc. </a:t>
            </a:r>
          </a:p>
          <a:p>
            <a:pPr>
              <a:defRPr/>
            </a:pPr>
            <a:r>
              <a:rPr lang="en-ZA" sz="1800" dirty="0">
                <a:latin typeface="proxima_novalight"/>
              </a:rPr>
              <a:t>May be a ‘best guess’ however consumable items are often the lower priced items in the budget.  </a:t>
            </a:r>
          </a:p>
          <a:p>
            <a:pPr>
              <a:defRPr/>
            </a:pPr>
            <a:r>
              <a:rPr lang="en-ZA" sz="1800" dirty="0">
                <a:latin typeface="proxima_novalight"/>
              </a:rPr>
              <a:t>May also include software – include subscription or purchase fees. </a:t>
            </a:r>
          </a:p>
        </p:txBody>
      </p:sp>
      <p:pic>
        <p:nvPicPr>
          <p:cNvPr id="3" name="Picture 2" descr="Pipette diffusing dyes in flasks">
            <a:extLst>
              <a:ext uri="{FF2B5EF4-FFF2-40B4-BE49-F238E27FC236}">
                <a16:creationId xmlns:a16="http://schemas.microsoft.com/office/drawing/2014/main" id="{B383E8D8-25DF-B45E-8A0E-E8FA6F6D5AB0}"/>
              </a:ext>
            </a:extLst>
          </p:cNvPr>
          <p:cNvPicPr>
            <a:picLocks noChangeAspect="1"/>
          </p:cNvPicPr>
          <p:nvPr/>
        </p:nvPicPr>
        <p:blipFill>
          <a:blip r:embed="rId2"/>
          <a:stretch>
            <a:fillRect/>
          </a:stretch>
        </p:blipFill>
        <p:spPr>
          <a:xfrm>
            <a:off x="3573016" y="3041635"/>
            <a:ext cx="2204864" cy="1378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D338CB81-5C83-BFC5-958F-A1436AA0957F}"/>
              </a:ext>
            </a:extLst>
          </p:cNvPr>
          <p:cNvSpPr>
            <a:spLocks noGrp="1" noChangeArrowheads="1"/>
          </p:cNvSpPr>
          <p:nvPr>
            <p:ph type="title"/>
          </p:nvPr>
        </p:nvSpPr>
        <p:spPr>
          <a:xfrm>
            <a:off x="260350" y="155004"/>
            <a:ext cx="6172200" cy="857250"/>
          </a:xfrm>
        </p:spPr>
        <p:txBody>
          <a:bodyPr/>
          <a:lstStyle/>
          <a:p>
            <a:r>
              <a:rPr lang="en-ZA" altLang="en-US" sz="2800" dirty="0">
                <a:latin typeface="Avenir Medium" pitchFamily="2" charset="0"/>
              </a:rPr>
              <a:t>The Budget – Other</a:t>
            </a:r>
          </a:p>
        </p:txBody>
      </p:sp>
      <p:sp>
        <p:nvSpPr>
          <p:cNvPr id="27651" name="Content Placeholder 3">
            <a:extLst>
              <a:ext uri="{FF2B5EF4-FFF2-40B4-BE49-F238E27FC236}">
                <a16:creationId xmlns:a16="http://schemas.microsoft.com/office/drawing/2014/main" id="{5F9CC5CE-AFB6-54DC-28CF-A91941446022}"/>
              </a:ext>
            </a:extLst>
          </p:cNvPr>
          <p:cNvSpPr>
            <a:spLocks noGrp="1" noChangeArrowheads="1"/>
          </p:cNvSpPr>
          <p:nvPr>
            <p:ph sz="half" idx="2"/>
          </p:nvPr>
        </p:nvSpPr>
        <p:spPr>
          <a:xfrm>
            <a:off x="260350" y="915566"/>
            <a:ext cx="6172200" cy="3095625"/>
          </a:xfrm>
        </p:spPr>
        <p:txBody>
          <a:bodyPr/>
          <a:lstStyle/>
          <a:p>
            <a:r>
              <a:rPr lang="en-ZA" altLang="en-US" sz="1800" dirty="0">
                <a:latin typeface="proxima_novalight"/>
              </a:rPr>
              <a:t>Participant support costs (will snacks be provided during the focus group discussion?)</a:t>
            </a:r>
          </a:p>
          <a:p>
            <a:r>
              <a:rPr lang="en-ZA" altLang="en-US" sz="1800" dirty="0">
                <a:latin typeface="proxima_novalight"/>
              </a:rPr>
              <a:t>Venue costs.</a:t>
            </a:r>
          </a:p>
          <a:p>
            <a:r>
              <a:rPr lang="en-ZA" altLang="en-US" sz="1800" dirty="0">
                <a:latin typeface="proxima_novalight"/>
              </a:rPr>
              <a:t>Teaching Relief funding. </a:t>
            </a:r>
          </a:p>
          <a:p>
            <a:r>
              <a:rPr lang="en-ZA" altLang="en-US" sz="1800" dirty="0">
                <a:latin typeface="proxima_novalight"/>
              </a:rPr>
              <a:t>Publication costs.  </a:t>
            </a:r>
          </a:p>
        </p:txBody>
      </p:sp>
      <p:pic>
        <p:nvPicPr>
          <p:cNvPr id="2" name="Picture 5">
            <a:extLst>
              <a:ext uri="{FF2B5EF4-FFF2-40B4-BE49-F238E27FC236}">
                <a16:creationId xmlns:a16="http://schemas.microsoft.com/office/drawing/2014/main" id="{507B97CC-9E59-25A8-BCE4-58706BDCF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4434" r="65196"/>
          <a:stretch>
            <a:fillRect/>
          </a:stretch>
        </p:blipFill>
        <p:spPr bwMode="auto">
          <a:xfrm>
            <a:off x="4046538" y="3075806"/>
            <a:ext cx="2386012"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5FE6361-6648-94C3-8F6A-AEE7CF814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9450" b="84708"/>
          <a:stretch>
            <a:fillRect/>
          </a:stretch>
        </p:blipFill>
        <p:spPr bwMode="auto">
          <a:xfrm>
            <a:off x="3933056" y="2602062"/>
            <a:ext cx="27797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A391-93BD-440B-BF26-390E8F75A32B}"/>
              </a:ext>
            </a:extLst>
          </p:cNvPr>
          <p:cNvSpPr txBox="1">
            <a:spLocks noChangeArrowheads="1"/>
          </p:cNvSpPr>
          <p:nvPr/>
        </p:nvSpPr>
        <p:spPr>
          <a:xfrm>
            <a:off x="342900" y="12347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Budget </a:t>
            </a:r>
            <a:r>
              <a:rPr lang="en-ZA" altLang="en-US" sz="3200" dirty="0">
                <a:latin typeface="Avenir Medium" pitchFamily="2" charset="0"/>
              </a:rPr>
              <a:t>– </a:t>
            </a:r>
            <a:r>
              <a:rPr lang="en-ZA" altLang="en-US" kern="0" dirty="0">
                <a:latin typeface="Avenir Medium" pitchFamily="2" charset="0"/>
              </a:rPr>
              <a:t>Other</a:t>
            </a:r>
          </a:p>
        </p:txBody>
      </p:sp>
      <p:sp>
        <p:nvSpPr>
          <p:cNvPr id="3" name="Content Placeholder 2">
            <a:extLst>
              <a:ext uri="{FF2B5EF4-FFF2-40B4-BE49-F238E27FC236}">
                <a16:creationId xmlns:a16="http://schemas.microsoft.com/office/drawing/2014/main" id="{8D5ADAF1-CBB0-FD51-5569-3FBBE1E7F48F}"/>
              </a:ext>
            </a:extLst>
          </p:cNvPr>
          <p:cNvSpPr txBox="1">
            <a:spLocks noChangeArrowheads="1"/>
          </p:cNvSpPr>
          <p:nvPr/>
        </p:nvSpPr>
        <p:spPr>
          <a:xfrm>
            <a:off x="242888" y="700088"/>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a:defRPr/>
            </a:pPr>
            <a:r>
              <a:rPr lang="en-ZA" sz="1600" kern="0" dirty="0">
                <a:latin typeface="proxima_novalight"/>
              </a:rPr>
              <a:t>In the proposal, mention how the project will be funded or funding streams that you will be targeting.  </a:t>
            </a:r>
          </a:p>
          <a:p>
            <a:pPr>
              <a:defRPr/>
            </a:pPr>
            <a:r>
              <a:rPr lang="en-ZA" sz="1600" kern="0" dirty="0">
                <a:latin typeface="proxima_novalight"/>
              </a:rPr>
              <a:t>OR mention that  you are planning to personally fund your project. </a:t>
            </a:r>
          </a:p>
          <a:p>
            <a:pPr>
              <a:defRPr/>
            </a:pPr>
            <a:r>
              <a:rPr lang="en-ZA" sz="1600" kern="0" dirty="0">
                <a:latin typeface="proxima_novalight"/>
              </a:rPr>
              <a:t>If you are planning to publish – mention the </a:t>
            </a:r>
            <a:r>
              <a:rPr lang="en-ZA" sz="1600" kern="0" dirty="0">
                <a:solidFill>
                  <a:srgbClr val="82B74A"/>
                </a:solidFill>
                <a:latin typeface="proxima_novalight"/>
              </a:rPr>
              <a:t>target journal </a:t>
            </a:r>
            <a:r>
              <a:rPr lang="en-ZA" sz="1600" kern="0" dirty="0">
                <a:latin typeface="proxima_novalight"/>
              </a:rPr>
              <a:t>and the </a:t>
            </a:r>
            <a:r>
              <a:rPr lang="en-ZA" sz="1600" kern="0" dirty="0">
                <a:solidFill>
                  <a:srgbClr val="82B74A"/>
                </a:solidFill>
                <a:latin typeface="proxima_novalight"/>
              </a:rPr>
              <a:t>specific publication costs </a:t>
            </a:r>
            <a:r>
              <a:rPr lang="en-ZA" sz="1600" kern="0" dirty="0">
                <a:latin typeface="proxima_novalight"/>
              </a:rPr>
              <a:t>if applicable. </a:t>
            </a:r>
          </a:p>
          <a:p>
            <a:pPr>
              <a:defRPr/>
            </a:pPr>
            <a:r>
              <a:rPr lang="en-ZA" sz="1600" kern="0" dirty="0">
                <a:latin typeface="proxima_novalight"/>
              </a:rPr>
              <a:t>Often journals will request language editing – reflected in the budget.  </a:t>
            </a:r>
          </a:p>
          <a:p>
            <a:pPr marL="0" indent="0">
              <a:buFont typeface="Wingdings" panose="05000000000000000000" pitchFamily="2" charset="2"/>
              <a:buNone/>
              <a:defRPr/>
            </a:pPr>
            <a:endParaRPr lang="en-ZA" dirty="0">
              <a:solidFill>
                <a:srgbClr val="434547"/>
              </a:solidFill>
              <a:latin typeface="proxima_novalight"/>
            </a:endParaRPr>
          </a:p>
        </p:txBody>
      </p:sp>
      <p:pic>
        <p:nvPicPr>
          <p:cNvPr id="4" name="Picture 3" descr="Two colleagues planning on board with sticky notes">
            <a:extLst>
              <a:ext uri="{FF2B5EF4-FFF2-40B4-BE49-F238E27FC236}">
                <a16:creationId xmlns:a16="http://schemas.microsoft.com/office/drawing/2014/main" id="{9ABB825A-CE01-3A13-C1F0-21DAD9FC41BE}"/>
              </a:ext>
            </a:extLst>
          </p:cNvPr>
          <p:cNvPicPr>
            <a:picLocks noChangeAspect="1"/>
          </p:cNvPicPr>
          <p:nvPr/>
        </p:nvPicPr>
        <p:blipFill>
          <a:blip r:embed="rId2"/>
          <a:stretch>
            <a:fillRect/>
          </a:stretch>
        </p:blipFill>
        <p:spPr>
          <a:xfrm>
            <a:off x="3861048" y="3003798"/>
            <a:ext cx="2334644" cy="1557189"/>
          </a:xfrm>
          <a:prstGeom prst="rect">
            <a:avLst/>
          </a:prstGeom>
          <a:ln>
            <a:noFill/>
          </a:ln>
          <a:effectLst>
            <a:softEdge rad="112500"/>
          </a:effectLst>
        </p:spPr>
      </p:pic>
    </p:spTree>
  </p:cSld>
  <p:clrMapOvr>
    <a:masterClrMapping/>
  </p:clrMapOvr>
  <p:transition spd="slow">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DB9AC-1589-6D29-77A4-C30095EB13E3}"/>
              </a:ext>
            </a:extLst>
          </p:cNvPr>
          <p:cNvSpPr txBox="1">
            <a:spLocks noChangeArrowheads="1"/>
          </p:cNvSpPr>
          <p:nvPr/>
        </p:nvSpPr>
        <p:spPr>
          <a:xfrm>
            <a:off x="342900" y="18573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Budget </a:t>
            </a:r>
            <a:r>
              <a:rPr lang="en-ZA" altLang="en-US" sz="3200" dirty="0">
                <a:latin typeface="Avenir Medium" pitchFamily="2" charset="0"/>
              </a:rPr>
              <a:t>–</a:t>
            </a:r>
            <a:r>
              <a:rPr lang="en-ZA" altLang="en-US" kern="0" dirty="0">
                <a:latin typeface="Avenir Medium" pitchFamily="2" charset="0"/>
              </a:rPr>
              <a:t> Other</a:t>
            </a:r>
          </a:p>
        </p:txBody>
      </p:sp>
      <p:sp>
        <p:nvSpPr>
          <p:cNvPr id="3" name="Content Placeholder 2">
            <a:extLst>
              <a:ext uri="{FF2B5EF4-FFF2-40B4-BE49-F238E27FC236}">
                <a16:creationId xmlns:a16="http://schemas.microsoft.com/office/drawing/2014/main" id="{1A3E437A-E8FC-3C82-CA9D-B7388FF79832}"/>
              </a:ext>
            </a:extLst>
          </p:cNvPr>
          <p:cNvSpPr txBox="1">
            <a:spLocks noChangeArrowheads="1"/>
          </p:cNvSpPr>
          <p:nvPr/>
        </p:nvSpPr>
        <p:spPr>
          <a:xfrm>
            <a:off x="215900" y="771525"/>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a:defRPr/>
            </a:pPr>
            <a:r>
              <a:rPr lang="en-ZA" kern="0" dirty="0">
                <a:latin typeface="proxima_novalight"/>
              </a:rPr>
              <a:t>Will you be making use of a language editing before submitting the dissertation/thesis for examination? </a:t>
            </a:r>
          </a:p>
          <a:p>
            <a:pPr>
              <a:defRPr/>
            </a:pPr>
            <a:r>
              <a:rPr lang="en-ZA" kern="0" dirty="0">
                <a:latin typeface="proxima_novalight"/>
              </a:rPr>
              <a:t>Language translation costs – keep in mind the language of the target population.  Information to the participants and data collection instruments may need to be translated into various languages.  </a:t>
            </a:r>
          </a:p>
          <a:p>
            <a:pPr>
              <a:defRPr/>
            </a:pPr>
            <a:r>
              <a:rPr lang="en-ZA" kern="0" dirty="0">
                <a:latin typeface="proxima_novalight"/>
              </a:rPr>
              <a:t>Hidden costs – mobile data costs, administrative costs etc. </a:t>
            </a:r>
          </a:p>
          <a:p>
            <a:pPr marL="0" indent="0">
              <a:buNone/>
              <a:defRPr/>
            </a:pPr>
            <a:endParaRPr lang="en-ZA" dirty="0">
              <a:solidFill>
                <a:srgbClr val="434547"/>
              </a:solidFill>
              <a:latin typeface="proxima_novalight"/>
            </a:endParaRPr>
          </a:p>
        </p:txBody>
      </p:sp>
      <p:pic>
        <p:nvPicPr>
          <p:cNvPr id="5" name="Picture 4" descr="Woman studying in library">
            <a:extLst>
              <a:ext uri="{FF2B5EF4-FFF2-40B4-BE49-F238E27FC236}">
                <a16:creationId xmlns:a16="http://schemas.microsoft.com/office/drawing/2014/main" id="{BA057074-BA29-334A-312B-1770951DE8D8}"/>
              </a:ext>
            </a:extLst>
          </p:cNvPr>
          <p:cNvPicPr>
            <a:picLocks noChangeAspect="1"/>
          </p:cNvPicPr>
          <p:nvPr/>
        </p:nvPicPr>
        <p:blipFill>
          <a:blip r:embed="rId2"/>
          <a:stretch>
            <a:fillRect/>
          </a:stretch>
        </p:blipFill>
        <p:spPr>
          <a:xfrm>
            <a:off x="4005064" y="3147814"/>
            <a:ext cx="1992136" cy="1327572"/>
          </a:xfrm>
          <a:prstGeom prst="rect">
            <a:avLst/>
          </a:prstGeom>
          <a:ln>
            <a:noFill/>
          </a:ln>
          <a:effectLst>
            <a:softEdge rad="112500"/>
          </a:effectLst>
        </p:spPr>
      </p:pic>
    </p:spTree>
  </p:cSld>
  <p:clrMapOvr>
    <a:masterClrMapping/>
  </p:clrMapOvr>
  <p:transition spd="slow">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DCC7C-F28C-5093-85F9-6615DA820635}"/>
              </a:ext>
            </a:extLst>
          </p:cNvPr>
          <p:cNvSpPr txBox="1">
            <a:spLocks noChangeArrowheads="1"/>
          </p:cNvSpPr>
          <p:nvPr/>
        </p:nvSpPr>
        <p:spPr>
          <a:xfrm>
            <a:off x="369888" y="223837"/>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Budget</a:t>
            </a:r>
          </a:p>
        </p:txBody>
      </p:sp>
      <p:sp>
        <p:nvSpPr>
          <p:cNvPr id="3" name="Content Placeholder 2">
            <a:extLst>
              <a:ext uri="{FF2B5EF4-FFF2-40B4-BE49-F238E27FC236}">
                <a16:creationId xmlns:a16="http://schemas.microsoft.com/office/drawing/2014/main" id="{EC3A0E87-EE12-CDC8-9B12-B6EE48BED81A}"/>
              </a:ext>
            </a:extLst>
          </p:cNvPr>
          <p:cNvSpPr txBox="1">
            <a:spLocks noChangeArrowheads="1"/>
          </p:cNvSpPr>
          <p:nvPr/>
        </p:nvSpPr>
        <p:spPr>
          <a:xfrm>
            <a:off x="315912" y="843558"/>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a:defRPr/>
            </a:pPr>
            <a:r>
              <a:rPr lang="en-ZA" kern="0" dirty="0">
                <a:latin typeface="proxima_novalight"/>
              </a:rPr>
              <a:t>Discuss funding strategies with your supervisor or promoter. </a:t>
            </a:r>
          </a:p>
          <a:p>
            <a:pPr>
              <a:defRPr/>
            </a:pPr>
            <a:r>
              <a:rPr lang="en-ZA" kern="0" dirty="0">
                <a:latin typeface="proxima_novalight"/>
              </a:rPr>
              <a:t>Often supervisors or promoters are aware of / have access to funding. </a:t>
            </a:r>
          </a:p>
          <a:p>
            <a:pPr>
              <a:defRPr/>
            </a:pPr>
            <a:r>
              <a:rPr lang="en-ZA" kern="0" dirty="0">
                <a:latin typeface="proxima_novalight"/>
              </a:rPr>
              <a:t>The timeline and budget must align - for example if the timeline states data collection will commence in year two, this must be reflected accurately in the budget.  </a:t>
            </a:r>
          </a:p>
          <a:p>
            <a:pPr>
              <a:defRPr/>
            </a:pPr>
            <a:r>
              <a:rPr lang="en-ZA" kern="0" dirty="0">
                <a:latin typeface="proxima_novalight"/>
              </a:rPr>
              <a:t>Certain funds do not cover/fully cover certain aspects – this needs to be reflected and alternative funding needs to mentioned.  </a:t>
            </a:r>
          </a:p>
          <a:p>
            <a:pPr>
              <a:defRPr/>
            </a:pPr>
            <a:endParaRPr lang="en-ZA" kern="0" dirty="0">
              <a:latin typeface="proxima_novalight"/>
            </a:endParaRPr>
          </a:p>
          <a:p>
            <a:pPr>
              <a:defRPr/>
            </a:pPr>
            <a:endParaRPr lang="en-ZA" dirty="0">
              <a:latin typeface="proxima_novalight"/>
            </a:endParaRPr>
          </a:p>
        </p:txBody>
      </p:sp>
      <p:pic>
        <p:nvPicPr>
          <p:cNvPr id="30724" name="Picture 5">
            <a:extLst>
              <a:ext uri="{FF2B5EF4-FFF2-40B4-BE49-F238E27FC236}">
                <a16:creationId xmlns:a16="http://schemas.microsoft.com/office/drawing/2014/main" id="{038FE769-1F6D-4DBD-15E9-BB7862D20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2" y="2715766"/>
            <a:ext cx="422592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D37C6-52BF-0F37-E61E-3FC22423B4FE}"/>
              </a:ext>
            </a:extLst>
          </p:cNvPr>
          <p:cNvSpPr txBox="1">
            <a:spLocks noChangeArrowheads="1"/>
          </p:cNvSpPr>
          <p:nvPr/>
        </p:nvSpPr>
        <p:spPr>
          <a:xfrm>
            <a:off x="342900" y="18573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Budget - Justification</a:t>
            </a:r>
          </a:p>
        </p:txBody>
      </p:sp>
      <p:sp>
        <p:nvSpPr>
          <p:cNvPr id="3" name="Content Placeholder 2">
            <a:extLst>
              <a:ext uri="{FF2B5EF4-FFF2-40B4-BE49-F238E27FC236}">
                <a16:creationId xmlns:a16="http://schemas.microsoft.com/office/drawing/2014/main" id="{A81E93D6-543A-0C27-0DA4-17000C7A15DE}"/>
              </a:ext>
            </a:extLst>
          </p:cNvPr>
          <p:cNvSpPr txBox="1">
            <a:spLocks noChangeArrowheads="1"/>
          </p:cNvSpPr>
          <p:nvPr/>
        </p:nvSpPr>
        <p:spPr>
          <a:xfrm>
            <a:off x="242888" y="1004888"/>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a:defRPr/>
            </a:pPr>
            <a:r>
              <a:rPr lang="en-ZA" kern="0" dirty="0">
                <a:latin typeface="proxima_novalight"/>
              </a:rPr>
              <a:t>The budget must align with the methods section of your proposal, for example if an independent coder is mentioned in the methods section this should be reflected in the budget.  </a:t>
            </a:r>
          </a:p>
          <a:p>
            <a:pPr>
              <a:defRPr/>
            </a:pPr>
            <a:r>
              <a:rPr lang="en-ZA" kern="0" dirty="0">
                <a:latin typeface="proxima_novalight"/>
              </a:rPr>
              <a:t>The methods section provides in-depth information/clarification of the items listed in the budget.  </a:t>
            </a:r>
          </a:p>
          <a:p>
            <a:pPr>
              <a:defRPr/>
            </a:pPr>
            <a:r>
              <a:rPr lang="en-ZA" kern="0" dirty="0">
                <a:latin typeface="proxima_novalight"/>
              </a:rPr>
              <a:t>The methods section also provides the justification of items in the budget that may not be immediately clear to the reviewers.  </a:t>
            </a:r>
          </a:p>
          <a:p>
            <a:pPr>
              <a:defRPr/>
            </a:pPr>
            <a:r>
              <a:rPr lang="en-ZA" kern="0" dirty="0">
                <a:latin typeface="proxima_novalight"/>
              </a:rPr>
              <a:t>Information in the budget may have ethical ramifications, for example the ethics around reimbursing participants or potential conflict of interest due to funder.  </a:t>
            </a:r>
          </a:p>
          <a:p>
            <a:pPr marL="0" indent="0">
              <a:buFont typeface="Wingdings" panose="05000000000000000000" pitchFamily="2" charset="2"/>
              <a:buNone/>
              <a:defRPr/>
            </a:pPr>
            <a:endParaRPr lang="en-ZA" kern="0" dirty="0">
              <a:solidFill>
                <a:srgbClr val="434547"/>
              </a:solidFill>
              <a:latin typeface="proxima_novalight"/>
            </a:endParaRPr>
          </a:p>
        </p:txBody>
      </p:sp>
    </p:spTree>
  </p:cSld>
  <p:clrMapOvr>
    <a:masterClrMapping/>
  </p:clrMapOvr>
  <p:transition spd="slow">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94E8C-11FA-B7A1-3539-F3C8D3D80D07}"/>
              </a:ext>
            </a:extLst>
          </p:cNvPr>
          <p:cNvSpPr txBox="1">
            <a:spLocks noChangeArrowheads="1"/>
          </p:cNvSpPr>
          <p:nvPr/>
        </p:nvSpPr>
        <p:spPr>
          <a:xfrm>
            <a:off x="342900" y="18573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Budget - Justification</a:t>
            </a:r>
          </a:p>
        </p:txBody>
      </p:sp>
      <p:sp>
        <p:nvSpPr>
          <p:cNvPr id="3" name="Content Placeholder 2">
            <a:extLst>
              <a:ext uri="{FF2B5EF4-FFF2-40B4-BE49-F238E27FC236}">
                <a16:creationId xmlns:a16="http://schemas.microsoft.com/office/drawing/2014/main" id="{296493A7-5F0A-3FE7-47EE-96088CF84BCE}"/>
              </a:ext>
            </a:extLst>
          </p:cNvPr>
          <p:cNvSpPr txBox="1">
            <a:spLocks noChangeArrowheads="1"/>
          </p:cNvSpPr>
          <p:nvPr/>
        </p:nvSpPr>
        <p:spPr>
          <a:xfrm>
            <a:off x="242888" y="1004888"/>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a:defRPr/>
            </a:pPr>
            <a:r>
              <a:rPr lang="en-ZA" kern="0" dirty="0">
                <a:latin typeface="proxima_novalight"/>
              </a:rPr>
              <a:t>Guides from governmental and other organizations which help guide/justify certain costs e.g</a:t>
            </a:r>
            <a:r>
              <a:rPr lang="en-ZA" kern="0" dirty="0">
                <a:solidFill>
                  <a:srgbClr val="434547"/>
                </a:solidFill>
                <a:latin typeface="proxima_novalight"/>
              </a:rPr>
              <a:t>.</a:t>
            </a:r>
          </a:p>
          <a:p>
            <a:pPr marL="0" indent="0">
              <a:buFont typeface="Wingdings" panose="05000000000000000000" pitchFamily="2" charset="2"/>
              <a:buNone/>
              <a:defRPr/>
            </a:pPr>
            <a:endParaRPr lang="en-ZA" kern="0" dirty="0">
              <a:solidFill>
                <a:srgbClr val="434547"/>
              </a:solidFill>
              <a:latin typeface="proxima_novalight"/>
            </a:endParaRPr>
          </a:p>
        </p:txBody>
      </p:sp>
      <p:pic>
        <p:nvPicPr>
          <p:cNvPr id="32772" name="Picture 3">
            <a:extLst>
              <a:ext uri="{FF2B5EF4-FFF2-40B4-BE49-F238E27FC236}">
                <a16:creationId xmlns:a16="http://schemas.microsoft.com/office/drawing/2014/main" id="{2F45FED3-8F19-F2CA-3A77-821BFA9D5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550" y="1473200"/>
            <a:ext cx="3241675"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Box 5">
            <a:extLst>
              <a:ext uri="{FF2B5EF4-FFF2-40B4-BE49-F238E27FC236}">
                <a16:creationId xmlns:a16="http://schemas.microsoft.com/office/drawing/2014/main" id="{B96662FD-224C-A79D-C5B1-6BF9C6DB155E}"/>
              </a:ext>
            </a:extLst>
          </p:cNvPr>
          <p:cNvSpPr txBox="1">
            <a:spLocks noChangeArrowheads="1"/>
          </p:cNvSpPr>
          <p:nvPr/>
        </p:nvSpPr>
        <p:spPr bwMode="auto">
          <a:xfrm>
            <a:off x="188913" y="4300538"/>
            <a:ext cx="639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ZA" altLang="en-US" sz="900">
                <a:cs typeface="Calibri" panose="020F0502020204030204" pitchFamily="34" charset="0"/>
              </a:rPr>
              <a:t>Available: </a:t>
            </a:r>
            <a:r>
              <a:rPr lang="en-ZA" altLang="en-US" sz="900">
                <a:cs typeface="Calibri" panose="020F0502020204030204" pitchFamily="34" charset="0"/>
                <a:hlinkClick r:id="rId3"/>
              </a:rPr>
              <a:t>https://www.sahpra.org.za/wp-content/uploads/2020/02/7_Clinical-Trial-Participant-Time-Inconvenience-and-Expense_TIE_Compensation_Model_May18_v1-1.pdf</a:t>
            </a:r>
            <a:r>
              <a:rPr lang="en-ZA" altLang="en-US" sz="900">
                <a:cs typeface="Calibri" panose="020F0502020204030204" pitchFamily="34" charset="0"/>
              </a:rPr>
              <a:t> </a:t>
            </a:r>
            <a:endParaRPr lang="en-ZA" altLang="en-US" sz="900"/>
          </a:p>
        </p:txBody>
      </p:sp>
    </p:spTree>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83C43-7CC7-180C-A691-3AFD28871948}"/>
              </a:ext>
            </a:extLst>
          </p:cNvPr>
          <p:cNvSpPr txBox="1">
            <a:spLocks noChangeArrowheads="1"/>
          </p:cNvSpPr>
          <p:nvPr/>
        </p:nvSpPr>
        <p:spPr>
          <a:xfrm>
            <a:off x="369888" y="227013"/>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Budget - Justification</a:t>
            </a:r>
          </a:p>
        </p:txBody>
      </p:sp>
      <p:sp>
        <p:nvSpPr>
          <p:cNvPr id="3" name="Content Placeholder 2">
            <a:extLst>
              <a:ext uri="{FF2B5EF4-FFF2-40B4-BE49-F238E27FC236}">
                <a16:creationId xmlns:a16="http://schemas.microsoft.com/office/drawing/2014/main" id="{244FE7AE-C619-B48E-B26B-1C5C559A0BA8}"/>
              </a:ext>
            </a:extLst>
          </p:cNvPr>
          <p:cNvSpPr txBox="1">
            <a:spLocks noChangeArrowheads="1"/>
          </p:cNvSpPr>
          <p:nvPr/>
        </p:nvSpPr>
        <p:spPr>
          <a:xfrm>
            <a:off x="211138" y="842963"/>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a:defRPr/>
            </a:pPr>
            <a:r>
              <a:rPr lang="en-ZA" kern="0" dirty="0">
                <a:latin typeface="proxima_novalight"/>
              </a:rPr>
              <a:t>Where appropriate you may provide short justifications in the budget (see below). </a:t>
            </a:r>
          </a:p>
          <a:p>
            <a:pPr>
              <a:defRPr/>
            </a:pPr>
            <a:r>
              <a:rPr lang="en-ZA" kern="0" dirty="0">
                <a:latin typeface="proxima_novalight"/>
              </a:rPr>
              <a:t>You may also refer to specific appendices which show the quotes obtained (see below).  </a:t>
            </a:r>
          </a:p>
          <a:p>
            <a:pPr>
              <a:defRPr/>
            </a:pPr>
            <a:endParaRPr lang="en-ZA" kern="0" dirty="0">
              <a:solidFill>
                <a:srgbClr val="434547"/>
              </a:solidFill>
              <a:latin typeface="proxima_novalight"/>
            </a:endParaRPr>
          </a:p>
        </p:txBody>
      </p:sp>
      <p:pic>
        <p:nvPicPr>
          <p:cNvPr id="33796" name="Picture 4">
            <a:extLst>
              <a:ext uri="{FF2B5EF4-FFF2-40B4-BE49-F238E27FC236}">
                <a16:creationId xmlns:a16="http://schemas.microsoft.com/office/drawing/2014/main" id="{AFDF6E1D-B350-46EF-20C8-B3C7F54FF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613" y="1862138"/>
            <a:ext cx="45085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5">
            <a:extLst>
              <a:ext uri="{FF2B5EF4-FFF2-40B4-BE49-F238E27FC236}">
                <a16:creationId xmlns:a16="http://schemas.microsoft.com/office/drawing/2014/main" id="{7F995130-5754-E3C9-B1C2-1647A9CB63BF}"/>
              </a:ext>
            </a:extLst>
          </p:cNvPr>
          <p:cNvSpPr txBox="1">
            <a:spLocks noChangeArrowheads="1"/>
          </p:cNvSpPr>
          <p:nvPr/>
        </p:nvSpPr>
        <p:spPr bwMode="auto">
          <a:xfrm>
            <a:off x="342900" y="4241800"/>
            <a:ext cx="18907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ZA" altLang="en-US" sz="1000">
                <a:latin typeface="ArialMT"/>
              </a:rPr>
              <a:t>(Cassim, 2021: 120)</a:t>
            </a:r>
            <a:endParaRPr lang="en-ZA" altLang="en-US" sz="1000"/>
          </a:p>
        </p:txBody>
      </p:sp>
    </p:spTree>
  </p:cSld>
  <p:clrMapOvr>
    <a:masterClrMapping/>
  </p:clrMapOvr>
  <p:transition spd="slow">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B335-3791-7DBE-1B60-09F1FC439B74}"/>
              </a:ext>
            </a:extLst>
          </p:cNvPr>
          <p:cNvSpPr>
            <a:spLocks noGrp="1"/>
          </p:cNvSpPr>
          <p:nvPr>
            <p:ph type="title"/>
          </p:nvPr>
        </p:nvSpPr>
        <p:spPr>
          <a:xfrm>
            <a:off x="274638" y="1851025"/>
            <a:ext cx="2157412" cy="820738"/>
          </a:xfrm>
        </p:spPr>
        <p:txBody>
          <a:bodyPr/>
          <a:lstStyle/>
          <a:p>
            <a:pPr>
              <a:defRPr/>
            </a:pPr>
            <a:r>
              <a:rPr lang="en-ZA" dirty="0"/>
              <a:t>The Budget - Template</a:t>
            </a:r>
          </a:p>
        </p:txBody>
      </p:sp>
      <p:pic>
        <p:nvPicPr>
          <p:cNvPr id="34819" name="Picture 2">
            <a:extLst>
              <a:ext uri="{FF2B5EF4-FFF2-40B4-BE49-F238E27FC236}">
                <a16:creationId xmlns:a16="http://schemas.microsoft.com/office/drawing/2014/main" id="{B1A93A65-145D-3704-F07F-7D6D65BC43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01"/>
          <a:stretch>
            <a:fillRect/>
          </a:stretch>
        </p:blipFill>
        <p:spPr bwMode="auto">
          <a:xfrm>
            <a:off x="2578100" y="77788"/>
            <a:ext cx="4005263"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Placeholder 5">
            <a:extLst>
              <a:ext uri="{FF2B5EF4-FFF2-40B4-BE49-F238E27FC236}">
                <a16:creationId xmlns:a16="http://schemas.microsoft.com/office/drawing/2014/main" id="{AEC6535C-3A79-3E82-8DB7-F1E14E26669E}"/>
              </a:ext>
            </a:extLst>
          </p:cNvPr>
          <p:cNvSpPr>
            <a:spLocks noGrp="1" noChangeArrowheads="1"/>
          </p:cNvSpPr>
          <p:nvPr>
            <p:ph type="body" sz="half" idx="2"/>
          </p:nvPr>
        </p:nvSpPr>
        <p:spPr>
          <a:xfrm>
            <a:off x="438150" y="4300538"/>
            <a:ext cx="1728788" cy="246062"/>
          </a:xfrm>
        </p:spPr>
        <p:txBody>
          <a:bodyPr>
            <a:spAutoFit/>
          </a:bodyPr>
          <a:lstStyle/>
          <a:p>
            <a:r>
              <a:rPr lang="en-ZA" altLang="en-US" sz="1000">
                <a:latin typeface="ArialMT"/>
              </a:rPr>
              <a:t>(Gie &amp; Beyers, 2014: 110)</a:t>
            </a:r>
            <a:endParaRPr lang="en-ZA" altLang="en-US" sz="1000">
              <a:latin typeface="Avenir Book" pitchFamily="2" charset="0"/>
            </a:endParaRPr>
          </a:p>
        </p:txBody>
      </p:sp>
    </p:spTree>
  </p:cSld>
  <p:clrMapOvr>
    <a:masterClrMapping/>
  </p:clrMapOvr>
  <p:transition spd="slow">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8215F959-4403-7C6D-B324-85EA6FC13E59}"/>
              </a:ext>
            </a:extLst>
          </p:cNvPr>
          <p:cNvSpPr>
            <a:spLocks noGrp="1" noChangeArrowheads="1"/>
          </p:cNvSpPr>
          <p:nvPr>
            <p:ph type="title"/>
          </p:nvPr>
        </p:nvSpPr>
        <p:spPr>
          <a:xfrm>
            <a:off x="239872" y="177800"/>
            <a:ext cx="6372225" cy="593725"/>
          </a:xfrm>
        </p:spPr>
        <p:txBody>
          <a:bodyPr/>
          <a:lstStyle/>
          <a:p>
            <a:r>
              <a:rPr lang="en-ZA" altLang="en-US" dirty="0">
                <a:latin typeface="Avenir Medium" pitchFamily="2" charset="0"/>
              </a:rPr>
              <a:t>Introduction – The Budget </a:t>
            </a:r>
          </a:p>
        </p:txBody>
      </p:sp>
      <p:sp>
        <p:nvSpPr>
          <p:cNvPr id="18435" name="Content Placeholder 2">
            <a:extLst>
              <a:ext uri="{FF2B5EF4-FFF2-40B4-BE49-F238E27FC236}">
                <a16:creationId xmlns:a16="http://schemas.microsoft.com/office/drawing/2014/main" id="{ED5FA069-71BC-5518-89A1-D15073999088}"/>
              </a:ext>
            </a:extLst>
          </p:cNvPr>
          <p:cNvSpPr>
            <a:spLocks noGrp="1" noChangeArrowheads="1"/>
          </p:cNvSpPr>
          <p:nvPr>
            <p:ph idx="1"/>
          </p:nvPr>
        </p:nvSpPr>
        <p:spPr>
          <a:xfrm>
            <a:off x="241420" y="843558"/>
            <a:ext cx="6380162" cy="3259137"/>
          </a:xfrm>
        </p:spPr>
        <p:txBody>
          <a:bodyPr/>
          <a:lstStyle/>
          <a:p>
            <a:pPr>
              <a:defRPr/>
            </a:pPr>
            <a:r>
              <a:rPr lang="en-ZA" altLang="en-US" sz="1800" dirty="0">
                <a:latin typeface="proxima_novalight"/>
              </a:rPr>
              <a:t>Novice investigators may find creating a proposal budget intimidating. </a:t>
            </a:r>
          </a:p>
          <a:p>
            <a:pPr>
              <a:defRPr/>
            </a:pPr>
            <a:r>
              <a:rPr lang="en-ZA" altLang="en-US" sz="1800" dirty="0">
                <a:latin typeface="proxima_novalight"/>
              </a:rPr>
              <a:t>A basic understanding of the budgeting process and a good working relationship with relevant institutional stakeholders can alleviate much of the stress. </a:t>
            </a:r>
          </a:p>
          <a:p>
            <a:pPr>
              <a:defRPr/>
            </a:pPr>
            <a:r>
              <a:rPr lang="en-ZA" altLang="en-US" sz="1800" dirty="0">
                <a:latin typeface="proxima_novalight"/>
              </a:rPr>
              <a:t>Proper budgeting and expenditure is ultimately the responsibility of the investigator.  </a:t>
            </a:r>
          </a:p>
        </p:txBody>
      </p:sp>
      <p:pic>
        <p:nvPicPr>
          <p:cNvPr id="7" name="Picture 6" descr="A blue pendulum on an orange background">
            <a:extLst>
              <a:ext uri="{FF2B5EF4-FFF2-40B4-BE49-F238E27FC236}">
                <a16:creationId xmlns:a16="http://schemas.microsoft.com/office/drawing/2014/main" id="{51F66DD7-CCE0-CC2F-5554-F9D809290697}"/>
              </a:ext>
            </a:extLst>
          </p:cNvPr>
          <p:cNvPicPr>
            <a:picLocks noChangeAspect="1"/>
          </p:cNvPicPr>
          <p:nvPr/>
        </p:nvPicPr>
        <p:blipFill>
          <a:blip r:embed="rId3"/>
          <a:stretch>
            <a:fillRect/>
          </a:stretch>
        </p:blipFill>
        <p:spPr>
          <a:xfrm>
            <a:off x="3284984" y="3579862"/>
            <a:ext cx="2088232" cy="1193104"/>
          </a:xfrm>
          <a:prstGeom prst="rect">
            <a:avLst/>
          </a:prstGeom>
          <a:ln>
            <a:noFill/>
          </a:ln>
          <a:effectLst>
            <a:softEdge rad="112500"/>
          </a:effectLst>
        </p:spPr>
      </p:pic>
    </p:spTree>
  </p:cSld>
  <p:clrMapOvr>
    <a:masterClrMapping/>
  </p:clrMapOvr>
  <p:transition spd="slow">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EC922-D5A3-901C-6CDF-F0C3B2512E05}"/>
              </a:ext>
            </a:extLst>
          </p:cNvPr>
          <p:cNvSpPr txBox="1">
            <a:spLocks noChangeArrowheads="1"/>
          </p:cNvSpPr>
          <p:nvPr/>
        </p:nvSpPr>
        <p:spPr>
          <a:xfrm>
            <a:off x="342900" y="18573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Timeline </a:t>
            </a:r>
          </a:p>
        </p:txBody>
      </p:sp>
      <p:sp>
        <p:nvSpPr>
          <p:cNvPr id="3" name="Content Placeholder 2">
            <a:extLst>
              <a:ext uri="{FF2B5EF4-FFF2-40B4-BE49-F238E27FC236}">
                <a16:creationId xmlns:a16="http://schemas.microsoft.com/office/drawing/2014/main" id="{6BF04CE4-392E-172E-B827-50E81CD9DFC7}"/>
              </a:ext>
            </a:extLst>
          </p:cNvPr>
          <p:cNvSpPr txBox="1">
            <a:spLocks noChangeArrowheads="1"/>
          </p:cNvSpPr>
          <p:nvPr/>
        </p:nvSpPr>
        <p:spPr>
          <a:xfrm>
            <a:off x="242888" y="1004888"/>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marL="0" indent="0">
              <a:buFont typeface="Wingdings" panose="05000000000000000000" pitchFamily="2" charset="2"/>
              <a:buNone/>
              <a:defRPr/>
            </a:pPr>
            <a:endParaRPr lang="en-ZA" kern="0" dirty="0">
              <a:solidFill>
                <a:srgbClr val="434547"/>
              </a:solidFill>
              <a:latin typeface="proxima_novalight"/>
            </a:endParaRPr>
          </a:p>
        </p:txBody>
      </p:sp>
      <p:sp>
        <p:nvSpPr>
          <p:cNvPr id="35844" name="TextBox 4">
            <a:extLst>
              <a:ext uri="{FF2B5EF4-FFF2-40B4-BE49-F238E27FC236}">
                <a16:creationId xmlns:a16="http://schemas.microsoft.com/office/drawing/2014/main" id="{B9D341EB-9DB9-2ACF-0786-EFE61401BECD}"/>
              </a:ext>
            </a:extLst>
          </p:cNvPr>
          <p:cNvSpPr txBox="1">
            <a:spLocks noChangeArrowheads="1"/>
          </p:cNvSpPr>
          <p:nvPr/>
        </p:nvSpPr>
        <p:spPr bwMode="auto">
          <a:xfrm>
            <a:off x="188913" y="842963"/>
            <a:ext cx="56483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rgbClr val="82B74A"/>
              </a:buClr>
              <a:buFont typeface="Wingdings" panose="05000000000000000000" pitchFamily="2" charset="2"/>
              <a:buChar char="§"/>
            </a:pPr>
            <a:r>
              <a:rPr lang="en-ZA" altLang="en-US" sz="1600" dirty="0">
                <a:latin typeface="proxima_novalight"/>
              </a:rPr>
              <a:t>Key activities and millstones in your research project and target completion dates.  </a:t>
            </a:r>
          </a:p>
          <a:p>
            <a:pPr>
              <a:buClr>
                <a:srgbClr val="82B74A"/>
              </a:buClr>
              <a:buFont typeface="Wingdings" panose="05000000000000000000" pitchFamily="2" charset="2"/>
              <a:buChar char="§"/>
            </a:pPr>
            <a:r>
              <a:rPr lang="en-ZA" altLang="en-US" sz="1600" dirty="0">
                <a:latin typeface="proxima_novalight"/>
              </a:rPr>
              <a:t>Appears in chronological order. </a:t>
            </a:r>
          </a:p>
          <a:p>
            <a:pPr>
              <a:buClr>
                <a:srgbClr val="82B74A"/>
              </a:buClr>
              <a:buFont typeface="Wingdings" panose="05000000000000000000" pitchFamily="2" charset="2"/>
              <a:buChar char="§"/>
            </a:pPr>
            <a:r>
              <a:rPr lang="en-ZA" altLang="en-US" sz="1600" dirty="0">
                <a:latin typeface="proxima_novalight"/>
              </a:rPr>
              <a:t>Provides a broad overview of the project at a glance.</a:t>
            </a:r>
          </a:p>
          <a:p>
            <a:pPr>
              <a:buClr>
                <a:srgbClr val="82B74A"/>
              </a:buClr>
              <a:buFont typeface="Wingdings" panose="05000000000000000000" pitchFamily="2" charset="2"/>
              <a:buChar char="§"/>
            </a:pPr>
            <a:r>
              <a:rPr lang="en-ZA" altLang="en-US" sz="1600" dirty="0">
                <a:latin typeface="proxima_novalight"/>
              </a:rPr>
              <a:t>Take the methodology and turn it into a step-by-step plan. </a:t>
            </a:r>
          </a:p>
          <a:p>
            <a:pPr>
              <a:buClr>
                <a:srgbClr val="82B74A"/>
              </a:buClr>
              <a:buFont typeface="Wingdings" panose="05000000000000000000" pitchFamily="2" charset="2"/>
              <a:buChar char="§"/>
            </a:pPr>
            <a:r>
              <a:rPr lang="en-ZA" altLang="en-US" sz="1600" dirty="0">
                <a:latin typeface="proxima_novalight"/>
              </a:rPr>
              <a:t>May be presented in a simple table format or as a Gantt chart. </a:t>
            </a:r>
          </a:p>
          <a:p>
            <a:pPr>
              <a:buClr>
                <a:srgbClr val="82B74A"/>
              </a:buClr>
              <a:buFont typeface="Wingdings" panose="05000000000000000000" pitchFamily="2" charset="2"/>
              <a:buChar char="§"/>
            </a:pPr>
            <a:r>
              <a:rPr lang="en-ZA" altLang="en-US" sz="1600" dirty="0">
                <a:latin typeface="proxima_novalight"/>
              </a:rPr>
              <a:t>May include start dates and/or start and end dates.  </a:t>
            </a:r>
          </a:p>
          <a:p>
            <a:pPr>
              <a:buClr>
                <a:srgbClr val="82B74A"/>
              </a:buClr>
              <a:buFont typeface="Wingdings" panose="05000000000000000000" pitchFamily="2" charset="2"/>
              <a:buChar char="§"/>
            </a:pPr>
            <a:endParaRPr lang="en-ZA" altLang="en-US" sz="1600" dirty="0">
              <a:latin typeface="proxima_novalight"/>
            </a:endParaRPr>
          </a:p>
          <a:p>
            <a:pPr>
              <a:buClr>
                <a:srgbClr val="82B74A"/>
              </a:buClr>
              <a:buFont typeface="Wingdings" panose="05000000000000000000" pitchFamily="2" charset="2"/>
              <a:buChar char="§"/>
            </a:pPr>
            <a:endParaRPr lang="en-ZA" altLang="en-US" sz="1600" dirty="0">
              <a:latin typeface="proxima_novalight"/>
            </a:endParaRPr>
          </a:p>
        </p:txBody>
      </p:sp>
      <p:pic>
        <p:nvPicPr>
          <p:cNvPr id="9" name="Picture 8" descr="Calendar page with a pen on top">
            <a:extLst>
              <a:ext uri="{FF2B5EF4-FFF2-40B4-BE49-F238E27FC236}">
                <a16:creationId xmlns:a16="http://schemas.microsoft.com/office/drawing/2014/main" id="{E52CD436-D484-90D2-C86C-508E43161D78}"/>
              </a:ext>
            </a:extLst>
          </p:cNvPr>
          <p:cNvPicPr>
            <a:picLocks noChangeAspect="1"/>
          </p:cNvPicPr>
          <p:nvPr/>
        </p:nvPicPr>
        <p:blipFill>
          <a:blip r:embed="rId3"/>
          <a:stretch>
            <a:fillRect/>
          </a:stretch>
        </p:blipFill>
        <p:spPr>
          <a:xfrm>
            <a:off x="3429000" y="3473436"/>
            <a:ext cx="1995527" cy="13303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a:extLst>
              <a:ext uri="{FF2B5EF4-FFF2-40B4-BE49-F238E27FC236}">
                <a16:creationId xmlns:a16="http://schemas.microsoft.com/office/drawing/2014/main" id="{3EC5D024-7F0B-AA38-E54C-A1ABE635F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19" t="20131"/>
          <a:stretch>
            <a:fillRect/>
          </a:stretch>
        </p:blipFill>
        <p:spPr bwMode="auto">
          <a:xfrm>
            <a:off x="115888" y="1116013"/>
            <a:ext cx="6396037"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9">
            <a:extLst>
              <a:ext uri="{FF2B5EF4-FFF2-40B4-BE49-F238E27FC236}">
                <a16:creationId xmlns:a16="http://schemas.microsoft.com/office/drawing/2014/main" id="{61DD99A1-68FB-E55A-B221-F70628201D6E}"/>
              </a:ext>
            </a:extLst>
          </p:cNvPr>
          <p:cNvSpPr txBox="1">
            <a:spLocks noChangeArrowheads="1"/>
          </p:cNvSpPr>
          <p:nvPr/>
        </p:nvSpPr>
        <p:spPr bwMode="auto">
          <a:xfrm>
            <a:off x="5229225" y="3435350"/>
            <a:ext cx="1368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ZA" altLang="en-US" sz="1000">
                <a:latin typeface="ArialMT"/>
              </a:rPr>
              <a:t>(Cassim, 2021: 114)</a:t>
            </a:r>
            <a:endParaRPr lang="en-ZA" altLang="en-US" sz="1000"/>
          </a:p>
        </p:txBody>
      </p:sp>
      <p:sp>
        <p:nvSpPr>
          <p:cNvPr id="37892" name="TextBox 11">
            <a:extLst>
              <a:ext uri="{FF2B5EF4-FFF2-40B4-BE49-F238E27FC236}">
                <a16:creationId xmlns:a16="http://schemas.microsoft.com/office/drawing/2014/main" id="{F7AE02E4-776C-6620-43A1-45C5FD721659}"/>
              </a:ext>
            </a:extLst>
          </p:cNvPr>
          <p:cNvSpPr txBox="1">
            <a:spLocks noChangeArrowheads="1"/>
          </p:cNvSpPr>
          <p:nvPr/>
        </p:nvSpPr>
        <p:spPr bwMode="auto">
          <a:xfrm>
            <a:off x="260350" y="361950"/>
            <a:ext cx="3429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ZA" altLang="en-US">
                <a:solidFill>
                  <a:srgbClr val="82B74A"/>
                </a:solidFill>
                <a:latin typeface="proxima_novalight"/>
              </a:rPr>
              <a:t>Timeline - Gantt chart</a:t>
            </a:r>
            <a:endParaRPr lang="en-ZA" altLang="en-US">
              <a:solidFill>
                <a:srgbClr val="82B74A"/>
              </a:solidFill>
            </a:endParaRPr>
          </a:p>
        </p:txBody>
      </p:sp>
    </p:spTree>
  </p:cSld>
  <p:clrMapOvr>
    <a:masterClrMapping/>
  </p:clrMapOvr>
  <p:transition spd="slow">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3FD71-6AD2-E4A1-93B1-860C3190740A}"/>
              </a:ext>
            </a:extLst>
          </p:cNvPr>
          <p:cNvSpPr txBox="1">
            <a:spLocks noChangeArrowheads="1"/>
          </p:cNvSpPr>
          <p:nvPr/>
        </p:nvSpPr>
        <p:spPr>
          <a:xfrm>
            <a:off x="342900" y="18573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Timeline – Important considerations </a:t>
            </a:r>
          </a:p>
        </p:txBody>
      </p:sp>
      <p:sp>
        <p:nvSpPr>
          <p:cNvPr id="3" name="Content Placeholder 2">
            <a:extLst>
              <a:ext uri="{FF2B5EF4-FFF2-40B4-BE49-F238E27FC236}">
                <a16:creationId xmlns:a16="http://schemas.microsoft.com/office/drawing/2014/main" id="{E305F2F4-C277-6F22-8241-E5F9C5286DF6}"/>
              </a:ext>
            </a:extLst>
          </p:cNvPr>
          <p:cNvSpPr txBox="1">
            <a:spLocks noChangeArrowheads="1"/>
          </p:cNvSpPr>
          <p:nvPr/>
        </p:nvSpPr>
        <p:spPr>
          <a:xfrm>
            <a:off x="242888" y="1004888"/>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marL="0" indent="0">
              <a:buFont typeface="Wingdings" panose="05000000000000000000" pitchFamily="2" charset="2"/>
              <a:buNone/>
              <a:defRPr/>
            </a:pPr>
            <a:endParaRPr lang="en-ZA" kern="0" dirty="0">
              <a:solidFill>
                <a:srgbClr val="434547"/>
              </a:solidFill>
              <a:latin typeface="proxima_novalight"/>
            </a:endParaRPr>
          </a:p>
        </p:txBody>
      </p:sp>
      <p:sp>
        <p:nvSpPr>
          <p:cNvPr id="39940" name="TextBox 4">
            <a:extLst>
              <a:ext uri="{FF2B5EF4-FFF2-40B4-BE49-F238E27FC236}">
                <a16:creationId xmlns:a16="http://schemas.microsoft.com/office/drawing/2014/main" id="{8D573E05-0720-BA6F-B964-6EACA794823E}"/>
              </a:ext>
            </a:extLst>
          </p:cNvPr>
          <p:cNvSpPr txBox="1">
            <a:spLocks noChangeArrowheads="1"/>
          </p:cNvSpPr>
          <p:nvPr/>
        </p:nvSpPr>
        <p:spPr bwMode="auto">
          <a:xfrm>
            <a:off x="188913" y="1203325"/>
            <a:ext cx="56483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Clr>
                <a:srgbClr val="82B74A"/>
              </a:buClr>
              <a:buFont typeface="Wingdings" panose="05000000000000000000" pitchFamily="2" charset="2"/>
              <a:buChar char="§"/>
            </a:pPr>
            <a:r>
              <a:rPr lang="en-ZA" altLang="en-US" sz="1600" dirty="0">
                <a:latin typeface="proxima_novalight"/>
              </a:rPr>
              <a:t>Allow sufficient time to familiarise yourself with the topic (review the literature broadly – especially at PhD level). </a:t>
            </a:r>
          </a:p>
          <a:p>
            <a:pPr>
              <a:buClr>
                <a:srgbClr val="82B74A"/>
              </a:buClr>
              <a:buFont typeface="Wingdings" panose="05000000000000000000" pitchFamily="2" charset="2"/>
              <a:buChar char="§"/>
            </a:pPr>
            <a:r>
              <a:rPr lang="en-ZA" altLang="en-US" sz="1600" dirty="0">
                <a:latin typeface="proxima_novalight"/>
              </a:rPr>
              <a:t>Time is needed for conceptualising your topic, developing the research questions etc.  </a:t>
            </a:r>
          </a:p>
          <a:p>
            <a:pPr>
              <a:buClr>
                <a:srgbClr val="82B74A"/>
              </a:buClr>
              <a:buFont typeface="Wingdings" panose="05000000000000000000" pitchFamily="2" charset="2"/>
              <a:buChar char="§"/>
            </a:pPr>
            <a:r>
              <a:rPr lang="en-ZA" sz="1600" dirty="0">
                <a:latin typeface="proxima_novalight"/>
              </a:rPr>
              <a:t>Take note of dependencies e.g. situations where one task cannot begin until another task is complete. </a:t>
            </a:r>
            <a:endParaRPr lang="en-ZA" altLang="en-US" sz="1600" dirty="0">
              <a:latin typeface="proxima_novalight"/>
            </a:endParaRPr>
          </a:p>
          <a:p>
            <a:pPr>
              <a:buClr>
                <a:srgbClr val="82B74A"/>
              </a:buClr>
              <a:buFont typeface="Wingdings" panose="05000000000000000000" pitchFamily="2" charset="2"/>
              <a:buChar char="§"/>
            </a:pPr>
            <a:r>
              <a:rPr lang="en-ZA" altLang="en-US" sz="1600" dirty="0">
                <a:latin typeface="proxima_novalight"/>
              </a:rPr>
              <a:t>Important to consider the timing and process associated with the ethics review procedure.  </a:t>
            </a:r>
          </a:p>
          <a:p>
            <a:pPr>
              <a:buClr>
                <a:srgbClr val="82B74A"/>
              </a:buClr>
              <a:buFont typeface="Wingdings" panose="05000000000000000000" pitchFamily="2" charset="2"/>
              <a:buChar char="§"/>
            </a:pPr>
            <a:endParaRPr lang="en-ZA" altLang="en-US" sz="1600" dirty="0">
              <a:latin typeface="proxima_novalight"/>
            </a:endParaRPr>
          </a:p>
        </p:txBody>
      </p:sp>
      <p:pic>
        <p:nvPicPr>
          <p:cNvPr id="6" name="Picture 5" descr="A person reaching for a paper on a table full of paper and sticky notes">
            <a:extLst>
              <a:ext uri="{FF2B5EF4-FFF2-40B4-BE49-F238E27FC236}">
                <a16:creationId xmlns:a16="http://schemas.microsoft.com/office/drawing/2014/main" id="{52525023-AB22-C1B6-DAB3-41325FD9715E}"/>
              </a:ext>
            </a:extLst>
          </p:cNvPr>
          <p:cNvPicPr>
            <a:picLocks noChangeAspect="1"/>
          </p:cNvPicPr>
          <p:nvPr/>
        </p:nvPicPr>
        <p:blipFill>
          <a:blip r:embed="rId3"/>
          <a:stretch>
            <a:fillRect/>
          </a:stretch>
        </p:blipFill>
        <p:spPr>
          <a:xfrm>
            <a:off x="3284984" y="3511649"/>
            <a:ext cx="2134590" cy="1424533"/>
          </a:xfrm>
          <a:prstGeom prst="rect">
            <a:avLst/>
          </a:prstGeom>
          <a:ln>
            <a:noFill/>
          </a:ln>
          <a:effectLst>
            <a:softEdge rad="112500"/>
          </a:effectLst>
        </p:spPr>
      </p:pic>
    </p:spTree>
  </p:cSld>
  <p:clrMapOvr>
    <a:masterClrMapping/>
  </p:clrMapOvr>
  <p:transition spd="slow">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4BAD-6DF3-6074-E1E1-CE8E53513141}"/>
              </a:ext>
            </a:extLst>
          </p:cNvPr>
          <p:cNvSpPr txBox="1">
            <a:spLocks noChangeArrowheads="1"/>
          </p:cNvSpPr>
          <p:nvPr/>
        </p:nvSpPr>
        <p:spPr>
          <a:xfrm>
            <a:off x="342900" y="18573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Timeline – Important considerations </a:t>
            </a:r>
          </a:p>
        </p:txBody>
      </p:sp>
      <p:sp>
        <p:nvSpPr>
          <p:cNvPr id="3" name="Content Placeholder 2">
            <a:extLst>
              <a:ext uri="{FF2B5EF4-FFF2-40B4-BE49-F238E27FC236}">
                <a16:creationId xmlns:a16="http://schemas.microsoft.com/office/drawing/2014/main" id="{17608EC8-8776-ED8A-4674-E00B3EBEBDD4}"/>
              </a:ext>
            </a:extLst>
          </p:cNvPr>
          <p:cNvSpPr txBox="1">
            <a:spLocks noChangeArrowheads="1"/>
          </p:cNvSpPr>
          <p:nvPr/>
        </p:nvSpPr>
        <p:spPr>
          <a:xfrm>
            <a:off x="242888" y="1004888"/>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marL="0" indent="0">
              <a:buFont typeface="Wingdings" panose="05000000000000000000" pitchFamily="2" charset="2"/>
              <a:buNone/>
              <a:defRPr/>
            </a:pPr>
            <a:endParaRPr lang="en-ZA" kern="0" dirty="0">
              <a:solidFill>
                <a:srgbClr val="434547"/>
              </a:solidFill>
              <a:latin typeface="proxima_novalight"/>
            </a:endParaRPr>
          </a:p>
        </p:txBody>
      </p:sp>
      <p:sp>
        <p:nvSpPr>
          <p:cNvPr id="5" name="TextBox 4">
            <a:extLst>
              <a:ext uri="{FF2B5EF4-FFF2-40B4-BE49-F238E27FC236}">
                <a16:creationId xmlns:a16="http://schemas.microsoft.com/office/drawing/2014/main" id="{FFD2ACF3-9E05-674E-83E8-820DA3F561ED}"/>
              </a:ext>
            </a:extLst>
          </p:cNvPr>
          <p:cNvSpPr txBox="1"/>
          <p:nvPr/>
        </p:nvSpPr>
        <p:spPr>
          <a:xfrm>
            <a:off x="174625" y="1203325"/>
            <a:ext cx="5648325" cy="2554288"/>
          </a:xfrm>
          <a:prstGeom prst="rect">
            <a:avLst/>
          </a:prstGeom>
          <a:noFill/>
        </p:spPr>
        <p:txBody>
          <a:bodyPr>
            <a:spAutoFit/>
          </a:bodyPr>
          <a:lstStyle/>
          <a:p>
            <a:pPr>
              <a:buClr>
                <a:srgbClr val="82B74A"/>
              </a:buClr>
              <a:defRPr/>
            </a:pPr>
            <a:r>
              <a:rPr lang="en-ZA" sz="1600" dirty="0">
                <a:solidFill>
                  <a:srgbClr val="82B74A"/>
                </a:solidFill>
                <a:latin typeface="proxima_novalight"/>
              </a:rPr>
              <a:t>Know the set dates of the Department, Faculty and Institution. </a:t>
            </a:r>
          </a:p>
          <a:p>
            <a:pPr marL="285750" indent="-285750">
              <a:buClr>
                <a:srgbClr val="82B74A"/>
              </a:buClr>
              <a:buFont typeface="Arial" panose="020B0604020202020204" pitchFamily="34" charset="0"/>
              <a:buChar char="•"/>
              <a:defRPr/>
            </a:pPr>
            <a:r>
              <a:rPr lang="en-ZA" sz="1600" dirty="0">
                <a:latin typeface="proxima_novalight"/>
              </a:rPr>
              <a:t>Submission agenda closing dates for the Faculty Postgraduate Studies Committee (FPGSC)  and  Research Ethics Committee: Human (REC-H) meetings.  </a:t>
            </a:r>
          </a:p>
          <a:p>
            <a:pPr marL="285750" indent="-285750">
              <a:buClr>
                <a:srgbClr val="82B74A"/>
              </a:buClr>
              <a:buFont typeface="Arial" panose="020B0604020202020204" pitchFamily="34" charset="0"/>
              <a:buChar char="•"/>
              <a:defRPr/>
            </a:pPr>
            <a:r>
              <a:rPr lang="en-ZA" sz="1600" dirty="0">
                <a:latin typeface="proxima_novalight"/>
              </a:rPr>
              <a:t>Intention to submit notifications and exam submission dates.</a:t>
            </a:r>
          </a:p>
          <a:p>
            <a:pPr marL="285750" indent="-285750">
              <a:buClr>
                <a:srgbClr val="82B74A"/>
              </a:buClr>
              <a:buFont typeface="Arial" panose="020B0604020202020204" pitchFamily="34" charset="0"/>
              <a:buChar char="•"/>
              <a:defRPr/>
            </a:pPr>
            <a:r>
              <a:rPr lang="en-ZA" sz="1600" dirty="0">
                <a:latin typeface="proxima_novalight"/>
              </a:rPr>
              <a:t>Deadline for addressing examiners’ feedback.  </a:t>
            </a:r>
          </a:p>
          <a:p>
            <a:pPr marL="285750" indent="-285750">
              <a:buClr>
                <a:srgbClr val="82B74A"/>
              </a:buClr>
              <a:buFont typeface="Arial" panose="020B0604020202020204" pitchFamily="34" charset="0"/>
              <a:buChar char="•"/>
              <a:defRPr/>
            </a:pPr>
            <a:endParaRPr lang="en-ZA" sz="1600" dirty="0">
              <a:latin typeface="proxima_novalight"/>
            </a:endParaRPr>
          </a:p>
          <a:p>
            <a:pPr>
              <a:buClr>
                <a:srgbClr val="82B74A"/>
              </a:buClr>
              <a:defRPr/>
            </a:pPr>
            <a:endParaRPr lang="en-ZA" sz="1600" dirty="0">
              <a:latin typeface="proxima_novalight"/>
            </a:endParaRPr>
          </a:p>
          <a:p>
            <a:pPr>
              <a:buClr>
                <a:srgbClr val="82B74A"/>
              </a:buClr>
              <a:defRPr/>
            </a:pPr>
            <a:endParaRPr lang="en-ZA" sz="1600" dirty="0">
              <a:latin typeface="proxima_novalight"/>
            </a:endParaRPr>
          </a:p>
          <a:p>
            <a:pPr marL="285750" indent="-285750">
              <a:buClr>
                <a:srgbClr val="82B74A"/>
              </a:buClr>
              <a:buFont typeface="Wingdings" panose="05000000000000000000" pitchFamily="2" charset="2"/>
              <a:buChar char="§"/>
              <a:defRPr/>
            </a:pPr>
            <a:endParaRPr lang="en-ZA" sz="1600" dirty="0">
              <a:latin typeface="proxima_novalight"/>
            </a:endParaRPr>
          </a:p>
        </p:txBody>
      </p:sp>
      <p:pic>
        <p:nvPicPr>
          <p:cNvPr id="7" name="Picture 6">
            <a:extLst>
              <a:ext uri="{FF2B5EF4-FFF2-40B4-BE49-F238E27FC236}">
                <a16:creationId xmlns:a16="http://schemas.microsoft.com/office/drawing/2014/main" id="{DBEF6201-FB1D-5201-481F-1AF046250130}"/>
              </a:ext>
            </a:extLst>
          </p:cNvPr>
          <p:cNvPicPr>
            <a:picLocks noChangeAspect="1"/>
          </p:cNvPicPr>
          <p:nvPr/>
        </p:nvPicPr>
        <p:blipFill>
          <a:blip r:embed="rId3"/>
          <a:stretch>
            <a:fillRect/>
          </a:stretch>
        </p:blipFill>
        <p:spPr>
          <a:xfrm>
            <a:off x="4077072" y="2935828"/>
            <a:ext cx="1368152" cy="1880142"/>
          </a:xfrm>
          <a:prstGeom prst="rect">
            <a:avLst/>
          </a:prstGeom>
        </p:spPr>
      </p:pic>
    </p:spTree>
  </p:cSld>
  <p:clrMapOvr>
    <a:masterClrMapping/>
  </p:clrMapOvr>
  <p:transition spd="slow">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76990-62F8-2910-50CC-5F58FC03FB84}"/>
              </a:ext>
            </a:extLst>
          </p:cNvPr>
          <p:cNvSpPr txBox="1">
            <a:spLocks noChangeArrowheads="1"/>
          </p:cNvSpPr>
          <p:nvPr/>
        </p:nvSpPr>
        <p:spPr>
          <a:xfrm>
            <a:off x="342900" y="18573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The Timeline – Important considerations </a:t>
            </a:r>
          </a:p>
        </p:txBody>
      </p:sp>
      <p:sp>
        <p:nvSpPr>
          <p:cNvPr id="3" name="Content Placeholder 2">
            <a:extLst>
              <a:ext uri="{FF2B5EF4-FFF2-40B4-BE49-F238E27FC236}">
                <a16:creationId xmlns:a16="http://schemas.microsoft.com/office/drawing/2014/main" id="{935DA7C7-C3FB-294B-C898-8E2931738CFF}"/>
              </a:ext>
            </a:extLst>
          </p:cNvPr>
          <p:cNvSpPr txBox="1">
            <a:spLocks noChangeArrowheads="1"/>
          </p:cNvSpPr>
          <p:nvPr/>
        </p:nvSpPr>
        <p:spPr>
          <a:xfrm>
            <a:off x="242888" y="1004888"/>
            <a:ext cx="6426200" cy="3295650"/>
          </a:xfrm>
          <a:prstGeom prst="rect">
            <a:avLst/>
          </a:prstGeom>
        </p:spPr>
        <p:txBody>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marL="0" indent="0">
              <a:buFont typeface="Wingdings" panose="05000000000000000000" pitchFamily="2" charset="2"/>
              <a:buNone/>
              <a:defRPr/>
            </a:pPr>
            <a:endParaRPr lang="en-ZA" kern="0" dirty="0">
              <a:solidFill>
                <a:srgbClr val="434547"/>
              </a:solidFill>
              <a:latin typeface="proxima_novalight"/>
            </a:endParaRPr>
          </a:p>
        </p:txBody>
      </p:sp>
      <p:sp>
        <p:nvSpPr>
          <p:cNvPr id="5" name="TextBox 4">
            <a:extLst>
              <a:ext uri="{FF2B5EF4-FFF2-40B4-BE49-F238E27FC236}">
                <a16:creationId xmlns:a16="http://schemas.microsoft.com/office/drawing/2014/main" id="{1896B6C1-A1A5-EA58-AC0A-B149D04A096B}"/>
              </a:ext>
            </a:extLst>
          </p:cNvPr>
          <p:cNvSpPr txBox="1"/>
          <p:nvPr/>
        </p:nvSpPr>
        <p:spPr>
          <a:xfrm>
            <a:off x="188913" y="1203325"/>
            <a:ext cx="5648325" cy="2554545"/>
          </a:xfrm>
          <a:prstGeom prst="rect">
            <a:avLst/>
          </a:prstGeom>
          <a:noFill/>
        </p:spPr>
        <p:txBody>
          <a:bodyPr>
            <a:spAutoFit/>
          </a:bodyPr>
          <a:lstStyle/>
          <a:p>
            <a:pPr marL="285750" indent="-285750">
              <a:buClr>
                <a:srgbClr val="82B74A"/>
              </a:buClr>
              <a:buFont typeface="Wingdings" panose="05000000000000000000" pitchFamily="2" charset="2"/>
              <a:buChar char="§"/>
              <a:defRPr/>
            </a:pPr>
            <a:r>
              <a:rPr lang="en-ZA" sz="1600" dirty="0">
                <a:latin typeface="proxima_novalight"/>
              </a:rPr>
              <a:t>Factor in time to address reviewer comments – Departmental Research Committee, FPGSC and Rec-H.  </a:t>
            </a:r>
          </a:p>
          <a:p>
            <a:pPr marL="285750" indent="-285750">
              <a:buClr>
                <a:srgbClr val="82B74A"/>
              </a:buClr>
              <a:buFont typeface="Wingdings" panose="05000000000000000000" pitchFamily="2" charset="2"/>
              <a:buChar char="§"/>
              <a:defRPr/>
            </a:pPr>
            <a:r>
              <a:rPr lang="en-ZA" sz="1600" dirty="0">
                <a:latin typeface="proxima_novalight"/>
              </a:rPr>
              <a:t>Back and forth communication between you and the allocated liaison person.  </a:t>
            </a:r>
          </a:p>
          <a:p>
            <a:pPr marL="285750" indent="-285750">
              <a:buClr>
                <a:srgbClr val="82B74A"/>
              </a:buClr>
              <a:buFont typeface="Wingdings" panose="05000000000000000000" pitchFamily="2" charset="2"/>
              <a:buChar char="§"/>
              <a:defRPr/>
            </a:pPr>
            <a:r>
              <a:rPr lang="en-ZA" sz="1600" dirty="0">
                <a:latin typeface="proxima_novalight"/>
              </a:rPr>
              <a:t>Also factor in that the committees may request re-submission of the proposal.  </a:t>
            </a:r>
          </a:p>
          <a:p>
            <a:pPr marL="285750" indent="-285750">
              <a:buClr>
                <a:srgbClr val="82B74A"/>
              </a:buClr>
              <a:buFont typeface="Wingdings" panose="05000000000000000000" pitchFamily="2" charset="2"/>
              <a:buChar char="§"/>
              <a:defRPr/>
            </a:pPr>
            <a:r>
              <a:rPr lang="en-ZA" sz="1600" dirty="0">
                <a:latin typeface="proxima_novalight"/>
              </a:rPr>
              <a:t>Often gaining permission to conduct research from the relevant organisations (such as the Department of Health) takes time.  </a:t>
            </a:r>
          </a:p>
          <a:p>
            <a:pPr>
              <a:buClr>
                <a:srgbClr val="82B74A"/>
              </a:buClr>
              <a:defRPr/>
            </a:pPr>
            <a:endParaRPr lang="en-ZA" sz="1600" dirty="0">
              <a:latin typeface="proxima_novalight"/>
            </a:endParaRPr>
          </a:p>
        </p:txBody>
      </p:sp>
    </p:spTree>
  </p:cSld>
  <p:clrMapOvr>
    <a:masterClrMapping/>
  </p:clrMapOvr>
  <p:transition spd="slow">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B1A1-6380-6C8B-B535-8DCCCE819472}"/>
              </a:ext>
            </a:extLst>
          </p:cNvPr>
          <p:cNvSpPr txBox="1">
            <a:spLocks noChangeArrowheads="1"/>
          </p:cNvSpPr>
          <p:nvPr/>
        </p:nvSpPr>
        <p:spPr>
          <a:xfrm>
            <a:off x="342900" y="185738"/>
            <a:ext cx="6172200" cy="857250"/>
          </a:xfrm>
          <a:prstGeom prst="rect">
            <a:avLst/>
          </a:prstGeom>
        </p:spPr>
        <p:txBody>
          <a:bodyPr/>
          <a:lstStyle>
            <a:lvl1pPr algn="l" rtl="0" eaLnBrk="0" fontAlgn="base" hangingPunct="0">
              <a:spcBef>
                <a:spcPct val="0"/>
              </a:spcBef>
              <a:spcAft>
                <a:spcPct val="0"/>
              </a:spcAft>
              <a:defRPr sz="3000">
                <a:solidFill>
                  <a:srgbClr val="001027"/>
                </a:solidFill>
                <a:latin typeface="Avenir Medium"/>
                <a:ea typeface="MS PGothic" panose="020B0600070205080204" pitchFamily="34" charset="-128"/>
                <a:cs typeface="+mj-cs"/>
              </a:defRPr>
            </a:lvl1pPr>
            <a:lvl2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2pPr>
            <a:lvl3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3pPr>
            <a:lvl4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4pPr>
            <a:lvl5pPr algn="l" rtl="0" eaLnBrk="0" fontAlgn="base" hangingPunct="0">
              <a:spcBef>
                <a:spcPct val="0"/>
              </a:spcBef>
              <a:spcAft>
                <a:spcPct val="0"/>
              </a:spcAft>
              <a:defRPr sz="3000">
                <a:solidFill>
                  <a:srgbClr val="001027"/>
                </a:solidFill>
                <a:latin typeface="Avenir Medium" charset="0"/>
                <a:ea typeface="MS PGothic" panose="020B0600070205080204" pitchFamily="34" charset="-128"/>
              </a:defRPr>
            </a:lvl5pPr>
            <a:lvl6pPr marL="342900" algn="l" rtl="0" fontAlgn="base">
              <a:spcBef>
                <a:spcPct val="0"/>
              </a:spcBef>
              <a:spcAft>
                <a:spcPct val="0"/>
              </a:spcAft>
              <a:defRPr sz="2400" b="1">
                <a:solidFill>
                  <a:schemeClr val="bg1"/>
                </a:solidFill>
                <a:latin typeface="Arial" charset="0"/>
              </a:defRPr>
            </a:lvl6pPr>
            <a:lvl7pPr marL="685800" algn="l" rtl="0" fontAlgn="base">
              <a:spcBef>
                <a:spcPct val="0"/>
              </a:spcBef>
              <a:spcAft>
                <a:spcPct val="0"/>
              </a:spcAft>
              <a:defRPr sz="2400" b="1">
                <a:solidFill>
                  <a:schemeClr val="bg1"/>
                </a:solidFill>
                <a:latin typeface="Arial" charset="0"/>
              </a:defRPr>
            </a:lvl7pPr>
            <a:lvl8pPr marL="1028700" algn="l" rtl="0" fontAlgn="base">
              <a:spcBef>
                <a:spcPct val="0"/>
              </a:spcBef>
              <a:spcAft>
                <a:spcPct val="0"/>
              </a:spcAft>
              <a:defRPr sz="2400" b="1">
                <a:solidFill>
                  <a:schemeClr val="bg1"/>
                </a:solidFill>
                <a:latin typeface="Arial" charset="0"/>
              </a:defRPr>
            </a:lvl8pPr>
            <a:lvl9pPr marL="1371600" algn="l" rtl="0" fontAlgn="base">
              <a:spcBef>
                <a:spcPct val="0"/>
              </a:spcBef>
              <a:spcAft>
                <a:spcPct val="0"/>
              </a:spcAft>
              <a:defRPr sz="2400" b="1">
                <a:solidFill>
                  <a:schemeClr val="bg1"/>
                </a:solidFill>
                <a:latin typeface="Arial" charset="0"/>
              </a:defRPr>
            </a:lvl9pPr>
          </a:lstStyle>
          <a:p>
            <a:pPr>
              <a:defRPr/>
            </a:pPr>
            <a:r>
              <a:rPr lang="en-ZA" altLang="en-US" kern="0" dirty="0">
                <a:latin typeface="Avenir Medium" pitchFamily="2" charset="0"/>
              </a:rPr>
              <a:t>An example of a one year project</a:t>
            </a:r>
          </a:p>
        </p:txBody>
      </p:sp>
      <p:graphicFrame>
        <p:nvGraphicFramePr>
          <p:cNvPr id="8" name="Table 7">
            <a:extLst>
              <a:ext uri="{FF2B5EF4-FFF2-40B4-BE49-F238E27FC236}">
                <a16:creationId xmlns:a16="http://schemas.microsoft.com/office/drawing/2014/main" id="{A49A9C2B-AEDC-945C-2D0A-607A3ADD251D}"/>
              </a:ext>
            </a:extLst>
          </p:cNvPr>
          <p:cNvGraphicFramePr>
            <a:graphicFrameLocks noGrp="1"/>
          </p:cNvGraphicFramePr>
          <p:nvPr/>
        </p:nvGraphicFramePr>
        <p:xfrm>
          <a:off x="404813" y="920750"/>
          <a:ext cx="4003675" cy="3540196"/>
        </p:xfrm>
        <a:graphic>
          <a:graphicData uri="http://schemas.openxmlformats.org/drawingml/2006/table">
            <a:tbl>
              <a:tblPr firstRow="1" firstCol="1" bandRow="1">
                <a:tableStyleId>{5940675A-B579-460E-94D1-54222C63F5DA}</a:tableStyleId>
              </a:tblPr>
              <a:tblGrid>
                <a:gridCol w="2641733">
                  <a:extLst>
                    <a:ext uri="{9D8B030D-6E8A-4147-A177-3AD203B41FA5}">
                      <a16:colId xmlns:a16="http://schemas.microsoft.com/office/drawing/2014/main" val="20000"/>
                    </a:ext>
                  </a:extLst>
                </a:gridCol>
                <a:gridCol w="1361942">
                  <a:extLst>
                    <a:ext uri="{9D8B030D-6E8A-4147-A177-3AD203B41FA5}">
                      <a16:colId xmlns:a16="http://schemas.microsoft.com/office/drawing/2014/main" val="20001"/>
                    </a:ext>
                  </a:extLst>
                </a:gridCol>
              </a:tblGrid>
              <a:tr h="123887">
                <a:tc>
                  <a:txBody>
                    <a:bodyPr/>
                    <a:lstStyle/>
                    <a:p>
                      <a:pPr>
                        <a:lnSpc>
                          <a:spcPct val="107000"/>
                        </a:lnSpc>
                        <a:spcAft>
                          <a:spcPts val="800"/>
                        </a:spcAft>
                      </a:pPr>
                      <a:r>
                        <a:rPr lang="en-ZA" sz="800">
                          <a:effectLst/>
                        </a:rPr>
                        <a:t>Activity</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Timeframe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0"/>
                  </a:ext>
                </a:extLst>
              </a:tr>
              <a:tr h="123887">
                <a:tc>
                  <a:txBody>
                    <a:bodyPr/>
                    <a:lstStyle/>
                    <a:p>
                      <a:pPr>
                        <a:lnSpc>
                          <a:spcPct val="107000"/>
                        </a:lnSpc>
                        <a:spcAft>
                          <a:spcPts val="800"/>
                        </a:spcAft>
                      </a:pPr>
                      <a:r>
                        <a:rPr lang="en-ZA" sz="800">
                          <a:effectLst/>
                        </a:rPr>
                        <a:t>Review the literature and consider your research idea.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January</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1"/>
                  </a:ext>
                </a:extLst>
              </a:tr>
              <a:tr h="819960">
                <a:tc>
                  <a:txBody>
                    <a:bodyPr/>
                    <a:lstStyle/>
                    <a:p>
                      <a:pPr>
                        <a:lnSpc>
                          <a:spcPct val="107000"/>
                        </a:lnSpc>
                        <a:spcAft>
                          <a:spcPts val="800"/>
                        </a:spcAft>
                      </a:pPr>
                      <a:r>
                        <a:rPr lang="en-ZA" sz="800" dirty="0">
                          <a:effectLst/>
                        </a:rPr>
                        <a:t>Develop your research question. </a:t>
                      </a:r>
                    </a:p>
                    <a:p>
                      <a:pPr>
                        <a:lnSpc>
                          <a:spcPct val="107000"/>
                        </a:lnSpc>
                        <a:spcAft>
                          <a:spcPts val="800"/>
                        </a:spcAft>
                      </a:pPr>
                      <a:r>
                        <a:rPr lang="en-ZA" sz="800" dirty="0">
                          <a:effectLst/>
                        </a:rPr>
                        <a:t>Consult with a biostatistician.</a:t>
                      </a:r>
                    </a:p>
                    <a:p>
                      <a:pPr>
                        <a:lnSpc>
                          <a:spcPct val="107000"/>
                        </a:lnSpc>
                        <a:spcAft>
                          <a:spcPts val="800"/>
                        </a:spcAft>
                      </a:pPr>
                      <a:r>
                        <a:rPr lang="en-ZA" sz="800" dirty="0">
                          <a:effectLst/>
                        </a:rPr>
                        <a:t>Write your research proposal. </a:t>
                      </a:r>
                    </a:p>
                    <a:p>
                      <a:pPr>
                        <a:lnSpc>
                          <a:spcPct val="107000"/>
                        </a:lnSpc>
                        <a:spcAft>
                          <a:spcPts val="800"/>
                        </a:spcAft>
                      </a:pPr>
                      <a:r>
                        <a:rPr lang="en-ZA" sz="800" dirty="0">
                          <a:effectLst/>
                        </a:rPr>
                        <a:t>Develop your data collection tools.</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February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2"/>
                  </a:ext>
                </a:extLst>
              </a:tr>
              <a:tr h="123887">
                <a:tc>
                  <a:txBody>
                    <a:bodyPr/>
                    <a:lstStyle/>
                    <a:p>
                      <a:pPr>
                        <a:lnSpc>
                          <a:spcPct val="107000"/>
                        </a:lnSpc>
                        <a:spcAft>
                          <a:spcPts val="800"/>
                        </a:spcAft>
                      </a:pPr>
                      <a:r>
                        <a:rPr lang="en-ZA" sz="800">
                          <a:effectLst/>
                        </a:rPr>
                        <a:t>Submit your research proposal to FPGSC.</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March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3"/>
                  </a:ext>
                </a:extLst>
              </a:tr>
              <a:tr h="254313">
                <a:tc>
                  <a:txBody>
                    <a:bodyPr/>
                    <a:lstStyle/>
                    <a:p>
                      <a:pPr>
                        <a:lnSpc>
                          <a:spcPct val="107000"/>
                        </a:lnSpc>
                        <a:spcAft>
                          <a:spcPts val="800"/>
                        </a:spcAft>
                      </a:pPr>
                      <a:r>
                        <a:rPr lang="en-ZA" sz="800">
                          <a:effectLst/>
                        </a:rPr>
                        <a:t>Respond to FPGSC reviewer comments and submit to Rec-H committee (if applicable).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dirty="0">
                          <a:effectLst/>
                        </a:rPr>
                        <a:t>April</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4"/>
                  </a:ext>
                </a:extLst>
              </a:tr>
              <a:tr h="254313">
                <a:tc>
                  <a:txBody>
                    <a:bodyPr/>
                    <a:lstStyle/>
                    <a:p>
                      <a:pPr>
                        <a:lnSpc>
                          <a:spcPct val="107000"/>
                        </a:lnSpc>
                        <a:spcAft>
                          <a:spcPts val="800"/>
                        </a:spcAft>
                      </a:pPr>
                      <a:r>
                        <a:rPr lang="en-ZA" sz="800">
                          <a:effectLst/>
                        </a:rPr>
                        <a:t>Respond to Rec-H reviewer comments (if applicable) and gain ethics approval.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May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5"/>
                  </a:ext>
                </a:extLst>
              </a:tr>
              <a:tr h="123887">
                <a:tc>
                  <a:txBody>
                    <a:bodyPr/>
                    <a:lstStyle/>
                    <a:p>
                      <a:pPr>
                        <a:lnSpc>
                          <a:spcPct val="107000"/>
                        </a:lnSpc>
                        <a:spcAft>
                          <a:spcPts val="800"/>
                        </a:spcAft>
                      </a:pPr>
                      <a:r>
                        <a:rPr lang="en-ZA" sz="800" dirty="0">
                          <a:effectLst/>
                        </a:rPr>
                        <a:t>Gain permission to collect data.</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June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6"/>
                  </a:ext>
                </a:extLst>
              </a:tr>
              <a:tr h="123887">
                <a:tc>
                  <a:txBody>
                    <a:bodyPr/>
                    <a:lstStyle/>
                    <a:p>
                      <a:pPr>
                        <a:lnSpc>
                          <a:spcPct val="107000"/>
                        </a:lnSpc>
                        <a:spcAft>
                          <a:spcPts val="800"/>
                        </a:spcAft>
                      </a:pPr>
                      <a:r>
                        <a:rPr lang="en-ZA" sz="800">
                          <a:effectLst/>
                        </a:rPr>
                        <a:t>Data collection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July - August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7"/>
                  </a:ext>
                </a:extLst>
              </a:tr>
              <a:tr h="254313">
                <a:tc>
                  <a:txBody>
                    <a:bodyPr/>
                    <a:lstStyle/>
                    <a:p>
                      <a:pPr>
                        <a:lnSpc>
                          <a:spcPct val="107000"/>
                        </a:lnSpc>
                        <a:spcAft>
                          <a:spcPts val="800"/>
                        </a:spcAft>
                      </a:pPr>
                      <a:r>
                        <a:rPr lang="en-ZA" sz="800" dirty="0">
                          <a:effectLst/>
                        </a:rPr>
                        <a:t>Intention to submit documentation for assessment (examination) (April graduation)</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August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8"/>
                  </a:ext>
                </a:extLst>
              </a:tr>
              <a:tr h="123887">
                <a:tc>
                  <a:txBody>
                    <a:bodyPr/>
                    <a:lstStyle/>
                    <a:p>
                      <a:pPr>
                        <a:lnSpc>
                          <a:spcPct val="107000"/>
                        </a:lnSpc>
                        <a:spcAft>
                          <a:spcPts val="800"/>
                        </a:spcAft>
                      </a:pPr>
                      <a:r>
                        <a:rPr lang="en-ZA" sz="800">
                          <a:effectLst/>
                        </a:rPr>
                        <a:t>Data analysis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September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09"/>
                  </a:ext>
                </a:extLst>
              </a:tr>
              <a:tr h="355911">
                <a:tc>
                  <a:txBody>
                    <a:bodyPr/>
                    <a:lstStyle/>
                    <a:p>
                      <a:pPr>
                        <a:lnSpc>
                          <a:spcPct val="107000"/>
                        </a:lnSpc>
                        <a:spcAft>
                          <a:spcPts val="800"/>
                        </a:spcAft>
                      </a:pPr>
                      <a:r>
                        <a:rPr lang="en-ZA" sz="800">
                          <a:effectLst/>
                        </a:rPr>
                        <a:t>First draft of dissertation. </a:t>
                      </a:r>
                    </a:p>
                    <a:p>
                      <a:pPr>
                        <a:lnSpc>
                          <a:spcPct val="107000"/>
                        </a:lnSpc>
                        <a:spcAft>
                          <a:spcPts val="800"/>
                        </a:spcAft>
                      </a:pPr>
                      <a:r>
                        <a:rPr lang="en-ZA" sz="800">
                          <a:effectLst/>
                        </a:rPr>
                        <a:t>Respond to supervisor’s comments.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October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10"/>
                  </a:ext>
                </a:extLst>
              </a:tr>
              <a:tr h="355911">
                <a:tc>
                  <a:txBody>
                    <a:bodyPr/>
                    <a:lstStyle/>
                    <a:p>
                      <a:pPr>
                        <a:lnSpc>
                          <a:spcPct val="107000"/>
                        </a:lnSpc>
                        <a:spcAft>
                          <a:spcPts val="800"/>
                        </a:spcAft>
                      </a:pPr>
                      <a:r>
                        <a:rPr lang="en-ZA" sz="800">
                          <a:effectLst/>
                        </a:rPr>
                        <a:t>Complete writing of dissertation.</a:t>
                      </a:r>
                    </a:p>
                    <a:p>
                      <a:pPr>
                        <a:lnSpc>
                          <a:spcPct val="107000"/>
                        </a:lnSpc>
                        <a:spcAft>
                          <a:spcPts val="800"/>
                        </a:spcAft>
                      </a:pPr>
                      <a:r>
                        <a:rPr lang="en-ZA" sz="800">
                          <a:effectLst/>
                        </a:rPr>
                        <a:t>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tc>
                  <a:txBody>
                    <a:bodyPr/>
                    <a:lstStyle/>
                    <a:p>
                      <a:pPr>
                        <a:lnSpc>
                          <a:spcPct val="107000"/>
                        </a:lnSpc>
                        <a:spcAft>
                          <a:spcPts val="800"/>
                        </a:spcAft>
                      </a:pPr>
                      <a:r>
                        <a:rPr lang="en-ZA" sz="800">
                          <a:effectLst/>
                        </a:rPr>
                        <a:t>November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tc>
                <a:extLst>
                  <a:ext uri="{0D108BD9-81ED-4DB2-BD59-A6C34878D82A}">
                    <a16:rowId xmlns:a16="http://schemas.microsoft.com/office/drawing/2014/main" val="10011"/>
                  </a:ext>
                </a:extLst>
              </a:tr>
              <a:tr h="123887">
                <a:tc>
                  <a:txBody>
                    <a:bodyPr/>
                    <a:lstStyle/>
                    <a:p>
                      <a:pPr>
                        <a:lnSpc>
                          <a:spcPct val="107000"/>
                        </a:lnSpc>
                        <a:spcAft>
                          <a:spcPts val="800"/>
                        </a:spcAft>
                      </a:pPr>
                      <a:r>
                        <a:rPr lang="en-ZA" sz="800" dirty="0">
                          <a:effectLst/>
                        </a:rPr>
                        <a:t>Submit dissertation for examination </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nchor="ctr"/>
                </a:tc>
                <a:tc>
                  <a:txBody>
                    <a:bodyPr/>
                    <a:lstStyle/>
                    <a:p>
                      <a:pPr>
                        <a:lnSpc>
                          <a:spcPct val="107000"/>
                        </a:lnSpc>
                        <a:spcAft>
                          <a:spcPts val="800"/>
                        </a:spcAft>
                      </a:pPr>
                      <a:r>
                        <a:rPr lang="en-ZA" sz="800">
                          <a:effectLst/>
                        </a:rPr>
                        <a:t>December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nchor="ctr"/>
                </a:tc>
                <a:extLst>
                  <a:ext uri="{0D108BD9-81ED-4DB2-BD59-A6C34878D82A}">
                    <a16:rowId xmlns:a16="http://schemas.microsoft.com/office/drawing/2014/main" val="10012"/>
                  </a:ext>
                </a:extLst>
              </a:tr>
              <a:tr h="123887">
                <a:tc>
                  <a:txBody>
                    <a:bodyPr/>
                    <a:lstStyle/>
                    <a:p>
                      <a:pPr>
                        <a:lnSpc>
                          <a:spcPct val="107000"/>
                        </a:lnSpc>
                        <a:spcAft>
                          <a:spcPts val="800"/>
                        </a:spcAft>
                      </a:pPr>
                      <a:r>
                        <a:rPr lang="en-ZA" sz="800">
                          <a:effectLst/>
                        </a:rPr>
                        <a:t>Respond to examiner comments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nchor="ctr"/>
                </a:tc>
                <a:tc>
                  <a:txBody>
                    <a:bodyPr/>
                    <a:lstStyle/>
                    <a:p>
                      <a:pPr>
                        <a:lnSpc>
                          <a:spcPct val="107000"/>
                        </a:lnSpc>
                        <a:spcAft>
                          <a:spcPts val="800"/>
                        </a:spcAft>
                      </a:pPr>
                      <a:r>
                        <a:rPr lang="en-ZA" sz="800">
                          <a:effectLst/>
                        </a:rPr>
                        <a:t>January </a:t>
                      </a:r>
                      <a:endParaRPr lang="en-ZA" sz="80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nchor="ctr"/>
                </a:tc>
                <a:extLst>
                  <a:ext uri="{0D108BD9-81ED-4DB2-BD59-A6C34878D82A}">
                    <a16:rowId xmlns:a16="http://schemas.microsoft.com/office/drawing/2014/main" val="10013"/>
                  </a:ext>
                </a:extLst>
              </a:tr>
              <a:tr h="254313">
                <a:tc>
                  <a:txBody>
                    <a:bodyPr/>
                    <a:lstStyle/>
                    <a:p>
                      <a:pPr>
                        <a:lnSpc>
                          <a:spcPct val="107000"/>
                        </a:lnSpc>
                        <a:spcAft>
                          <a:spcPts val="800"/>
                        </a:spcAft>
                      </a:pPr>
                      <a:r>
                        <a:rPr lang="en-ZA" sz="800" dirty="0">
                          <a:effectLst/>
                        </a:rPr>
                        <a:t>Submit final copies of dissertation for possible graduation in April.</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nchor="ctr"/>
                </a:tc>
                <a:tc>
                  <a:txBody>
                    <a:bodyPr/>
                    <a:lstStyle/>
                    <a:p>
                      <a:pPr>
                        <a:lnSpc>
                          <a:spcPct val="107000"/>
                        </a:lnSpc>
                        <a:spcAft>
                          <a:spcPts val="800"/>
                        </a:spcAft>
                      </a:pPr>
                      <a:r>
                        <a:rPr lang="en-ZA" sz="800" dirty="0">
                          <a:effectLst/>
                        </a:rPr>
                        <a:t>February/March </a:t>
                      </a:r>
                      <a:endParaRPr lang="en-ZA"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959" marR="47959" marT="0" marB="0" anchor="ctr"/>
                </a:tc>
                <a:extLst>
                  <a:ext uri="{0D108BD9-81ED-4DB2-BD59-A6C34878D82A}">
                    <a16:rowId xmlns:a16="http://schemas.microsoft.com/office/drawing/2014/main" val="10014"/>
                  </a:ext>
                </a:extLst>
              </a:tr>
            </a:tbl>
          </a:graphicData>
        </a:graphic>
      </p:graphicFrame>
      <p:sp>
        <p:nvSpPr>
          <p:cNvPr id="12" name="Text Placeholder 5">
            <a:extLst>
              <a:ext uri="{FF2B5EF4-FFF2-40B4-BE49-F238E27FC236}">
                <a16:creationId xmlns:a16="http://schemas.microsoft.com/office/drawing/2014/main" id="{6AEBFB4B-8332-81CE-95F6-34402E31C284}"/>
              </a:ext>
            </a:extLst>
          </p:cNvPr>
          <p:cNvSpPr txBox="1">
            <a:spLocks/>
          </p:cNvSpPr>
          <p:nvPr/>
        </p:nvSpPr>
        <p:spPr>
          <a:xfrm>
            <a:off x="4572000" y="3630613"/>
            <a:ext cx="1727200" cy="400050"/>
          </a:xfrm>
          <a:prstGeom prst="rect">
            <a:avLst/>
          </a:prstGeom>
          <a:noFill/>
        </p:spPr>
        <p:txBody>
          <a:bodyPr>
            <a:spAutoFit/>
          </a:bodyPr>
          <a:lstStyle>
            <a:lvl1pPr marL="128588" indent="-128588" algn="l" rtl="0" eaLnBrk="0" fontAlgn="base" hangingPunct="0">
              <a:spcBef>
                <a:spcPct val="20000"/>
              </a:spcBef>
              <a:spcAft>
                <a:spcPct val="0"/>
              </a:spcAft>
              <a:buClr>
                <a:srgbClr val="82B74A"/>
              </a:buClr>
              <a:buSzPct val="75000"/>
              <a:buFont typeface="Wingdings" panose="05000000000000000000" pitchFamily="2" charset="2"/>
              <a:buChar char="§"/>
              <a:defRPr sz="1500">
                <a:solidFill>
                  <a:schemeClr val="tx1"/>
                </a:solidFill>
                <a:latin typeface="Avenir Book"/>
                <a:ea typeface="MS PGothic" panose="020B0600070205080204" pitchFamily="34" charset="-128"/>
                <a:cs typeface="+mn-cs"/>
              </a:defRPr>
            </a:lvl1pPr>
            <a:lvl2pPr marL="260350" indent="-128588" algn="l" rtl="0" eaLnBrk="0" fontAlgn="base" hangingPunct="0">
              <a:spcBef>
                <a:spcPct val="20000"/>
              </a:spcBef>
              <a:spcAft>
                <a:spcPct val="0"/>
              </a:spcAft>
              <a:buClr>
                <a:srgbClr val="82B74A"/>
              </a:buClr>
              <a:buSzPct val="75000"/>
              <a:buChar char="•"/>
              <a:defRPr sz="1500">
                <a:solidFill>
                  <a:schemeClr val="tx1"/>
                </a:solidFill>
                <a:latin typeface="Avenir Book"/>
                <a:ea typeface="MS PGothic" panose="020B0600070205080204" pitchFamily="34" charset="-128"/>
              </a:defRPr>
            </a:lvl2pPr>
            <a:lvl3pPr marL="409575" indent="-147638" algn="l" rtl="0" eaLnBrk="0" fontAlgn="base" hangingPunct="0">
              <a:spcBef>
                <a:spcPct val="20000"/>
              </a:spcBef>
              <a:spcAft>
                <a:spcPct val="0"/>
              </a:spcAft>
              <a:buClr>
                <a:srgbClr val="82B74A"/>
              </a:buClr>
              <a:buSzPct val="75000"/>
              <a:buFont typeface="Arial" panose="020B0604020202020204" pitchFamily="34" charset="0"/>
              <a:buChar char="-"/>
              <a:defRPr sz="1500">
                <a:solidFill>
                  <a:schemeClr val="tx1"/>
                </a:solidFill>
                <a:latin typeface="Avenir Book"/>
                <a:ea typeface="MS PGothic" panose="020B0600070205080204" pitchFamily="34" charset="-128"/>
              </a:defRPr>
            </a:lvl3pPr>
            <a:lvl4pPr marL="12001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4pPr>
            <a:lvl5pPr marL="1543050" indent="-171450" algn="l" rtl="0" eaLnBrk="0" fontAlgn="base" hangingPunct="0">
              <a:spcBef>
                <a:spcPct val="20000"/>
              </a:spcBef>
              <a:spcAft>
                <a:spcPct val="0"/>
              </a:spcAft>
              <a:buClr>
                <a:srgbClr val="003057"/>
              </a:buClr>
              <a:buFont typeface="Wingdings" panose="05000000000000000000" pitchFamily="2" charset="2"/>
              <a:buChar char="§"/>
              <a:defRPr>
                <a:solidFill>
                  <a:schemeClr val="tx1"/>
                </a:solidFill>
                <a:latin typeface="+mn-lt"/>
                <a:ea typeface="MS PGothic" panose="020B0600070205080204" pitchFamily="34" charset="-128"/>
              </a:defRPr>
            </a:lvl5pPr>
            <a:lvl6pPr marL="18859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6pPr>
            <a:lvl7pPr marL="22288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7pPr>
            <a:lvl8pPr marL="25717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8pPr>
            <a:lvl9pPr marL="2914650" indent="-171450" algn="l" rtl="0" fontAlgn="base">
              <a:spcBef>
                <a:spcPct val="20000"/>
              </a:spcBef>
              <a:spcAft>
                <a:spcPct val="0"/>
              </a:spcAft>
              <a:buClr>
                <a:srgbClr val="003057"/>
              </a:buClr>
              <a:buFont typeface="Wingdings" pitchFamily="2" charset="2"/>
              <a:buChar char="§"/>
              <a:defRPr sz="1800">
                <a:solidFill>
                  <a:schemeClr val="tx1"/>
                </a:solidFill>
                <a:latin typeface="+mn-lt"/>
              </a:defRPr>
            </a:lvl9pPr>
          </a:lstStyle>
          <a:p>
            <a:pPr>
              <a:defRPr/>
            </a:pPr>
            <a:r>
              <a:rPr lang="en-ZA" sz="1000" kern="0" dirty="0">
                <a:latin typeface="ArialMT"/>
              </a:rPr>
              <a:t>Adapted from Gie and Beyers (2014)</a:t>
            </a:r>
            <a:endParaRPr lang="en-ZA" sz="1000" kern="0" dirty="0"/>
          </a:p>
        </p:txBody>
      </p:sp>
    </p:spTree>
  </p:cSld>
  <p:clrMapOvr>
    <a:masterClrMapping/>
  </p:clrMapOvr>
  <p:transition spd="slow">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CD0007BE-F283-EF74-026D-04B860965902}"/>
              </a:ext>
            </a:extLst>
          </p:cNvPr>
          <p:cNvSpPr>
            <a:spLocks noGrp="1" noChangeArrowheads="1"/>
          </p:cNvSpPr>
          <p:nvPr>
            <p:ph type="title"/>
          </p:nvPr>
        </p:nvSpPr>
        <p:spPr>
          <a:xfrm>
            <a:off x="350838" y="303213"/>
            <a:ext cx="6096000" cy="593725"/>
          </a:xfrm>
        </p:spPr>
        <p:txBody>
          <a:bodyPr/>
          <a:lstStyle/>
          <a:p>
            <a:r>
              <a:rPr lang="en-ZA" altLang="en-US">
                <a:latin typeface="Avenir Medium" pitchFamily="2" charset="0"/>
              </a:rPr>
              <a:t>Key takeaways</a:t>
            </a:r>
          </a:p>
        </p:txBody>
      </p:sp>
      <p:sp>
        <p:nvSpPr>
          <p:cNvPr id="26627" name="Vertical Text Placeholder 2">
            <a:extLst>
              <a:ext uri="{FF2B5EF4-FFF2-40B4-BE49-F238E27FC236}">
                <a16:creationId xmlns:a16="http://schemas.microsoft.com/office/drawing/2014/main" id="{374F35BA-E332-9E06-1618-646EC040AF70}"/>
              </a:ext>
            </a:extLst>
          </p:cNvPr>
          <p:cNvSpPr>
            <a:spLocks noGrp="1" noChangeArrowheads="1"/>
          </p:cNvSpPr>
          <p:nvPr>
            <p:ph type="body" orient="vert" idx="1"/>
          </p:nvPr>
        </p:nvSpPr>
        <p:spPr>
          <a:xfrm rot="16200000">
            <a:off x="1999456" y="-802481"/>
            <a:ext cx="2665413" cy="6245225"/>
          </a:xfrm>
        </p:spPr>
        <p:txBody>
          <a:bodyPr/>
          <a:lstStyle/>
          <a:p>
            <a:pPr marL="0" indent="0">
              <a:spcBef>
                <a:spcPct val="0"/>
              </a:spcBef>
              <a:buFont typeface="Wingdings" panose="05000000000000000000" pitchFamily="2" charset="2"/>
              <a:buNone/>
              <a:defRPr/>
            </a:pPr>
            <a:r>
              <a:rPr lang="en-ZA" altLang="en-US" sz="1400" dirty="0">
                <a:latin typeface="proxima_novalight"/>
                <a:cs typeface="Avenir Medium" pitchFamily="2" charset="0"/>
              </a:rPr>
              <a:t>We may be tempted to view the budget and timeline as ‘afterthoughts’ to the proposal, however they are important.  </a:t>
            </a:r>
          </a:p>
          <a:p>
            <a:pPr marL="0" indent="0">
              <a:spcBef>
                <a:spcPct val="0"/>
              </a:spcBef>
              <a:buFont typeface="Wingdings" panose="05000000000000000000" pitchFamily="2" charset="2"/>
              <a:buNone/>
              <a:defRPr/>
            </a:pPr>
            <a:endParaRPr lang="en-ZA" altLang="en-US" sz="1400" dirty="0">
              <a:latin typeface="proxima_novalight"/>
              <a:cs typeface="Avenir Medium" pitchFamily="2" charset="0"/>
            </a:endParaRPr>
          </a:p>
          <a:p>
            <a:pPr marL="0" indent="0">
              <a:spcBef>
                <a:spcPct val="0"/>
              </a:spcBef>
              <a:buFont typeface="Wingdings" panose="05000000000000000000" pitchFamily="2" charset="2"/>
              <a:buNone/>
              <a:defRPr/>
            </a:pPr>
            <a:r>
              <a:rPr lang="en-ZA" altLang="en-US" sz="1400" dirty="0">
                <a:solidFill>
                  <a:srgbClr val="82B74A"/>
                </a:solidFill>
                <a:latin typeface="proxima_novalight"/>
                <a:cs typeface="Avenir Medium" pitchFamily="2" charset="0"/>
              </a:rPr>
              <a:t>Budget:</a:t>
            </a:r>
          </a:p>
          <a:p>
            <a:pPr marL="0" indent="0">
              <a:spcBef>
                <a:spcPct val="0"/>
              </a:spcBef>
              <a:buFont typeface="Wingdings" panose="05000000000000000000" pitchFamily="2" charset="2"/>
              <a:buNone/>
              <a:defRPr/>
            </a:pPr>
            <a:endParaRPr lang="en-ZA" altLang="en-US" sz="1400" dirty="0">
              <a:latin typeface="proxima_novalight"/>
              <a:cs typeface="Avenir Medium" pitchFamily="2" charset="0"/>
            </a:endParaRPr>
          </a:p>
          <a:p>
            <a:pPr>
              <a:spcBef>
                <a:spcPct val="0"/>
              </a:spcBef>
              <a:defRPr/>
            </a:pPr>
            <a:r>
              <a:rPr lang="en-ZA" altLang="en-US" sz="1400" dirty="0">
                <a:latin typeface="proxima_novalight"/>
                <a:cs typeface="Avenir Medium" pitchFamily="2" charset="0"/>
              </a:rPr>
              <a:t>Check and re-check your calculations (reviewers will flag inconsistencies).  </a:t>
            </a:r>
          </a:p>
          <a:p>
            <a:pPr>
              <a:spcBef>
                <a:spcPct val="0"/>
              </a:spcBef>
              <a:defRPr/>
            </a:pPr>
            <a:r>
              <a:rPr lang="en-ZA" altLang="en-US" sz="1400" dirty="0">
                <a:latin typeface="proxima_novalight"/>
                <a:cs typeface="Avenir Medium" pitchFamily="2" charset="0"/>
              </a:rPr>
              <a:t>It is important that you justify your budget well.  </a:t>
            </a:r>
          </a:p>
          <a:p>
            <a:pPr>
              <a:spcBef>
                <a:spcPct val="0"/>
              </a:spcBef>
              <a:defRPr/>
            </a:pPr>
            <a:r>
              <a:rPr lang="en-ZA" altLang="en-US" sz="1400" dirty="0">
                <a:latin typeface="proxima_novalight"/>
                <a:cs typeface="Avenir Medium" pitchFamily="2" charset="0"/>
              </a:rPr>
              <a:t>Try to be as accurate as possible when formulating your budget (get quotations or estimations from service providers and refer to relevant guides).  </a:t>
            </a:r>
          </a:p>
          <a:p>
            <a:pPr>
              <a:spcBef>
                <a:spcPct val="0"/>
              </a:spcBef>
              <a:defRPr/>
            </a:pPr>
            <a:r>
              <a:rPr lang="en-ZA" altLang="en-US" sz="1400" dirty="0">
                <a:latin typeface="proxima_novalight"/>
                <a:cs typeface="Avenir Medium" pitchFamily="2" charset="0"/>
              </a:rPr>
              <a:t>A well-justified budget can enhance the evaluation of the research proposal by reviewers and funding agencies.  </a:t>
            </a:r>
          </a:p>
          <a:p>
            <a:pPr marL="0" indent="0">
              <a:spcBef>
                <a:spcPct val="0"/>
              </a:spcBef>
              <a:buFont typeface="Wingdings" panose="05000000000000000000" pitchFamily="2" charset="2"/>
              <a:buNone/>
              <a:defRPr/>
            </a:pPr>
            <a:endParaRPr lang="en-ZA" altLang="en-US" sz="1400" dirty="0">
              <a:latin typeface="proxima_novalight"/>
              <a:cs typeface="Avenir Medium" pitchFamily="2" charset="0"/>
            </a:endParaRPr>
          </a:p>
        </p:txBody>
      </p:sp>
    </p:spTree>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838D667B-4D20-8F48-C6C7-DAC7DE353643}"/>
              </a:ext>
            </a:extLst>
          </p:cNvPr>
          <p:cNvSpPr>
            <a:spLocks noGrp="1" noChangeArrowheads="1"/>
          </p:cNvSpPr>
          <p:nvPr>
            <p:ph type="title"/>
          </p:nvPr>
        </p:nvSpPr>
        <p:spPr>
          <a:xfrm>
            <a:off x="350838" y="123478"/>
            <a:ext cx="6096000" cy="593725"/>
          </a:xfrm>
        </p:spPr>
        <p:txBody>
          <a:bodyPr/>
          <a:lstStyle/>
          <a:p>
            <a:r>
              <a:rPr lang="en-ZA" altLang="en-US" dirty="0">
                <a:latin typeface="Avenir Medium" pitchFamily="2" charset="0"/>
              </a:rPr>
              <a:t>Key takeaways</a:t>
            </a:r>
          </a:p>
        </p:txBody>
      </p:sp>
      <p:sp>
        <p:nvSpPr>
          <p:cNvPr id="26627" name="Vertical Text Placeholder 2">
            <a:extLst>
              <a:ext uri="{FF2B5EF4-FFF2-40B4-BE49-F238E27FC236}">
                <a16:creationId xmlns:a16="http://schemas.microsoft.com/office/drawing/2014/main" id="{3AED107F-3014-57BC-E6EF-6AE32E51EB63}"/>
              </a:ext>
            </a:extLst>
          </p:cNvPr>
          <p:cNvSpPr>
            <a:spLocks noGrp="1" noChangeArrowheads="1"/>
          </p:cNvSpPr>
          <p:nvPr>
            <p:ph type="body" orient="vert" idx="1"/>
          </p:nvPr>
        </p:nvSpPr>
        <p:spPr>
          <a:xfrm rot="16200000">
            <a:off x="1999456" y="-946347"/>
            <a:ext cx="2665413" cy="6245225"/>
          </a:xfrm>
        </p:spPr>
        <p:txBody>
          <a:bodyPr/>
          <a:lstStyle/>
          <a:p>
            <a:pPr marL="0" indent="0">
              <a:spcBef>
                <a:spcPct val="0"/>
              </a:spcBef>
              <a:buFont typeface="Wingdings" panose="05000000000000000000" pitchFamily="2" charset="2"/>
              <a:buNone/>
              <a:defRPr/>
            </a:pPr>
            <a:r>
              <a:rPr lang="en-ZA" altLang="en-US" sz="1400" dirty="0">
                <a:solidFill>
                  <a:srgbClr val="82B74A"/>
                </a:solidFill>
                <a:latin typeface="proxima_novalight"/>
                <a:cs typeface="Avenir Medium" pitchFamily="2" charset="0"/>
              </a:rPr>
              <a:t>Timeline: </a:t>
            </a:r>
          </a:p>
          <a:p>
            <a:pPr marL="0" indent="0">
              <a:spcBef>
                <a:spcPct val="0"/>
              </a:spcBef>
              <a:buFont typeface="Wingdings" panose="05000000000000000000" pitchFamily="2" charset="2"/>
              <a:buNone/>
              <a:defRPr/>
            </a:pPr>
            <a:endParaRPr lang="en-ZA" altLang="en-US" sz="1400" dirty="0">
              <a:solidFill>
                <a:srgbClr val="82B74A"/>
              </a:solidFill>
              <a:latin typeface="proxima_novalight"/>
              <a:cs typeface="Avenir Medium" pitchFamily="2" charset="0"/>
            </a:endParaRPr>
          </a:p>
          <a:p>
            <a:pPr>
              <a:spcBef>
                <a:spcPct val="0"/>
              </a:spcBef>
              <a:defRPr/>
            </a:pPr>
            <a:r>
              <a:rPr lang="en-ZA" sz="1400" dirty="0">
                <a:latin typeface="proxima_novalight"/>
              </a:rPr>
              <a:t>Check the timeline against your budget. </a:t>
            </a:r>
          </a:p>
          <a:p>
            <a:pPr>
              <a:spcBef>
                <a:spcPct val="0"/>
              </a:spcBef>
              <a:defRPr/>
            </a:pPr>
            <a:r>
              <a:rPr lang="en-ZA" sz="1400" dirty="0">
                <a:latin typeface="proxima_novalight"/>
              </a:rPr>
              <a:t>With regards to ethical approval be aware that there are often delays in the process – account for this in your timeline. </a:t>
            </a:r>
          </a:p>
          <a:p>
            <a:pPr>
              <a:spcBef>
                <a:spcPct val="0"/>
              </a:spcBef>
              <a:defRPr/>
            </a:pPr>
            <a:r>
              <a:rPr lang="en-ZA" sz="1400" dirty="0">
                <a:latin typeface="proxima_novalight"/>
              </a:rPr>
              <a:t>Be guided by your supervisor/promoter as they are familiar with institutional policies and timeframes.  </a:t>
            </a:r>
          </a:p>
          <a:p>
            <a:pPr>
              <a:spcBef>
                <a:spcPct val="0"/>
              </a:spcBef>
              <a:defRPr/>
            </a:pPr>
            <a:r>
              <a:rPr lang="en-ZA" sz="1400" dirty="0">
                <a:latin typeface="proxima_novalight"/>
              </a:rPr>
              <a:t>Be realistic and make sure the timeframe fits in with your current situation.  </a:t>
            </a:r>
          </a:p>
          <a:p>
            <a:pPr>
              <a:spcBef>
                <a:spcPct val="0"/>
              </a:spcBef>
              <a:defRPr/>
            </a:pPr>
            <a:r>
              <a:rPr lang="en-ZA" sz="1400" dirty="0">
                <a:latin typeface="proxima_novalight"/>
              </a:rPr>
              <a:t>While you are ‘waiting’ for approval, make use of the time in other ways (start on the literature review chapter or draft a journal manuscript based on your proposal).  </a:t>
            </a:r>
          </a:p>
          <a:p>
            <a:pPr marL="0" indent="0">
              <a:spcBef>
                <a:spcPct val="0"/>
              </a:spcBef>
              <a:buNone/>
              <a:defRPr/>
            </a:pPr>
            <a:endParaRPr lang="en-ZA" sz="1400" dirty="0">
              <a:latin typeface="proxima_novalight"/>
            </a:endParaRPr>
          </a:p>
          <a:p>
            <a:pPr>
              <a:spcBef>
                <a:spcPct val="0"/>
              </a:spcBef>
              <a:defRPr/>
            </a:pPr>
            <a:endParaRPr lang="en-ZA" sz="1400" dirty="0">
              <a:latin typeface="proxima_novalight"/>
            </a:endParaRPr>
          </a:p>
          <a:p>
            <a:pPr marL="0" indent="0">
              <a:spcBef>
                <a:spcPct val="0"/>
              </a:spcBef>
              <a:buFont typeface="Wingdings" panose="05000000000000000000" pitchFamily="2" charset="2"/>
              <a:buNone/>
              <a:defRPr/>
            </a:pPr>
            <a:endParaRPr lang="en-ZA" altLang="en-US" sz="1400" dirty="0">
              <a:latin typeface="proxima_novalight"/>
              <a:cs typeface="Avenir Medium" pitchFamily="2" charset="0"/>
            </a:endParaRPr>
          </a:p>
          <a:p>
            <a:pPr>
              <a:spcBef>
                <a:spcPct val="0"/>
              </a:spcBef>
              <a:defRPr/>
            </a:pPr>
            <a:endParaRPr lang="en-ZA" altLang="en-US" sz="1400" dirty="0">
              <a:latin typeface="proxima_novalight"/>
              <a:cs typeface="Avenir Medium" pitchFamily="2" charset="0"/>
            </a:endParaRPr>
          </a:p>
        </p:txBody>
      </p:sp>
      <p:pic>
        <p:nvPicPr>
          <p:cNvPr id="2" name="Picture 1" descr="Calendar flipping">
            <a:extLst>
              <a:ext uri="{FF2B5EF4-FFF2-40B4-BE49-F238E27FC236}">
                <a16:creationId xmlns:a16="http://schemas.microsoft.com/office/drawing/2014/main" id="{2971E54A-0973-9E87-6A0D-D59B3EDE4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843" y="3635327"/>
            <a:ext cx="1814941" cy="1211276"/>
          </a:xfrm>
          <a:prstGeom prst="rect">
            <a:avLst/>
          </a:prstGeom>
        </p:spPr>
      </p:pic>
    </p:spTree>
  </p:cSld>
  <p:clrMapOvr>
    <a:masterClrMapping/>
  </p:clrMapOvr>
  <p:transition spd="slow">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98C88629-3F90-8BDF-FF61-560613AB2197}"/>
              </a:ext>
            </a:extLst>
          </p:cNvPr>
          <p:cNvSpPr>
            <a:spLocks noGrp="1" noChangeArrowheads="1"/>
          </p:cNvSpPr>
          <p:nvPr>
            <p:ph type="title"/>
          </p:nvPr>
        </p:nvSpPr>
        <p:spPr>
          <a:xfrm>
            <a:off x="350838" y="282575"/>
            <a:ext cx="6096000" cy="593725"/>
          </a:xfrm>
        </p:spPr>
        <p:txBody>
          <a:bodyPr/>
          <a:lstStyle/>
          <a:p>
            <a:r>
              <a:rPr lang="en-ZA" altLang="en-US">
                <a:latin typeface="Avenir Medium" pitchFamily="2" charset="0"/>
              </a:rPr>
              <a:t>References </a:t>
            </a:r>
          </a:p>
        </p:txBody>
      </p:sp>
      <p:sp>
        <p:nvSpPr>
          <p:cNvPr id="26627" name="Vertical Text Placeholder 2">
            <a:extLst>
              <a:ext uri="{FF2B5EF4-FFF2-40B4-BE49-F238E27FC236}">
                <a16:creationId xmlns:a16="http://schemas.microsoft.com/office/drawing/2014/main" id="{CCBAD283-AAD9-122E-66E3-C825305C4536}"/>
              </a:ext>
            </a:extLst>
          </p:cNvPr>
          <p:cNvSpPr>
            <a:spLocks noGrp="1" noChangeArrowheads="1"/>
          </p:cNvSpPr>
          <p:nvPr>
            <p:ph type="body" orient="vert" idx="1"/>
          </p:nvPr>
        </p:nvSpPr>
        <p:spPr>
          <a:xfrm rot="16200000">
            <a:off x="1999456" y="-802481"/>
            <a:ext cx="2665413" cy="6245225"/>
          </a:xfrm>
        </p:spPr>
        <p:txBody>
          <a:bodyPr/>
          <a:lstStyle/>
          <a:p>
            <a:pPr marL="342900" indent="-342900">
              <a:spcBef>
                <a:spcPct val="0"/>
              </a:spcBef>
              <a:buFont typeface="+mj-lt"/>
              <a:buAutoNum type="arabicPeriod"/>
              <a:defRPr/>
            </a:pPr>
            <a:r>
              <a:rPr lang="en-ZA" altLang="en-US" sz="1400" dirty="0">
                <a:latin typeface="Avenir Medium" pitchFamily="2" charset="0"/>
                <a:cs typeface="Avenir Medium" pitchFamily="2" charset="0"/>
              </a:rPr>
              <a:t>Cassim, L. 2021. Postgraduate toolkit [e-book]. 4th ed. Johannesburg: Layla Cassim ERS Consultants CC.</a:t>
            </a:r>
          </a:p>
          <a:p>
            <a:pPr marL="342900" indent="-342900">
              <a:spcBef>
                <a:spcPct val="0"/>
              </a:spcBef>
              <a:buFont typeface="+mj-lt"/>
              <a:buAutoNum type="arabicPeriod"/>
              <a:defRPr/>
            </a:pPr>
            <a:r>
              <a:rPr lang="en-ZA" altLang="en-US" sz="1400" dirty="0">
                <a:latin typeface="Avenir Medium" pitchFamily="2" charset="0"/>
                <a:cs typeface="Avenir Medium" pitchFamily="2" charset="0"/>
              </a:rPr>
              <a:t>Gie, R. &amp; Beyers, N. 2014. Getting started in clinical research: Guidance for junior researchers. Cape Town: Department of Paediatrics and Child Health, Faculty of Medicine and Health Sciences, Stellenbosch University.  [Online]. Available: http://www.sun.ac.za/english/faculty/healthsciences/paediatrics-and-child-health/Documents/TA28112_Research%20Booklet_04_15%20Okt%202014_WEBweergawe.pdf [16 July 2022]. </a:t>
            </a:r>
          </a:p>
          <a:p>
            <a:pPr marL="342900" indent="-342900">
              <a:spcBef>
                <a:spcPct val="0"/>
              </a:spcBef>
              <a:buFont typeface="+mj-lt"/>
              <a:buAutoNum type="arabicPeriod"/>
              <a:defRPr/>
            </a:pPr>
            <a:r>
              <a:rPr lang="en-ZA" altLang="en-US" sz="1400" dirty="0">
                <a:latin typeface="Avenir Medium" pitchFamily="2" charset="0"/>
                <a:cs typeface="Avenir Medium" pitchFamily="2" charset="0"/>
              </a:rPr>
              <a:t>Higdon, J. &amp; </a:t>
            </a:r>
            <a:r>
              <a:rPr lang="en-ZA" altLang="en-US" sz="1400" dirty="0" err="1">
                <a:latin typeface="Avenir Medium" pitchFamily="2" charset="0"/>
                <a:cs typeface="Avenir Medium" pitchFamily="2" charset="0"/>
              </a:rPr>
              <a:t>Topp</a:t>
            </a:r>
            <a:r>
              <a:rPr lang="en-ZA" altLang="en-US" sz="1400" dirty="0">
                <a:latin typeface="Avenir Medium" pitchFamily="2" charset="0"/>
                <a:cs typeface="Avenir Medium" pitchFamily="2" charset="0"/>
              </a:rPr>
              <a:t>, R. 2004. How to Develop a Budget for a Research Proposal. </a:t>
            </a:r>
            <a:r>
              <a:rPr lang="en-ZA" altLang="en-US" sz="1400" i="1" dirty="0">
                <a:latin typeface="Avenir Medium" pitchFamily="2" charset="0"/>
                <a:cs typeface="Avenir Medium" pitchFamily="2" charset="0"/>
              </a:rPr>
              <a:t>Western Journal of Nursing Research</a:t>
            </a:r>
            <a:r>
              <a:rPr lang="en-ZA" altLang="en-US" sz="1400" dirty="0">
                <a:latin typeface="Avenir Medium" pitchFamily="2" charset="0"/>
                <a:cs typeface="Avenir Medium" pitchFamily="2" charset="0"/>
              </a:rPr>
              <a:t>, 26(8): 922-929.  DOI: </a:t>
            </a:r>
            <a:r>
              <a:rPr lang="en-ZA" altLang="en-US" sz="1400" dirty="0">
                <a:latin typeface="Avenir Medium" pitchFamily="2" charset="0"/>
                <a:cs typeface="Avenir Medium" pitchFamily="2" charset="0"/>
                <a:hlinkClick r:id="rId2"/>
              </a:rPr>
              <a:t>https://doi.org/10.1177/0193945904269291</a:t>
            </a:r>
            <a:r>
              <a:rPr lang="en-ZA" altLang="en-US" sz="1400" dirty="0">
                <a:latin typeface="Avenir Medium" pitchFamily="2" charset="0"/>
                <a:cs typeface="Avenir Medium" pitchFamily="2" charset="0"/>
              </a:rPr>
              <a:t> </a:t>
            </a:r>
            <a:endParaRPr lang="en-ZA" altLang="en-US" sz="1400" i="1" dirty="0">
              <a:latin typeface="Avenir Medium" pitchFamily="2" charset="0"/>
              <a:cs typeface="Avenir Medium" pitchFamily="2" charset="0"/>
            </a:endParaRPr>
          </a:p>
          <a:p>
            <a:pPr marL="0" indent="0">
              <a:spcBef>
                <a:spcPct val="0"/>
              </a:spcBef>
              <a:buFont typeface="Wingdings" panose="05000000000000000000" pitchFamily="2" charset="2"/>
              <a:buNone/>
              <a:defRPr/>
            </a:pPr>
            <a:endParaRPr lang="en-ZA" altLang="en-US" dirty="0">
              <a:latin typeface="Avenir Medium" pitchFamily="2" charset="0"/>
              <a:cs typeface="Avenir Medium" pitchFamily="2" charset="0"/>
            </a:endParaRPr>
          </a:p>
        </p:txBody>
      </p:sp>
    </p:spTree>
  </p:cSld>
  <p:clrMapOvr>
    <a:masterClrMapping/>
  </p:clrMapOvr>
  <p:transition spd="slow">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0864DCF7-A43E-78CE-9EE2-048BF88DAAFF}"/>
              </a:ext>
            </a:extLst>
          </p:cNvPr>
          <p:cNvSpPr>
            <a:spLocks noGrp="1" noChangeArrowheads="1"/>
          </p:cNvSpPr>
          <p:nvPr>
            <p:ph type="title"/>
          </p:nvPr>
        </p:nvSpPr>
        <p:spPr>
          <a:xfrm>
            <a:off x="350838" y="303213"/>
            <a:ext cx="6096000" cy="593725"/>
          </a:xfrm>
        </p:spPr>
        <p:txBody>
          <a:bodyPr/>
          <a:lstStyle/>
          <a:p>
            <a:r>
              <a:rPr lang="en-ZA" altLang="en-US">
                <a:latin typeface="Avenir Medium" pitchFamily="2" charset="0"/>
              </a:rPr>
              <a:t>References </a:t>
            </a:r>
          </a:p>
        </p:txBody>
      </p:sp>
      <p:sp>
        <p:nvSpPr>
          <p:cNvPr id="26627" name="Vertical Text Placeholder 2">
            <a:extLst>
              <a:ext uri="{FF2B5EF4-FFF2-40B4-BE49-F238E27FC236}">
                <a16:creationId xmlns:a16="http://schemas.microsoft.com/office/drawing/2014/main" id="{8DE573AC-4B39-FEC0-DC0E-4ADEE1E955E1}"/>
              </a:ext>
            </a:extLst>
          </p:cNvPr>
          <p:cNvSpPr>
            <a:spLocks noGrp="1" noChangeArrowheads="1"/>
          </p:cNvSpPr>
          <p:nvPr>
            <p:ph type="body" orient="vert" idx="1"/>
          </p:nvPr>
        </p:nvSpPr>
        <p:spPr>
          <a:xfrm rot="16200000">
            <a:off x="1999456" y="-802481"/>
            <a:ext cx="2665413" cy="6245225"/>
          </a:xfrm>
        </p:spPr>
        <p:txBody>
          <a:bodyPr/>
          <a:lstStyle/>
          <a:p>
            <a:pPr marL="342900" indent="-342900">
              <a:spcBef>
                <a:spcPct val="0"/>
              </a:spcBef>
              <a:buFont typeface="+mj-lt"/>
              <a:buAutoNum type="arabicPeriod" startAt="4"/>
              <a:defRPr/>
            </a:pPr>
            <a:r>
              <a:rPr lang="en-ZA" altLang="en-US" sz="1400">
                <a:latin typeface="Avenir Medium" pitchFamily="2" charset="0"/>
                <a:cs typeface="Avenir Medium" pitchFamily="2" charset="0"/>
              </a:rPr>
              <a:t>Obelleiro</a:t>
            </a:r>
            <a:r>
              <a:rPr lang="en-ZA" altLang="en-US" sz="1400" dirty="0">
                <a:latin typeface="Avenir Medium" pitchFamily="2" charset="0"/>
                <a:cs typeface="Avenir Medium" pitchFamily="2" charset="0"/>
              </a:rPr>
              <a:t>, K. 2019. Preparing a Proposal Budget Toolkit.  [Online]. Available: https://research.ucdavis.edu/wp-content/uploads/Preparing-a-Proposal-Budget-Toolkit.pdf  </a:t>
            </a:r>
          </a:p>
          <a:p>
            <a:pPr marL="342900" indent="-342900">
              <a:spcBef>
                <a:spcPct val="0"/>
              </a:spcBef>
              <a:buFont typeface="+mj-lt"/>
              <a:buAutoNum type="arabicPeriod" startAt="4"/>
              <a:defRPr/>
            </a:pPr>
            <a:r>
              <a:rPr lang="en-ZA" altLang="en-US" sz="1400" dirty="0">
                <a:latin typeface="Avenir Medium" pitchFamily="2" charset="0"/>
                <a:cs typeface="Avenir Medium" pitchFamily="2" charset="0"/>
              </a:rPr>
              <a:t>Patil, S.G., 2019. How to plan and write a budget for research grant proposal? </a:t>
            </a:r>
            <a:r>
              <a:rPr lang="en-ZA" altLang="en-US" sz="1400" i="1" dirty="0">
                <a:latin typeface="Avenir Medium" pitchFamily="2" charset="0"/>
                <a:cs typeface="Avenir Medium" pitchFamily="2" charset="0"/>
              </a:rPr>
              <a:t>Journal of Ayurveda and Integrative Medicine, </a:t>
            </a:r>
            <a:r>
              <a:rPr lang="en-ZA" altLang="en-US" sz="1400" dirty="0">
                <a:latin typeface="Avenir Medium" pitchFamily="2" charset="0"/>
                <a:cs typeface="Avenir Medium" pitchFamily="2" charset="0"/>
              </a:rPr>
              <a:t>10(2): 139-142.  [Online]. Available: https://doi.org/10.1016/j.jaim.2017.08.005 [16 July 2022].  </a:t>
            </a:r>
            <a:endParaRPr kumimoji="0" lang="en-ZA" altLang="en-US" sz="1400" b="0" i="0" u="none" strike="noStrike" kern="0" cap="none" spc="0" normalizeH="0" baseline="0" noProof="0" dirty="0">
              <a:ln>
                <a:noFill/>
              </a:ln>
              <a:solidFill>
                <a:srgbClr val="000000"/>
              </a:solidFill>
              <a:effectLst/>
              <a:uLnTx/>
              <a:uFillTx/>
              <a:latin typeface="Avenir Medium" pitchFamily="2" charset="0"/>
              <a:ea typeface="MS PGothic" panose="020B0600070205080204" pitchFamily="34" charset="-128"/>
              <a:cs typeface="Avenir Medium" pitchFamily="2" charset="0"/>
            </a:endParaRPr>
          </a:p>
          <a:p>
            <a:pPr marL="342900" marR="0" lvl="0" indent="-342900" algn="l" defTabSz="914400" rtl="0" eaLnBrk="0" fontAlgn="base" latinLnBrk="0" hangingPunct="0">
              <a:lnSpc>
                <a:spcPct val="100000"/>
              </a:lnSpc>
              <a:spcBef>
                <a:spcPct val="0"/>
              </a:spcBef>
              <a:spcAft>
                <a:spcPct val="0"/>
              </a:spcAft>
              <a:buClr>
                <a:srgbClr val="82B74A"/>
              </a:buClr>
              <a:buSzPct val="75000"/>
              <a:buFont typeface="+mj-lt"/>
              <a:buAutoNum type="arabicPeriod" startAt="4"/>
              <a:tabLst/>
              <a:defRPr/>
            </a:pPr>
            <a:r>
              <a:rPr kumimoji="0" lang="en-ZA" altLang="en-US" sz="1400" b="0" i="0" u="none" strike="noStrike" kern="0" cap="none" spc="0" normalizeH="0" baseline="0" noProof="0" dirty="0">
                <a:ln>
                  <a:noFill/>
                </a:ln>
                <a:solidFill>
                  <a:srgbClr val="000000"/>
                </a:solidFill>
                <a:effectLst/>
                <a:uLnTx/>
                <a:uFillTx/>
                <a:latin typeface="Avenir Medium" pitchFamily="2" charset="0"/>
                <a:ea typeface="MS PGothic" panose="020B0600070205080204" pitchFamily="34" charset="-128"/>
                <a:cs typeface="Avenir Medium" pitchFamily="2" charset="0"/>
              </a:rPr>
              <a:t>South African National Department of Health &amp; South African Health Products Regulatory Authority. 2018. Clinical Trial Participant Time, Inconvenience and Expense (TIE) Compensation Model. Pretoria: Department of Health. [Online]. Available: https://www.sahpra.org.za/wp-content/uploads/2020/02/7_Clinical-Trial-Participant-Time-Inconvenience-and-Expense_TIE_Compensation_Model_May18_v1-1.pdf [5 September 2021].</a:t>
            </a:r>
          </a:p>
          <a:p>
            <a:pPr marL="0" indent="0">
              <a:spcBef>
                <a:spcPct val="0"/>
              </a:spcBef>
              <a:buFont typeface="Wingdings" panose="05000000000000000000" pitchFamily="2" charset="2"/>
              <a:buNone/>
              <a:defRPr/>
            </a:pPr>
            <a:endParaRPr lang="en-ZA" altLang="en-US" dirty="0">
              <a:latin typeface="Avenir Medium" pitchFamily="2" charset="0"/>
              <a:cs typeface="Avenir Medium" pitchFamily="2" charset="0"/>
            </a:endParaRPr>
          </a:p>
        </p:txBody>
      </p:sp>
    </p:spTree>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DF4C8AD-E8CC-AA5B-4322-8666ACAEEBD4}"/>
              </a:ext>
            </a:extLst>
          </p:cNvPr>
          <p:cNvSpPr>
            <a:spLocks noGrp="1" noChangeArrowheads="1"/>
          </p:cNvSpPr>
          <p:nvPr>
            <p:ph type="title"/>
          </p:nvPr>
        </p:nvSpPr>
        <p:spPr>
          <a:xfrm>
            <a:off x="242888" y="303213"/>
            <a:ext cx="6264275" cy="593725"/>
          </a:xfrm>
        </p:spPr>
        <p:txBody>
          <a:bodyPr/>
          <a:lstStyle/>
          <a:p>
            <a:r>
              <a:rPr lang="en-ZA" altLang="en-US">
                <a:latin typeface="Avenir Medium" pitchFamily="2" charset="0"/>
              </a:rPr>
              <a:t>The Budget – Definition </a:t>
            </a:r>
          </a:p>
        </p:txBody>
      </p:sp>
      <p:sp>
        <p:nvSpPr>
          <p:cNvPr id="20483" name="Content Placeholder 2">
            <a:extLst>
              <a:ext uri="{FF2B5EF4-FFF2-40B4-BE49-F238E27FC236}">
                <a16:creationId xmlns:a16="http://schemas.microsoft.com/office/drawing/2014/main" id="{EE2EA484-2388-259E-0133-01D1C0F8E6BE}"/>
              </a:ext>
            </a:extLst>
          </p:cNvPr>
          <p:cNvSpPr>
            <a:spLocks noGrp="1" noChangeArrowheads="1"/>
          </p:cNvSpPr>
          <p:nvPr>
            <p:ph sz="half" idx="1"/>
          </p:nvPr>
        </p:nvSpPr>
        <p:spPr>
          <a:xfrm>
            <a:off x="242888" y="987574"/>
            <a:ext cx="6426200" cy="3295650"/>
          </a:xfrm>
        </p:spPr>
        <p:txBody>
          <a:bodyPr/>
          <a:lstStyle/>
          <a:p>
            <a:pPr>
              <a:defRPr/>
            </a:pPr>
            <a:r>
              <a:rPr lang="en-ZA" dirty="0">
                <a:latin typeface="proxima_novalight"/>
              </a:rPr>
              <a:t>A line item (tabular) description of the expenses associated with a research project. </a:t>
            </a:r>
          </a:p>
          <a:p>
            <a:pPr>
              <a:defRPr/>
            </a:pPr>
            <a:r>
              <a:rPr lang="en-ZA" dirty="0">
                <a:latin typeface="proxima_novalight"/>
              </a:rPr>
              <a:t>Calculated by using your best estimates (not </a:t>
            </a:r>
            <a:r>
              <a:rPr lang="en-ZA" u="sng" dirty="0">
                <a:latin typeface="proxima_novalight"/>
              </a:rPr>
              <a:t>guesses)</a:t>
            </a:r>
            <a:r>
              <a:rPr lang="en-ZA" b="1" u="sng" dirty="0">
                <a:latin typeface="proxima_novalight"/>
              </a:rPr>
              <a:t>. </a:t>
            </a:r>
          </a:p>
          <a:p>
            <a:pPr>
              <a:defRPr/>
            </a:pPr>
            <a:r>
              <a:rPr lang="en-ZA" dirty="0">
                <a:latin typeface="proxima_novalight"/>
              </a:rPr>
              <a:t>Derived from the project description (methods section of the proposal).</a:t>
            </a:r>
          </a:p>
          <a:p>
            <a:pPr>
              <a:defRPr/>
            </a:pPr>
            <a:r>
              <a:rPr lang="en-ZA" dirty="0">
                <a:latin typeface="proxima_novalight"/>
              </a:rPr>
              <a:t>Budget considerations should be kept in mind when preparing the methods section e.g. considering the cost, and sensitivity and specificity of a particular measure, when choosing a method to measure a variable.  </a:t>
            </a:r>
            <a:endParaRPr lang="en-ZA" dirty="0">
              <a:solidFill>
                <a:srgbClr val="434547"/>
              </a:solidFill>
              <a:latin typeface="proxima_novalight"/>
            </a:endParaRPr>
          </a:p>
          <a:p>
            <a:pPr>
              <a:defRPr/>
            </a:pPr>
            <a:endParaRPr lang="en-ZA" dirty="0">
              <a:solidFill>
                <a:srgbClr val="434547"/>
              </a:solidFill>
              <a:latin typeface="proxima_novalight"/>
            </a:endParaRPr>
          </a:p>
          <a:p>
            <a:pPr marL="0" indent="0">
              <a:buFont typeface="Wingdings" panose="05000000000000000000" pitchFamily="2" charset="2"/>
              <a:buNone/>
              <a:defRPr/>
            </a:pPr>
            <a:endParaRPr lang="en-ZA" dirty="0">
              <a:solidFill>
                <a:srgbClr val="434547"/>
              </a:solidFill>
              <a:latin typeface="proxima_novalight"/>
            </a:endParaRPr>
          </a:p>
        </p:txBody>
      </p:sp>
      <p:pic>
        <p:nvPicPr>
          <p:cNvPr id="5" name="Picture 4" descr="A digital balance scale using circles">
            <a:extLst>
              <a:ext uri="{FF2B5EF4-FFF2-40B4-BE49-F238E27FC236}">
                <a16:creationId xmlns:a16="http://schemas.microsoft.com/office/drawing/2014/main" id="{270D36CF-4B0C-7C29-615C-5AC781B883DD}"/>
              </a:ext>
            </a:extLst>
          </p:cNvPr>
          <p:cNvPicPr>
            <a:picLocks noChangeAspect="1"/>
          </p:cNvPicPr>
          <p:nvPr/>
        </p:nvPicPr>
        <p:blipFill>
          <a:blip r:embed="rId3"/>
          <a:stretch>
            <a:fillRect/>
          </a:stretch>
        </p:blipFill>
        <p:spPr>
          <a:xfrm>
            <a:off x="4293096" y="3328838"/>
            <a:ext cx="1785624" cy="1079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11872200"/>
      </p:ext>
    </p:extLst>
  </p:cSld>
  <p:clrMapOvr>
    <a:masterClrMapping/>
  </p:clrMapOvr>
  <p:transition spd="slow">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3DF4C8AD-E8CC-AA5B-4322-8666ACAEEBD4}"/>
              </a:ext>
            </a:extLst>
          </p:cNvPr>
          <p:cNvSpPr>
            <a:spLocks noGrp="1" noChangeArrowheads="1"/>
          </p:cNvSpPr>
          <p:nvPr>
            <p:ph type="title"/>
          </p:nvPr>
        </p:nvSpPr>
        <p:spPr>
          <a:xfrm>
            <a:off x="242888" y="303213"/>
            <a:ext cx="6264275" cy="593725"/>
          </a:xfrm>
        </p:spPr>
        <p:txBody>
          <a:bodyPr/>
          <a:lstStyle/>
          <a:p>
            <a:r>
              <a:rPr lang="en-ZA" altLang="en-US">
                <a:latin typeface="Avenir Medium" pitchFamily="2" charset="0"/>
              </a:rPr>
              <a:t>The Budget – Definition </a:t>
            </a:r>
          </a:p>
        </p:txBody>
      </p:sp>
      <p:sp>
        <p:nvSpPr>
          <p:cNvPr id="20483" name="Content Placeholder 2">
            <a:extLst>
              <a:ext uri="{FF2B5EF4-FFF2-40B4-BE49-F238E27FC236}">
                <a16:creationId xmlns:a16="http://schemas.microsoft.com/office/drawing/2014/main" id="{EE2EA484-2388-259E-0133-01D1C0F8E6BE}"/>
              </a:ext>
            </a:extLst>
          </p:cNvPr>
          <p:cNvSpPr>
            <a:spLocks noGrp="1" noChangeArrowheads="1"/>
          </p:cNvSpPr>
          <p:nvPr>
            <p:ph sz="half" idx="1"/>
          </p:nvPr>
        </p:nvSpPr>
        <p:spPr>
          <a:xfrm>
            <a:off x="242888" y="987574"/>
            <a:ext cx="6426200" cy="3295650"/>
          </a:xfrm>
        </p:spPr>
        <p:txBody>
          <a:bodyPr/>
          <a:lstStyle/>
          <a:p>
            <a:pPr>
              <a:defRPr/>
            </a:pPr>
            <a:r>
              <a:rPr lang="en-ZA" dirty="0">
                <a:latin typeface="proxima_novalight"/>
              </a:rPr>
              <a:t>Expenditure should be given in units (hours, kilometres, pages, each etc.) </a:t>
            </a:r>
          </a:p>
          <a:p>
            <a:pPr>
              <a:defRPr/>
            </a:pPr>
            <a:r>
              <a:rPr lang="en-ZA" dirty="0">
                <a:latin typeface="proxima_novalight"/>
              </a:rPr>
              <a:t>For example, salaries can be calculated against full time equivalents (FTEs) or per hour according to qualifications. </a:t>
            </a:r>
          </a:p>
          <a:p>
            <a:pPr marL="0" indent="0">
              <a:buFont typeface="Wingdings" panose="05000000000000000000" pitchFamily="2" charset="2"/>
              <a:buNone/>
              <a:defRPr/>
            </a:pPr>
            <a:endParaRPr lang="en-ZA" dirty="0">
              <a:solidFill>
                <a:srgbClr val="434547"/>
              </a:solidFill>
              <a:latin typeface="proxima_novalight"/>
            </a:endParaRPr>
          </a:p>
          <a:p>
            <a:pPr>
              <a:defRPr/>
            </a:pPr>
            <a:endParaRPr lang="en-ZA" dirty="0">
              <a:solidFill>
                <a:srgbClr val="434547"/>
              </a:solidFill>
              <a:latin typeface="proxima_novalight"/>
            </a:endParaRPr>
          </a:p>
          <a:p>
            <a:pPr marL="0" indent="0">
              <a:buFont typeface="Wingdings" panose="05000000000000000000" pitchFamily="2" charset="2"/>
              <a:buNone/>
              <a:defRPr/>
            </a:pPr>
            <a:endParaRPr lang="en-ZA" dirty="0">
              <a:solidFill>
                <a:srgbClr val="434547"/>
              </a:solidFill>
              <a:latin typeface="proxima_novalight"/>
            </a:endParaRPr>
          </a:p>
        </p:txBody>
      </p:sp>
      <p:pic>
        <p:nvPicPr>
          <p:cNvPr id="3" name="Picture 2" descr="Close-up of calculator and data">
            <a:extLst>
              <a:ext uri="{FF2B5EF4-FFF2-40B4-BE49-F238E27FC236}">
                <a16:creationId xmlns:a16="http://schemas.microsoft.com/office/drawing/2014/main" id="{0B32A3B2-DDFE-D4D0-37CD-1627301C6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096" y="2664341"/>
            <a:ext cx="1774895" cy="133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1C3AC92-E0BE-D7F0-8584-20C675018A64}"/>
              </a:ext>
            </a:extLst>
          </p:cNvPr>
          <p:cNvSpPr>
            <a:spLocks noGrp="1" noChangeArrowheads="1"/>
          </p:cNvSpPr>
          <p:nvPr>
            <p:ph type="title"/>
          </p:nvPr>
        </p:nvSpPr>
        <p:spPr>
          <a:xfrm>
            <a:off x="242888" y="303213"/>
            <a:ext cx="6264275" cy="593725"/>
          </a:xfrm>
        </p:spPr>
        <p:txBody>
          <a:bodyPr/>
          <a:lstStyle/>
          <a:p>
            <a:r>
              <a:rPr lang="en-ZA" altLang="en-US">
                <a:latin typeface="Avenir Medium" pitchFamily="2" charset="0"/>
              </a:rPr>
              <a:t>The Budget </a:t>
            </a:r>
          </a:p>
        </p:txBody>
      </p:sp>
      <p:sp>
        <p:nvSpPr>
          <p:cNvPr id="20483" name="Content Placeholder 2">
            <a:extLst>
              <a:ext uri="{FF2B5EF4-FFF2-40B4-BE49-F238E27FC236}">
                <a16:creationId xmlns:a16="http://schemas.microsoft.com/office/drawing/2014/main" id="{9C236C3C-49A6-B628-B700-E9F44DDA0F47}"/>
              </a:ext>
            </a:extLst>
          </p:cNvPr>
          <p:cNvSpPr>
            <a:spLocks noGrp="1" noChangeArrowheads="1"/>
          </p:cNvSpPr>
          <p:nvPr>
            <p:ph sz="half" idx="1"/>
          </p:nvPr>
        </p:nvSpPr>
        <p:spPr>
          <a:xfrm>
            <a:off x="242888" y="1004888"/>
            <a:ext cx="6426200" cy="3295650"/>
          </a:xfrm>
        </p:spPr>
        <p:txBody>
          <a:bodyPr/>
          <a:lstStyle/>
          <a:p>
            <a:pPr>
              <a:defRPr/>
            </a:pPr>
            <a:r>
              <a:rPr lang="en-ZA" dirty="0">
                <a:latin typeface="proxima_novalight"/>
              </a:rPr>
              <a:t>Cost estimates need to be as accurate as possible (rands </a:t>
            </a:r>
            <a:r>
              <a:rPr lang="en-ZA" i="1" dirty="0">
                <a:latin typeface="proxima_novalight"/>
              </a:rPr>
              <a:t>and </a:t>
            </a:r>
            <a:r>
              <a:rPr lang="en-ZA" dirty="0">
                <a:latin typeface="proxima_novalight"/>
              </a:rPr>
              <a:t>cents). </a:t>
            </a:r>
          </a:p>
          <a:p>
            <a:pPr>
              <a:defRPr/>
            </a:pPr>
            <a:r>
              <a:rPr lang="en-ZA" dirty="0">
                <a:latin typeface="proxima_novalight"/>
              </a:rPr>
              <a:t>The realistic appraisal of costs will help you assess the </a:t>
            </a:r>
            <a:r>
              <a:rPr lang="en-ZA" i="1" dirty="0">
                <a:latin typeface="proxima_novalight"/>
              </a:rPr>
              <a:t>feasibility</a:t>
            </a:r>
            <a:r>
              <a:rPr lang="en-ZA" dirty="0">
                <a:latin typeface="proxima_novalight"/>
              </a:rPr>
              <a:t> of the planned research. </a:t>
            </a:r>
          </a:p>
          <a:p>
            <a:pPr>
              <a:defRPr/>
            </a:pPr>
            <a:r>
              <a:rPr lang="en-ZA" altLang="en-US" dirty="0">
                <a:latin typeface="proxima_novalight"/>
              </a:rPr>
              <a:t>Spend time contacting relevant parties or service providers to obtain accurate figures.  </a:t>
            </a:r>
          </a:p>
          <a:p>
            <a:pPr>
              <a:defRPr/>
            </a:pPr>
            <a:r>
              <a:rPr lang="en-ZA" altLang="en-US" dirty="0">
                <a:latin typeface="proxima_novalight"/>
              </a:rPr>
              <a:t>Accuracy and detail is especially important if you plan to apply for funding, as funding agencies may require detailed narrative descriptions of each line item.  </a:t>
            </a:r>
          </a:p>
          <a:p>
            <a:pPr>
              <a:defRPr/>
            </a:pPr>
            <a:r>
              <a:rPr lang="en-ZA" altLang="en-US" dirty="0">
                <a:latin typeface="proxima_novalight"/>
              </a:rPr>
              <a:t>Furthermore, the more detail provided the more credible you budget will be.  </a:t>
            </a:r>
          </a:p>
          <a:p>
            <a:pPr>
              <a:defRPr/>
            </a:pPr>
            <a:r>
              <a:rPr lang="en-ZA" altLang="en-US" dirty="0">
                <a:latin typeface="proxima_novalight"/>
              </a:rPr>
              <a:t>Can serve as a great, convincing overview of the project.</a:t>
            </a:r>
          </a:p>
        </p:txBody>
      </p:sp>
    </p:spTree>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3408-9C78-9604-CD0F-8AF6AABAD98D}"/>
              </a:ext>
            </a:extLst>
          </p:cNvPr>
          <p:cNvSpPr>
            <a:spLocks noGrp="1"/>
          </p:cNvSpPr>
          <p:nvPr>
            <p:ph type="title"/>
          </p:nvPr>
        </p:nvSpPr>
        <p:spPr/>
        <p:txBody>
          <a:bodyPr/>
          <a:lstStyle/>
          <a:p>
            <a:r>
              <a:rPr lang="en-ZA" dirty="0"/>
              <a:t>The Budget </a:t>
            </a:r>
          </a:p>
        </p:txBody>
      </p:sp>
      <p:sp>
        <p:nvSpPr>
          <p:cNvPr id="3" name="Content Placeholder 2">
            <a:extLst>
              <a:ext uri="{FF2B5EF4-FFF2-40B4-BE49-F238E27FC236}">
                <a16:creationId xmlns:a16="http://schemas.microsoft.com/office/drawing/2014/main" id="{CE4DDDC0-8A5E-4EED-3D8F-0AC006771D99}"/>
              </a:ext>
            </a:extLst>
          </p:cNvPr>
          <p:cNvSpPr>
            <a:spLocks noGrp="1"/>
          </p:cNvSpPr>
          <p:nvPr>
            <p:ph sz="half" idx="1"/>
          </p:nvPr>
        </p:nvSpPr>
        <p:spPr>
          <a:xfrm>
            <a:off x="449669" y="1059582"/>
            <a:ext cx="5850650" cy="3294366"/>
          </a:xfrm>
        </p:spPr>
        <p:txBody>
          <a:bodyPr/>
          <a:lstStyle/>
          <a:p>
            <a:pPr marL="0" indent="0" algn="ctr">
              <a:buNone/>
            </a:pPr>
            <a:endParaRPr lang="en-ZA" sz="2400" dirty="0"/>
          </a:p>
          <a:p>
            <a:pPr marL="0" indent="0" algn="ctr">
              <a:buNone/>
            </a:pPr>
            <a:r>
              <a:rPr lang="en-ZA" sz="2400" dirty="0"/>
              <a:t>“You need to show how spending that money will help you to answer your research question.”</a:t>
            </a:r>
          </a:p>
          <a:p>
            <a:pPr marL="0" indent="0" algn="ctr">
              <a:buNone/>
            </a:pPr>
            <a:endParaRPr lang="en-ZA" sz="2400" dirty="0"/>
          </a:p>
          <a:p>
            <a:pPr marL="0" indent="0" algn="ctr">
              <a:buNone/>
            </a:pPr>
            <a:endParaRPr lang="en-ZA" sz="2400" dirty="0"/>
          </a:p>
          <a:p>
            <a:pPr marL="0" indent="0" algn="ctr">
              <a:buNone/>
            </a:pPr>
            <a:endParaRPr lang="en-ZA" sz="2400" dirty="0"/>
          </a:p>
          <a:p>
            <a:pPr marL="0" indent="0">
              <a:buNone/>
            </a:pPr>
            <a:r>
              <a:rPr lang="en-ZA" sz="1100" dirty="0"/>
              <a:t>Source: https://researchwhisperer.org/2014/10/07/simple-research-budget/</a:t>
            </a:r>
            <a:endParaRPr lang="en-ZA" sz="600" dirty="0"/>
          </a:p>
        </p:txBody>
      </p:sp>
    </p:spTree>
    <p:extLst>
      <p:ext uri="{BB962C8B-B14F-4D97-AF65-F5344CB8AC3E}">
        <p14:creationId xmlns:p14="http://schemas.microsoft.com/office/powerpoint/2010/main" val="2744047617"/>
      </p:ext>
    </p:extLst>
  </p:cSld>
  <p:clrMapOvr>
    <a:masterClrMapping/>
  </p:clrMapOvr>
  <p:transition spd="slow">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3408-9C78-9604-CD0F-8AF6AABAD98D}"/>
              </a:ext>
            </a:extLst>
          </p:cNvPr>
          <p:cNvSpPr>
            <a:spLocks noGrp="1"/>
          </p:cNvSpPr>
          <p:nvPr>
            <p:ph type="title"/>
          </p:nvPr>
        </p:nvSpPr>
        <p:spPr>
          <a:xfrm>
            <a:off x="188640" y="177174"/>
            <a:ext cx="6264696" cy="594122"/>
          </a:xfrm>
        </p:spPr>
        <p:txBody>
          <a:bodyPr/>
          <a:lstStyle/>
          <a:p>
            <a:r>
              <a:rPr lang="en-ZA" dirty="0"/>
              <a:t>The Budget – Types of costs </a:t>
            </a:r>
          </a:p>
        </p:txBody>
      </p:sp>
      <p:sp>
        <p:nvSpPr>
          <p:cNvPr id="3" name="Content Placeholder 2">
            <a:extLst>
              <a:ext uri="{FF2B5EF4-FFF2-40B4-BE49-F238E27FC236}">
                <a16:creationId xmlns:a16="http://schemas.microsoft.com/office/drawing/2014/main" id="{CE4DDDC0-8A5E-4EED-3D8F-0AC006771D99}"/>
              </a:ext>
            </a:extLst>
          </p:cNvPr>
          <p:cNvSpPr>
            <a:spLocks noGrp="1"/>
          </p:cNvSpPr>
          <p:nvPr>
            <p:ph sz="half" idx="1"/>
          </p:nvPr>
        </p:nvSpPr>
        <p:spPr>
          <a:xfrm>
            <a:off x="395663" y="798134"/>
            <a:ext cx="5850650" cy="3294366"/>
          </a:xfrm>
        </p:spPr>
        <p:txBody>
          <a:bodyPr/>
          <a:lstStyle/>
          <a:p>
            <a:pPr marL="228600" indent="-228600">
              <a:buAutoNum type="arabicPeriod"/>
            </a:pPr>
            <a:r>
              <a:rPr lang="en-ZA" sz="1600" dirty="0">
                <a:solidFill>
                  <a:srgbClr val="001034"/>
                </a:solidFill>
                <a:latin typeface="proxima_novalight"/>
              </a:rPr>
              <a:t>Allocable costs are clearly associated with the particular project. </a:t>
            </a:r>
          </a:p>
          <a:p>
            <a:pPr marL="228600" indent="-228600">
              <a:buAutoNum type="arabicPeriod"/>
            </a:pPr>
            <a:r>
              <a:rPr lang="en-ZA" sz="1600" dirty="0">
                <a:solidFill>
                  <a:srgbClr val="001034"/>
                </a:solidFill>
                <a:latin typeface="proxima_novalight"/>
              </a:rPr>
              <a:t>Reasonable costs would generally be accepted as necessary per a “prudent” person’s review. For example, the purchase of a laptop computer for field research by a graduate student researcher on the project would generally be accepted as reasonable, while the purchase of a laptop for non-project related coursework by a graduate student researcher would not.</a:t>
            </a:r>
          </a:p>
          <a:p>
            <a:pPr marL="228600" indent="-228600">
              <a:buAutoNum type="arabicPeriod"/>
            </a:pPr>
            <a:r>
              <a:rPr lang="en-ZA" sz="1600" dirty="0">
                <a:solidFill>
                  <a:srgbClr val="001034"/>
                </a:solidFill>
                <a:latin typeface="proxima_novalight"/>
              </a:rPr>
              <a:t>Allowable costs are permitted by institutional and sponsor regulations.</a:t>
            </a:r>
          </a:p>
          <a:p>
            <a:pPr marL="228600" indent="-228600">
              <a:buAutoNum type="arabicPeriod"/>
            </a:pPr>
            <a:r>
              <a:rPr lang="en-ZA" sz="1600" dirty="0">
                <a:solidFill>
                  <a:srgbClr val="001034"/>
                </a:solidFill>
                <a:latin typeface="proxima_novalight"/>
              </a:rPr>
              <a:t>Unallowable costs: some costs which are specifically prohibited from being charged to certain sponsored projects, such as alcoholic beverages, advertising or entertainment charges</a:t>
            </a:r>
            <a:r>
              <a:rPr lang="en-ZA" sz="1600" dirty="0">
                <a:latin typeface="proxima_novalight"/>
              </a:rPr>
              <a:t>.</a:t>
            </a:r>
          </a:p>
        </p:txBody>
      </p:sp>
    </p:spTree>
    <p:extLst>
      <p:ext uri="{BB962C8B-B14F-4D97-AF65-F5344CB8AC3E}">
        <p14:creationId xmlns:p14="http://schemas.microsoft.com/office/powerpoint/2010/main" val="3838400919"/>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435B0E95-3851-5D53-3E5E-5C12FB799D97}"/>
              </a:ext>
            </a:extLst>
          </p:cNvPr>
          <p:cNvSpPr>
            <a:spLocks noGrp="1" noChangeArrowheads="1"/>
          </p:cNvSpPr>
          <p:nvPr>
            <p:ph type="title"/>
          </p:nvPr>
        </p:nvSpPr>
        <p:spPr>
          <a:xfrm>
            <a:off x="342900" y="142875"/>
            <a:ext cx="6172200" cy="857250"/>
          </a:xfrm>
        </p:spPr>
        <p:txBody>
          <a:bodyPr/>
          <a:lstStyle/>
          <a:p>
            <a:r>
              <a:rPr lang="en-ZA" altLang="en-US">
                <a:latin typeface="Avenir Medium" pitchFamily="2" charset="0"/>
              </a:rPr>
              <a:t>The Budget – Personnel  </a:t>
            </a:r>
          </a:p>
        </p:txBody>
      </p:sp>
      <p:sp>
        <p:nvSpPr>
          <p:cNvPr id="22531" name="Content Placeholder 3">
            <a:extLst>
              <a:ext uri="{FF2B5EF4-FFF2-40B4-BE49-F238E27FC236}">
                <a16:creationId xmlns:a16="http://schemas.microsoft.com/office/drawing/2014/main" id="{81A2F75C-D469-F8A9-7C3D-F455522386EE}"/>
              </a:ext>
            </a:extLst>
          </p:cNvPr>
          <p:cNvSpPr>
            <a:spLocks noGrp="1" noChangeArrowheads="1"/>
          </p:cNvSpPr>
          <p:nvPr>
            <p:ph sz="half" idx="2"/>
          </p:nvPr>
        </p:nvSpPr>
        <p:spPr>
          <a:xfrm>
            <a:off x="316359" y="885825"/>
            <a:ext cx="6038850" cy="3371850"/>
          </a:xfrm>
        </p:spPr>
        <p:txBody>
          <a:bodyPr/>
          <a:lstStyle/>
          <a:p>
            <a:r>
              <a:rPr lang="en-ZA" altLang="en-US" dirty="0">
                <a:latin typeface="proxima_novalight"/>
              </a:rPr>
              <a:t>Consultants such as data capturers, statisticians, graphic designers, independent coders, translators etc. (hourly rate x projected hours required).</a:t>
            </a:r>
          </a:p>
          <a:p>
            <a:r>
              <a:rPr lang="en-ZA" altLang="en-US" dirty="0">
                <a:latin typeface="proxima_novalight"/>
              </a:rPr>
              <a:t>Research assistants/fieldworkers (hourly rate x projected hours)</a:t>
            </a:r>
          </a:p>
          <a:p>
            <a:r>
              <a:rPr lang="en-ZA" altLang="en-US" dirty="0">
                <a:latin typeface="proxima_novalight"/>
              </a:rPr>
              <a:t>For research assistants/fieldworkers - consult your supervisor/promoter or relevant stakeholder for guides on what research assistants/fieldworkers are generally paid in your context. </a:t>
            </a:r>
          </a:p>
          <a:p>
            <a:r>
              <a:rPr lang="en-ZA" altLang="en-US" dirty="0">
                <a:latin typeface="proxima_novalight"/>
              </a:rPr>
              <a:t>Furthermore consult your supervisor/promoter to determine the level of experience required.  </a:t>
            </a:r>
          </a:p>
          <a:p>
            <a:r>
              <a:rPr lang="en-ZA" altLang="en-US" dirty="0">
                <a:latin typeface="proxima_novalight"/>
              </a:rPr>
              <a:t>Will transport and/or meals and beverages be provided to research assistants/fieldworkers? If so, factor this in the cost.  </a:t>
            </a:r>
          </a:p>
          <a:p>
            <a:r>
              <a:rPr lang="en-ZA" altLang="en-US" dirty="0">
                <a:latin typeface="proxima_novalight"/>
              </a:rPr>
              <a:t>Research assistants/fieldworkers may require training – this should be reflected in the budget. </a:t>
            </a:r>
          </a:p>
        </p:txBody>
      </p:sp>
    </p:spTree>
  </p:cSld>
  <p:clrMapOvr>
    <a:masterClrMapping/>
  </p:clrMapOvr>
  <p:transition spd="slow">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016430E-C1F4-4B9A-C1E9-CC0483940C75}"/>
              </a:ext>
            </a:extLst>
          </p:cNvPr>
          <p:cNvSpPr>
            <a:spLocks noGrp="1" noChangeArrowheads="1"/>
          </p:cNvSpPr>
          <p:nvPr>
            <p:ph type="title"/>
          </p:nvPr>
        </p:nvSpPr>
        <p:spPr>
          <a:xfrm>
            <a:off x="342900" y="60921"/>
            <a:ext cx="6172200" cy="857250"/>
          </a:xfrm>
        </p:spPr>
        <p:txBody>
          <a:bodyPr/>
          <a:lstStyle/>
          <a:p>
            <a:r>
              <a:rPr lang="en-ZA" altLang="en-US" sz="2800" dirty="0">
                <a:latin typeface="Avenir Medium" pitchFamily="2" charset="0"/>
              </a:rPr>
              <a:t>The Budget - Travel and accommodation</a:t>
            </a:r>
          </a:p>
        </p:txBody>
      </p:sp>
      <p:sp>
        <p:nvSpPr>
          <p:cNvPr id="22532" name="Content Placeholder 3">
            <a:extLst>
              <a:ext uri="{FF2B5EF4-FFF2-40B4-BE49-F238E27FC236}">
                <a16:creationId xmlns:a16="http://schemas.microsoft.com/office/drawing/2014/main" id="{558ABF8F-5A8C-0176-0E45-F10BD3F87A20}"/>
              </a:ext>
            </a:extLst>
          </p:cNvPr>
          <p:cNvSpPr>
            <a:spLocks noGrp="1" noChangeArrowheads="1"/>
          </p:cNvSpPr>
          <p:nvPr>
            <p:ph sz="half" idx="2"/>
          </p:nvPr>
        </p:nvSpPr>
        <p:spPr>
          <a:xfrm>
            <a:off x="260648" y="771550"/>
            <a:ext cx="6172200" cy="3095625"/>
          </a:xfrm>
        </p:spPr>
        <p:txBody>
          <a:bodyPr/>
          <a:lstStyle/>
          <a:p>
            <a:pPr marL="0" indent="0">
              <a:buFont typeface="Wingdings" panose="05000000000000000000" pitchFamily="2" charset="2"/>
              <a:buNone/>
              <a:defRPr/>
            </a:pPr>
            <a:r>
              <a:rPr lang="en-ZA" sz="1800" dirty="0">
                <a:solidFill>
                  <a:srgbClr val="82B74A"/>
                </a:solidFill>
                <a:latin typeface="proxima_novalight"/>
              </a:rPr>
              <a:t>Travel should be planned in advance – to attend conferences or to travel to data collection sites.</a:t>
            </a:r>
          </a:p>
          <a:p>
            <a:pPr>
              <a:defRPr/>
            </a:pPr>
            <a:r>
              <a:rPr lang="en-ZA" sz="1800" dirty="0">
                <a:latin typeface="proxima_novalight"/>
              </a:rPr>
              <a:t>How many trips? </a:t>
            </a:r>
          </a:p>
          <a:p>
            <a:pPr>
              <a:defRPr/>
            </a:pPr>
            <a:r>
              <a:rPr lang="en-ZA" sz="1800" dirty="0">
                <a:latin typeface="proxima_novalight"/>
              </a:rPr>
              <a:t>Destination? </a:t>
            </a:r>
          </a:p>
          <a:p>
            <a:pPr>
              <a:defRPr/>
            </a:pPr>
            <a:r>
              <a:rPr lang="en-ZA" sz="1800" dirty="0">
                <a:latin typeface="proxima_novalight"/>
              </a:rPr>
              <a:t>Visa requirements?</a:t>
            </a:r>
          </a:p>
          <a:p>
            <a:pPr>
              <a:defRPr/>
            </a:pPr>
            <a:r>
              <a:rPr lang="en-ZA" sz="1800" dirty="0">
                <a:latin typeface="proxima_novalight"/>
              </a:rPr>
              <a:t>Length of stay? </a:t>
            </a:r>
          </a:p>
          <a:p>
            <a:pPr>
              <a:defRPr/>
            </a:pPr>
            <a:r>
              <a:rPr lang="en-ZA" sz="1800" dirty="0">
                <a:latin typeface="proxima_novalight"/>
              </a:rPr>
              <a:t>When will you be travelling (peak seasons)? </a:t>
            </a:r>
          </a:p>
          <a:p>
            <a:pPr>
              <a:defRPr/>
            </a:pPr>
            <a:r>
              <a:rPr lang="en-ZA" sz="1800" dirty="0">
                <a:latin typeface="proxima_novalight"/>
              </a:rPr>
              <a:t>Mode of travel – air tickets?</a:t>
            </a:r>
          </a:p>
          <a:p>
            <a:pPr>
              <a:defRPr/>
            </a:pPr>
            <a:r>
              <a:rPr lang="en-ZA" sz="1800" dirty="0">
                <a:latin typeface="proxima_novalight"/>
              </a:rPr>
              <a:t>Car hire/petrol, accommodation and subsistence?</a:t>
            </a:r>
          </a:p>
        </p:txBody>
      </p:sp>
    </p:spTree>
  </p:cSld>
  <p:clrMapOvr>
    <a:masterClrMapping/>
  </p:clrMapOvr>
  <p:transition spd="slow">
    <p:pull/>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7519</TotalTime>
  <Words>2333</Words>
  <Application>Microsoft Office PowerPoint</Application>
  <PresentationFormat>Custom</PresentationFormat>
  <Paragraphs>202</Paragraphs>
  <Slides>30</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ArialMT</vt:lpstr>
      <vt:lpstr>Avenir Black</vt:lpstr>
      <vt:lpstr>Avenir Book</vt:lpstr>
      <vt:lpstr>Avenir LT 45 Book</vt:lpstr>
      <vt:lpstr>Avenir Medium</vt:lpstr>
      <vt:lpstr>Calibri</vt:lpstr>
      <vt:lpstr>proxima_novalight</vt:lpstr>
      <vt:lpstr>Wingdings</vt:lpstr>
      <vt:lpstr>Default Design</vt:lpstr>
      <vt:lpstr>Timelines and budget: Planning your research from proposal to examination</vt:lpstr>
      <vt:lpstr>Introduction – The Budget </vt:lpstr>
      <vt:lpstr>The Budget – Definition </vt:lpstr>
      <vt:lpstr>The Budget – Definition </vt:lpstr>
      <vt:lpstr>The Budget </vt:lpstr>
      <vt:lpstr>The Budget </vt:lpstr>
      <vt:lpstr>The Budget – Types of costs </vt:lpstr>
      <vt:lpstr>The Budget – Personnel  </vt:lpstr>
      <vt:lpstr>The Budget - Travel and accommodation</vt:lpstr>
      <vt:lpstr>The Budget - Equipment </vt:lpstr>
      <vt:lpstr>The Budget – Supplies and material </vt:lpstr>
      <vt:lpstr>The Budget – Other</vt:lpstr>
      <vt:lpstr>PowerPoint Presentation</vt:lpstr>
      <vt:lpstr>PowerPoint Presentation</vt:lpstr>
      <vt:lpstr>PowerPoint Presentation</vt:lpstr>
      <vt:lpstr>PowerPoint Presentation</vt:lpstr>
      <vt:lpstr>PowerPoint Presentation</vt:lpstr>
      <vt:lpstr>PowerPoint Presentation</vt:lpstr>
      <vt:lpstr>The Budget - Template</vt:lpstr>
      <vt:lpstr>PowerPoint Presentation</vt:lpstr>
      <vt:lpstr>PowerPoint Presentation</vt:lpstr>
      <vt:lpstr>PowerPoint Presentation</vt:lpstr>
      <vt:lpstr>PowerPoint Presentation</vt:lpstr>
      <vt:lpstr>PowerPoint Presentation</vt:lpstr>
      <vt:lpstr>PowerPoint Presentation</vt:lpstr>
      <vt:lpstr>Key takeaways</vt:lpstr>
      <vt:lpstr>Key takeaways</vt:lpstr>
      <vt:lpstr>References </vt:lpstr>
      <vt:lpstr>References </vt:lpstr>
      <vt:lpstr>PowerPoint Presentation</vt:lpstr>
    </vt:vector>
  </TitlesOfParts>
  <Company>NMMU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CSchonknecht</dc:creator>
  <cp:lastModifiedBy>Hutton, Tracey (Ms) (Summerstrand Campus South)</cp:lastModifiedBy>
  <cp:revision>146</cp:revision>
  <dcterms:created xsi:type="dcterms:W3CDTF">2006-12-05T12:30:39Z</dcterms:created>
  <dcterms:modified xsi:type="dcterms:W3CDTF">2024-04-03T10:29:34Z</dcterms:modified>
</cp:coreProperties>
</file>