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handoutMasterIdLst>
    <p:handoutMasterId r:id="rId27"/>
  </p:handoutMasterIdLst>
  <p:sldIdLst>
    <p:sldId id="256" r:id="rId2"/>
    <p:sldId id="257" r:id="rId3"/>
    <p:sldId id="289" r:id="rId4"/>
    <p:sldId id="288" r:id="rId5"/>
    <p:sldId id="273" r:id="rId6"/>
    <p:sldId id="262" r:id="rId7"/>
    <p:sldId id="269" r:id="rId8"/>
    <p:sldId id="270" r:id="rId9"/>
    <p:sldId id="275" r:id="rId10"/>
    <p:sldId id="292" r:id="rId11"/>
    <p:sldId id="277" r:id="rId12"/>
    <p:sldId id="278" r:id="rId13"/>
    <p:sldId id="276" r:id="rId14"/>
    <p:sldId id="293" r:id="rId15"/>
    <p:sldId id="291" r:id="rId16"/>
    <p:sldId id="279" r:id="rId17"/>
    <p:sldId id="280" r:id="rId18"/>
    <p:sldId id="281" r:id="rId19"/>
    <p:sldId id="283" r:id="rId20"/>
    <p:sldId id="284" r:id="rId21"/>
    <p:sldId id="282" r:id="rId22"/>
    <p:sldId id="285" r:id="rId23"/>
    <p:sldId id="286" r:id="rId24"/>
    <p:sldId id="290" r:id="rId25"/>
    <p:sldId id="272"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viewer" initials="R" lastIdx="1" clrIdx="0">
    <p:extLst>
      <p:ext uri="{19B8F6BF-5375-455C-9EA6-DF929625EA0E}">
        <p15:presenceInfo xmlns:p15="http://schemas.microsoft.com/office/powerpoint/2012/main" userId="Review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20" autoAdjust="0"/>
  </p:normalViewPr>
  <p:slideViewPr>
    <p:cSldViewPr>
      <p:cViewPr varScale="1">
        <p:scale>
          <a:sx n="53" d="100"/>
          <a:sy n="53" d="100"/>
        </p:scale>
        <p:origin x="1084"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B9AFEFB8-F3F1-4E4E-8419-A437957BF12E}" type="datetimeFigureOut">
              <a:rPr lang="en-ZA" smtClean="0"/>
              <a:t>2024/04/03</a:t>
            </a:fld>
            <a:endParaRPr lang="en-ZA"/>
          </a:p>
        </p:txBody>
      </p:sp>
      <p:sp>
        <p:nvSpPr>
          <p:cNvPr id="4" name="Footer Placeholder 3"/>
          <p:cNvSpPr>
            <a:spLocks noGrp="1"/>
          </p:cNvSpPr>
          <p:nvPr>
            <p:ph type="ftr" sz="quarter" idx="2"/>
          </p:nvPr>
        </p:nvSpPr>
        <p:spPr>
          <a:xfrm>
            <a:off x="0" y="8829966"/>
            <a:ext cx="3037840" cy="464820"/>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1440" tIns="45720" rIns="91440" bIns="45720" rtlCol="0" anchor="b"/>
          <a:lstStyle>
            <a:lvl1pPr algn="r">
              <a:defRPr sz="1200"/>
            </a:lvl1pPr>
          </a:lstStyle>
          <a:p>
            <a:fld id="{9C3FC170-9655-4F94-B21A-8BE65F7D8F56}" type="slidenum">
              <a:rPr lang="en-ZA" smtClean="0"/>
              <a:t>‹#›</a:t>
            </a:fld>
            <a:endParaRPr lang="en-ZA"/>
          </a:p>
        </p:txBody>
      </p:sp>
    </p:spTree>
    <p:extLst>
      <p:ext uri="{BB962C8B-B14F-4D97-AF65-F5344CB8AC3E}">
        <p14:creationId xmlns:p14="http://schemas.microsoft.com/office/powerpoint/2010/main" val="125441620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04DCE5-69E7-438A-937F-1B50DCEE5084}" type="datetimeFigureOut">
              <a:rPr lang="en-ZA" smtClean="0"/>
              <a:t>2024/04/03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D90B05BF-7F74-4DA0-80FC-A592AC1150EC}" type="slidenum">
              <a:rPr lang="en-ZA" smtClean="0"/>
              <a:t>‹#›</a:t>
            </a:fld>
            <a:endParaRPr lang="en-Z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4DCE5-69E7-438A-937F-1B50DCEE5084}" type="datetimeFigureOut">
              <a:rPr lang="en-ZA" smtClean="0"/>
              <a:t>2024/04/03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D90B05BF-7F74-4DA0-80FC-A592AC1150EC}" type="slidenum">
              <a:rPr lang="en-ZA" smtClean="0"/>
              <a:t>‹#›</a:t>
            </a:fld>
            <a:endParaRPr lang="en-Z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4DCE5-69E7-438A-937F-1B50DCEE5084}" type="datetimeFigureOut">
              <a:rPr lang="en-ZA" smtClean="0"/>
              <a:t>2024/04/03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D90B05BF-7F74-4DA0-80FC-A592AC1150EC}" type="slidenum">
              <a:rPr lang="en-ZA" smtClean="0"/>
              <a:t>‹#›</a:t>
            </a:fld>
            <a:endParaRPr lang="en-Z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4DCE5-69E7-438A-937F-1B50DCEE5084}" type="datetimeFigureOut">
              <a:rPr lang="en-ZA" smtClean="0"/>
              <a:t>2024/04/03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D90B05BF-7F74-4DA0-80FC-A592AC1150EC}" type="slidenum">
              <a:rPr lang="en-ZA" smtClean="0"/>
              <a:t>‹#›</a:t>
            </a:fld>
            <a:endParaRPr lang="en-Z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04DCE5-69E7-438A-937F-1B50DCEE5084}" type="datetimeFigureOut">
              <a:rPr lang="en-ZA" smtClean="0"/>
              <a:t>2024/04/03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D90B05BF-7F74-4DA0-80FC-A592AC1150EC}" type="slidenum">
              <a:rPr lang="en-ZA" smtClean="0"/>
              <a:t>‹#›</a:t>
            </a:fld>
            <a:endParaRPr lang="en-Z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04DCE5-69E7-438A-937F-1B50DCEE5084}" type="datetimeFigureOut">
              <a:rPr lang="en-ZA" smtClean="0"/>
              <a:t>2024/04/03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D90B05BF-7F74-4DA0-80FC-A592AC1150EC}" type="slidenum">
              <a:rPr lang="en-ZA" smtClean="0"/>
              <a:t>‹#›</a:t>
            </a:fld>
            <a:endParaRPr lang="en-Z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04DCE5-69E7-438A-937F-1B50DCEE5084}" type="datetimeFigureOut">
              <a:rPr lang="en-ZA" smtClean="0"/>
              <a:t>2024/04/03</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D90B05BF-7F74-4DA0-80FC-A592AC1150EC}" type="slidenum">
              <a:rPr lang="en-ZA" smtClean="0"/>
              <a:t>‹#›</a:t>
            </a:fld>
            <a:endParaRPr lang="en-Z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04DCE5-69E7-438A-937F-1B50DCEE5084}" type="datetimeFigureOut">
              <a:rPr lang="en-ZA" smtClean="0"/>
              <a:t>2024/04/03</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D90B05BF-7F74-4DA0-80FC-A592AC1150EC}" type="slidenum">
              <a:rPr lang="en-ZA" smtClean="0"/>
              <a:t>‹#›</a:t>
            </a:fld>
            <a:endParaRPr lang="en-Z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04DCE5-69E7-438A-937F-1B50DCEE5084}" type="datetimeFigureOut">
              <a:rPr lang="en-ZA" smtClean="0"/>
              <a:t>2024/04/03</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D90B05BF-7F74-4DA0-80FC-A592AC1150EC}" type="slidenum">
              <a:rPr lang="en-ZA" smtClean="0"/>
              <a:t>‹#›</a:t>
            </a:fld>
            <a:endParaRPr lang="en-Z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04DCE5-69E7-438A-937F-1B50DCEE5084}" type="datetimeFigureOut">
              <a:rPr lang="en-ZA" smtClean="0"/>
              <a:t>2024/04/03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D90B05BF-7F74-4DA0-80FC-A592AC1150EC}" type="slidenum">
              <a:rPr lang="en-ZA" smtClean="0"/>
              <a:t>‹#›</a:t>
            </a:fld>
            <a:endParaRPr lang="en-ZA"/>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604DCE5-69E7-438A-937F-1B50DCEE5084}" type="datetimeFigureOut">
              <a:rPr lang="en-ZA" smtClean="0"/>
              <a:t>2024/04/03</a:t>
            </a:fld>
            <a:endParaRPr lang="en-ZA"/>
          </a:p>
        </p:txBody>
      </p:sp>
      <p:sp>
        <p:nvSpPr>
          <p:cNvPr id="9" name="Slide Number Placeholder 8"/>
          <p:cNvSpPr>
            <a:spLocks noGrp="1"/>
          </p:cNvSpPr>
          <p:nvPr>
            <p:ph type="sldNum" sz="quarter" idx="11"/>
          </p:nvPr>
        </p:nvSpPr>
        <p:spPr/>
        <p:txBody>
          <a:bodyPr/>
          <a:lstStyle/>
          <a:p>
            <a:fld id="{D90B05BF-7F74-4DA0-80FC-A592AC1150EC}" type="slidenum">
              <a:rPr lang="en-ZA" smtClean="0"/>
              <a:t>‹#›</a:t>
            </a:fld>
            <a:endParaRPr lang="en-ZA"/>
          </a:p>
        </p:txBody>
      </p:sp>
      <p:sp>
        <p:nvSpPr>
          <p:cNvPr id="10" name="Footer Placeholder 9"/>
          <p:cNvSpPr>
            <a:spLocks noGrp="1"/>
          </p:cNvSpPr>
          <p:nvPr>
            <p:ph type="ftr" sz="quarter" idx="12"/>
          </p:nvPr>
        </p:nvSpPr>
        <p:spPr/>
        <p:txBody>
          <a:bodyPr/>
          <a:lstStyle/>
          <a:p>
            <a:endParaRPr lang="en-Z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D90B05BF-7F74-4DA0-80FC-A592AC1150EC}" type="slidenum">
              <a:rPr lang="en-ZA" smtClean="0"/>
              <a:t>‹#›</a:t>
            </a:fld>
            <a:endParaRPr lang="en-ZA"/>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ZA"/>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9604DCE5-69E7-438A-937F-1B50DCEE5084}" type="datetimeFigureOut">
              <a:rPr lang="en-ZA" smtClean="0"/>
              <a:t>2024/04/03</a:t>
            </a:fld>
            <a:endParaRPr lang="en-ZA"/>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guides.library.bloomu.edu/litreview"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za/url?sa=i&amp;rct=j&amp;q=&amp;esrc=s&amp;frm=1&amp;source=images&amp;cd=&amp;docid=LJMyELoKeYjcAM&amp;tbnid=Plt_2-JpQjbg3M:&amp;ved=0CAUQjRw&amp;url=http://www.freegreatpicture.com/books-and-articles/material-retro-books-articles-2086&amp;ei=pSryUYWoGOXa0QWbvIHoBQ&amp;psig=AFQjCNEwruIy-PEHDQY_0LwrNnQReJ6bnw&amp;ust=137491150517521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za/url?sa=i&amp;rct=j&amp;q=&amp;esrc=s&amp;frm=1&amp;source=images&amp;cd=&amp;docid=LJMyELoKeYjcAM&amp;tbnid=Plt_2-JpQjbg3M:&amp;ved=0CAUQjRw&amp;url=http://www.freegreatpicture.com/books-and-articles/material-retro-books-articles-2086&amp;ei=pSryUYWoGOXa0QWbvIHoBQ&amp;psig=AFQjCNEwruIy-PEHDQY_0LwrNnQReJ6bnw&amp;ust=137491150517521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google.co.za/url?sa=i&amp;rct=j&amp;q=&amp;esrc=s&amp;frm=1&amp;source=images&amp;cd=&amp;docid=c9vNjP-YqLfoeM&amp;tbnid=VZfO0wz8QRHXqM:&amp;ved=0CAUQjRw&amp;url=http://www.oyag.com/%E7%B6%B2%E7%AB%99%E5%88%86%E6%9E%90-%E8%AA%B2%E7%A8%8B%E5%A4%A7%E7%B6%B1&amp;ei=_SzyUa3jOeLB0QXK4YCwDQ&amp;bvm=bv.49784469,d.ZG4&amp;psig=AFQjCNGDXWfjbqAIyR23rc7Fl33m-niZ7w&amp;ust=1374912111775818"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google.co.za/url?sa=i&amp;rct=j&amp;q=&amp;esrc=s&amp;frm=1&amp;source=images&amp;cd=&amp;docid=zLRNvLqOb9JVVM&amp;tbnid=VOYlh_tZWYXSvM:&amp;ved=0CAUQjRw&amp;url=http://www.ferrarabikelovers.it/&amp;ei=Zy3yUdmHKOnC0QXqyIHAAw&amp;bvm=bv.49784469,d.ZG4&amp;psig=AFQjCNH-kQzPlKneIHkmkjU_SrHe_B-oZQ&amp;ust=1374912216560112"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za/url?sa=i&amp;rct=j&amp;q=&amp;esrc=s&amp;frm=1&amp;source=images&amp;cd=&amp;docid=l-ZuMWElx-BeEM&amp;tbnid=1UTkqTp6x2PN9M:&amp;ved=0CAUQjRw&amp;url=http://www.skill-guru.com/gmat/regular-reading-to-increase-your-gmat-verbal-score/&amp;ei=lTDyUc_2HsnJ0AXD9oHQBQ&amp;psig=AFQjCNGbHYbrx0z1awCILoxu_VInXnusWw&amp;ust=1374913024829202"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za/url?sa=i&amp;rct=j&amp;q=&amp;esrc=s&amp;frm=1&amp;source=images&amp;cd=&amp;docid=l-ZuMWElx-BeEM&amp;tbnid=1UTkqTp6x2PN9M:&amp;ved=0CAUQjRw&amp;url=http://www.skill-guru.com/gmat/regular-reading-to-increase-your-gmat-verbal-score/&amp;ei=lTDyUc_2HsnJ0AXD9oHQBQ&amp;psig=AFQjCNGbHYbrx0z1awCILoxu_VInXnusWw&amp;ust=1374913024829202"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donian\AppData\Local\Microsoft\Windows\Temporary Internet Files\Content.IE5\U1QSWJJ9\MC90038257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1524001"/>
            <a:ext cx="5736771" cy="57367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905000" y="304800"/>
            <a:ext cx="7772400" cy="2971800"/>
          </a:xfrm>
        </p:spPr>
        <p:txBody>
          <a:bodyPr>
            <a:normAutofit fontScale="90000"/>
          </a:bodyPr>
          <a:lstStyle/>
          <a:p>
            <a:pPr algn="ctr"/>
            <a:br>
              <a:rPr lang="en-ZA" sz="4000" b="1" dirty="0"/>
            </a:br>
            <a:br>
              <a:rPr lang="en-ZA" sz="4000" b="1" dirty="0"/>
            </a:br>
            <a:br>
              <a:rPr lang="en-ZA" sz="4000" b="1" dirty="0"/>
            </a:br>
            <a:br>
              <a:rPr lang="en-ZA" sz="4000" b="1" dirty="0"/>
            </a:br>
            <a:br>
              <a:rPr lang="en-ZA" sz="4000" b="1" dirty="0"/>
            </a:br>
            <a:br>
              <a:rPr lang="en-ZA" sz="4000" b="1" dirty="0"/>
            </a:br>
            <a:br>
              <a:rPr lang="en-ZA" sz="4000" b="1" dirty="0"/>
            </a:br>
            <a:r>
              <a:rPr lang="en-ZA" sz="4000" b="1" dirty="0"/>
              <a:t>Writing up the </a:t>
            </a:r>
            <a:br>
              <a:rPr lang="en-ZA" sz="4000" b="1" dirty="0"/>
            </a:br>
            <a:r>
              <a:rPr lang="en-ZA" sz="4000" b="1" dirty="0"/>
              <a:t>Literature Review (Background) </a:t>
            </a:r>
            <a:br>
              <a:rPr lang="en-ZA" sz="4000" b="1" dirty="0"/>
            </a:br>
            <a:r>
              <a:rPr lang="en-ZA" sz="4000" b="1" dirty="0"/>
              <a:t>and Problem Statement</a:t>
            </a:r>
            <a:br>
              <a:rPr lang="en-ZA" sz="4000" b="1" dirty="0"/>
            </a:br>
            <a:br>
              <a:rPr lang="en-ZA" sz="4000" b="1" dirty="0"/>
            </a:br>
            <a:endParaRPr lang="en-ZA" sz="4000" dirty="0"/>
          </a:p>
        </p:txBody>
      </p:sp>
    </p:spTree>
    <p:extLst>
      <p:ext uri="{BB962C8B-B14F-4D97-AF65-F5344CB8AC3E}">
        <p14:creationId xmlns:p14="http://schemas.microsoft.com/office/powerpoint/2010/main" val="868124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620000" cy="753452"/>
          </a:xfrm>
        </p:spPr>
        <p:txBody>
          <a:bodyPr>
            <a:normAutofit/>
          </a:bodyPr>
          <a:lstStyle/>
          <a:p>
            <a:pPr algn="ctr"/>
            <a:r>
              <a:rPr lang="en-ZA" sz="3600" b="1" dirty="0"/>
              <a:t>Mind mapping / spider diagram</a:t>
            </a:r>
            <a:endParaRPr lang="en-ZA" sz="3600" dirty="0"/>
          </a:p>
        </p:txBody>
      </p:sp>
      <p:pic>
        <p:nvPicPr>
          <p:cNvPr id="4" name="Content Placeholder 3"/>
          <p:cNvPicPr>
            <a:picLocks noGrp="1" noChangeAspect="1"/>
          </p:cNvPicPr>
          <p:nvPr>
            <p:ph idx="1"/>
          </p:nvPr>
        </p:nvPicPr>
        <p:blipFill>
          <a:blip r:embed="rId2"/>
          <a:stretch>
            <a:fillRect/>
          </a:stretch>
        </p:blipFill>
        <p:spPr>
          <a:xfrm>
            <a:off x="2514600" y="1047755"/>
            <a:ext cx="6553200" cy="5557114"/>
          </a:xfrm>
          <a:prstGeom prst="rect">
            <a:avLst/>
          </a:prstGeom>
        </p:spPr>
      </p:pic>
    </p:spTree>
    <p:extLst>
      <p:ext uri="{BB962C8B-B14F-4D97-AF65-F5344CB8AC3E}">
        <p14:creationId xmlns:p14="http://schemas.microsoft.com/office/powerpoint/2010/main" val="1378274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620000" cy="753452"/>
          </a:xfrm>
        </p:spPr>
        <p:txBody>
          <a:bodyPr>
            <a:normAutofit/>
          </a:bodyPr>
          <a:lstStyle/>
          <a:p>
            <a:pPr algn="ctr"/>
            <a:r>
              <a:rPr lang="en-ZA" sz="3600" b="1" dirty="0"/>
              <a:t>Mind mapping / spider diagram</a:t>
            </a:r>
            <a:endParaRPr lang="en-ZA" sz="3600" dirty="0"/>
          </a:p>
        </p:txBody>
      </p:sp>
      <p:pic>
        <p:nvPicPr>
          <p:cNvPr id="5" name="Content Placeholder 4"/>
          <p:cNvPicPr>
            <a:picLocks noGrp="1" noChangeAspect="1"/>
          </p:cNvPicPr>
          <p:nvPr>
            <p:ph idx="1"/>
          </p:nvPr>
        </p:nvPicPr>
        <p:blipFill>
          <a:blip r:embed="rId2"/>
          <a:stretch>
            <a:fillRect/>
          </a:stretch>
        </p:blipFill>
        <p:spPr>
          <a:xfrm>
            <a:off x="2342494" y="1600200"/>
            <a:ext cx="6897413" cy="4800600"/>
          </a:xfrm>
          <a:prstGeom prst="rect">
            <a:avLst/>
          </a:prstGeom>
        </p:spPr>
      </p:pic>
    </p:spTree>
    <p:extLst>
      <p:ext uri="{BB962C8B-B14F-4D97-AF65-F5344CB8AC3E}">
        <p14:creationId xmlns:p14="http://schemas.microsoft.com/office/powerpoint/2010/main" val="3387197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620000" cy="753452"/>
          </a:xfrm>
        </p:spPr>
        <p:txBody>
          <a:bodyPr>
            <a:normAutofit/>
          </a:bodyPr>
          <a:lstStyle/>
          <a:p>
            <a:pPr algn="ctr"/>
            <a:r>
              <a:rPr lang="en-ZA" sz="3600" b="1" dirty="0"/>
              <a:t>Mind mapping / spider diagram</a:t>
            </a:r>
            <a:endParaRPr lang="en-ZA" sz="3600" dirty="0"/>
          </a:p>
        </p:txBody>
      </p:sp>
      <p:sp>
        <p:nvSpPr>
          <p:cNvPr id="3" name="Content Placeholder 2"/>
          <p:cNvSpPr>
            <a:spLocks noGrp="1"/>
          </p:cNvSpPr>
          <p:nvPr>
            <p:ph idx="1"/>
          </p:nvPr>
        </p:nvSpPr>
        <p:spPr/>
        <p:txBody>
          <a:bodyPr/>
          <a:lstStyle/>
          <a:p>
            <a:r>
              <a:rPr lang="en-ZA" dirty="0"/>
              <a:t>One can then take these main points and arrange them in a linear format</a:t>
            </a:r>
          </a:p>
          <a:p>
            <a:r>
              <a:rPr lang="en-ZA" dirty="0"/>
              <a:t>The headings then help you to arrange your ideas in a logical fashion</a:t>
            </a:r>
          </a:p>
          <a:p>
            <a:endParaRPr lang="en-ZA" dirty="0"/>
          </a:p>
          <a:p>
            <a:endParaRPr lang="en-ZA" dirty="0"/>
          </a:p>
          <a:p>
            <a:endParaRPr lang="en-ZA" dirty="0"/>
          </a:p>
          <a:p>
            <a:endParaRPr lang="en-ZA" dirty="0"/>
          </a:p>
        </p:txBody>
      </p:sp>
    </p:spTree>
    <p:extLst>
      <p:ext uri="{BB962C8B-B14F-4D97-AF65-F5344CB8AC3E}">
        <p14:creationId xmlns:p14="http://schemas.microsoft.com/office/powerpoint/2010/main" val="2525222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620000" cy="753452"/>
          </a:xfrm>
        </p:spPr>
        <p:txBody>
          <a:bodyPr>
            <a:normAutofit/>
          </a:bodyPr>
          <a:lstStyle/>
          <a:p>
            <a:pPr algn="ctr"/>
            <a:r>
              <a:rPr lang="en-ZA" sz="3600" b="1" dirty="0"/>
              <a:t>Mind mapping / spider diagram</a:t>
            </a:r>
            <a:endParaRPr lang="en-ZA" sz="36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81401" y="1054102"/>
            <a:ext cx="4190999" cy="5587999"/>
          </a:xfrm>
        </p:spPr>
      </p:pic>
    </p:spTree>
    <p:extLst>
      <p:ext uri="{BB962C8B-B14F-4D97-AF65-F5344CB8AC3E}">
        <p14:creationId xmlns:p14="http://schemas.microsoft.com/office/powerpoint/2010/main" val="1153811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620000" cy="753452"/>
          </a:xfrm>
        </p:spPr>
        <p:txBody>
          <a:bodyPr>
            <a:normAutofit/>
          </a:bodyPr>
          <a:lstStyle/>
          <a:p>
            <a:pPr algn="ctr"/>
            <a:r>
              <a:rPr lang="en-ZA" sz="3600" b="1" dirty="0"/>
              <a:t>Mind mapping / spider diagram</a:t>
            </a:r>
            <a:endParaRPr lang="en-ZA" sz="3600" dirty="0"/>
          </a:p>
        </p:txBody>
      </p:sp>
      <p:sp>
        <p:nvSpPr>
          <p:cNvPr id="4" name="Content Placeholder 3">
            <a:extLst>
              <a:ext uri="{FF2B5EF4-FFF2-40B4-BE49-F238E27FC236}">
                <a16:creationId xmlns:a16="http://schemas.microsoft.com/office/drawing/2014/main" id="{4BDF29FE-CBB6-44A9-7ABE-5DB7FF04132B}"/>
              </a:ext>
            </a:extLst>
          </p:cNvPr>
          <p:cNvSpPr>
            <a:spLocks noGrp="1"/>
          </p:cNvSpPr>
          <p:nvPr>
            <p:ph idx="1"/>
          </p:nvPr>
        </p:nvSpPr>
        <p:spPr/>
        <p:txBody>
          <a:bodyPr/>
          <a:lstStyle/>
          <a:p>
            <a:r>
              <a:rPr lang="en-ZA" dirty="0"/>
              <a:t>When you start writing, each heading can then be populated with your ideas</a:t>
            </a:r>
          </a:p>
          <a:p>
            <a:r>
              <a:rPr lang="en-ZA" dirty="0"/>
              <a:t>Try writing without literature to start off with </a:t>
            </a:r>
          </a:p>
          <a:p>
            <a:r>
              <a:rPr lang="en-ZA" dirty="0"/>
              <a:t>Thereafter search for literature to support your ideas.</a:t>
            </a:r>
          </a:p>
          <a:p>
            <a:r>
              <a:rPr lang="en-ZA" dirty="0"/>
              <a:t>But keep in mind the process is cyclical and so you will keep going over what you have written and refining it.</a:t>
            </a:r>
          </a:p>
          <a:p>
            <a:r>
              <a:rPr lang="en-ZA" dirty="0"/>
              <a:t>As you read you will adjust your ideas, add to your ideas or even remove your ideas.</a:t>
            </a:r>
          </a:p>
          <a:p>
            <a:endParaRPr lang="en-ZA" dirty="0"/>
          </a:p>
        </p:txBody>
      </p:sp>
    </p:spTree>
    <p:extLst>
      <p:ext uri="{BB962C8B-B14F-4D97-AF65-F5344CB8AC3E}">
        <p14:creationId xmlns:p14="http://schemas.microsoft.com/office/powerpoint/2010/main" val="2718136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F29D7-51DB-51BF-52DC-7394B5F3E880}"/>
              </a:ext>
            </a:extLst>
          </p:cNvPr>
          <p:cNvSpPr>
            <a:spLocks noGrp="1"/>
          </p:cNvSpPr>
          <p:nvPr>
            <p:ph type="title"/>
          </p:nvPr>
        </p:nvSpPr>
        <p:spPr>
          <a:xfrm>
            <a:off x="1981200" y="202449"/>
            <a:ext cx="7620000" cy="1143000"/>
          </a:xfrm>
        </p:spPr>
        <p:txBody>
          <a:bodyPr/>
          <a:lstStyle/>
          <a:p>
            <a:pPr algn="ctr"/>
            <a:r>
              <a:rPr lang="en-ZA" sz="3600" b="1" dirty="0"/>
              <a:t>Simple Checklist for Background Section of my Proposal</a:t>
            </a:r>
          </a:p>
        </p:txBody>
      </p:sp>
      <p:graphicFrame>
        <p:nvGraphicFramePr>
          <p:cNvPr id="4" name="Content Placeholder 3">
            <a:extLst>
              <a:ext uri="{FF2B5EF4-FFF2-40B4-BE49-F238E27FC236}">
                <a16:creationId xmlns:a16="http://schemas.microsoft.com/office/drawing/2014/main" id="{C91611DA-26E5-FEA0-F182-E6AFBC2586A4}"/>
              </a:ext>
            </a:extLst>
          </p:cNvPr>
          <p:cNvGraphicFramePr>
            <a:graphicFrameLocks noGrp="1"/>
          </p:cNvGraphicFramePr>
          <p:nvPr>
            <p:ph idx="1"/>
            <p:extLst>
              <p:ext uri="{D42A27DB-BD31-4B8C-83A1-F6EECF244321}">
                <p14:modId xmlns:p14="http://schemas.microsoft.com/office/powerpoint/2010/main" val="3963235939"/>
              </p:ext>
            </p:extLst>
          </p:nvPr>
        </p:nvGraphicFramePr>
        <p:xfrm>
          <a:off x="1981200" y="1600200"/>
          <a:ext cx="7543800" cy="4770421"/>
        </p:xfrm>
        <a:graphic>
          <a:graphicData uri="http://schemas.openxmlformats.org/drawingml/2006/table">
            <a:tbl>
              <a:tblPr firstRow="1" firstCol="1" bandRow="1">
                <a:tableStyleId>{5C22544A-7EE6-4342-B048-85BDC9FD1C3A}</a:tableStyleId>
              </a:tblPr>
              <a:tblGrid>
                <a:gridCol w="7543800">
                  <a:extLst>
                    <a:ext uri="{9D8B030D-6E8A-4147-A177-3AD203B41FA5}">
                      <a16:colId xmlns:a16="http://schemas.microsoft.com/office/drawing/2014/main" val="3731314602"/>
                    </a:ext>
                  </a:extLst>
                </a:gridCol>
              </a:tblGrid>
              <a:tr h="278922">
                <a:tc>
                  <a:txBody>
                    <a:bodyPr/>
                    <a:lstStyle/>
                    <a:p>
                      <a:pPr>
                        <a:lnSpc>
                          <a:spcPct val="115000"/>
                        </a:lnSpc>
                        <a:spcAft>
                          <a:spcPts val="1000"/>
                        </a:spcAft>
                      </a:pPr>
                      <a:r>
                        <a:rPr lang="en-US" sz="1600" b="0" dirty="0">
                          <a:effectLst/>
                        </a:rPr>
                        <a:t>Are most of my sources academic journal articles?</a:t>
                      </a:r>
                      <a:endParaRPr lang="en-Z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63916663"/>
                  </a:ext>
                </a:extLst>
              </a:tr>
              <a:tr h="278922">
                <a:tc>
                  <a:txBody>
                    <a:bodyPr/>
                    <a:lstStyle/>
                    <a:p>
                      <a:pPr>
                        <a:lnSpc>
                          <a:spcPct val="115000"/>
                        </a:lnSpc>
                        <a:spcAft>
                          <a:spcPts val="1000"/>
                        </a:spcAft>
                      </a:pPr>
                      <a:r>
                        <a:rPr lang="en-US" sz="1600" b="0">
                          <a:effectLst/>
                        </a:rPr>
                        <a:t>Are most of my articles/books less than 5 years old?</a:t>
                      </a:r>
                      <a:endParaRPr lang="en-ZA"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4637939"/>
                  </a:ext>
                </a:extLst>
              </a:tr>
              <a:tr h="278922">
                <a:tc>
                  <a:txBody>
                    <a:bodyPr/>
                    <a:lstStyle/>
                    <a:p>
                      <a:pPr>
                        <a:lnSpc>
                          <a:spcPct val="115000"/>
                        </a:lnSpc>
                        <a:spcAft>
                          <a:spcPts val="1000"/>
                        </a:spcAft>
                      </a:pPr>
                      <a:r>
                        <a:rPr lang="en-US" sz="1600" b="0">
                          <a:effectLst/>
                        </a:rPr>
                        <a:t>Does paragraph one introduce the reader to the topic?</a:t>
                      </a:r>
                      <a:endParaRPr lang="en-ZA"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9214800"/>
                  </a:ext>
                </a:extLst>
              </a:tr>
              <a:tr h="575219">
                <a:tc>
                  <a:txBody>
                    <a:bodyPr/>
                    <a:lstStyle/>
                    <a:p>
                      <a:pPr>
                        <a:lnSpc>
                          <a:spcPct val="115000"/>
                        </a:lnSpc>
                        <a:spcAft>
                          <a:spcPts val="1000"/>
                        </a:spcAft>
                      </a:pPr>
                      <a:r>
                        <a:rPr lang="en-US" sz="1600" b="0" dirty="0">
                          <a:effectLst/>
                        </a:rPr>
                        <a:t>Does paragraph two explain what the topic is about? It is sometimes important to describe the main concept e.g. birth before arrival (BBA); multi-drug resistance</a:t>
                      </a:r>
                      <a:endParaRPr lang="en-Z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1785121"/>
                  </a:ext>
                </a:extLst>
              </a:tr>
              <a:tr h="278922">
                <a:tc>
                  <a:txBody>
                    <a:bodyPr/>
                    <a:lstStyle/>
                    <a:p>
                      <a:pPr>
                        <a:lnSpc>
                          <a:spcPct val="115000"/>
                        </a:lnSpc>
                        <a:spcAft>
                          <a:spcPts val="1000"/>
                        </a:spcAft>
                      </a:pPr>
                      <a:r>
                        <a:rPr lang="en-US" sz="1600" b="0" dirty="0">
                          <a:effectLst/>
                        </a:rPr>
                        <a:t>Does paragraph three place the study in a global context? (extent of the problem)</a:t>
                      </a:r>
                      <a:endParaRPr lang="en-Z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9578120"/>
                  </a:ext>
                </a:extLst>
              </a:tr>
              <a:tr h="290294">
                <a:tc>
                  <a:txBody>
                    <a:bodyPr/>
                    <a:lstStyle/>
                    <a:p>
                      <a:pPr>
                        <a:lnSpc>
                          <a:spcPct val="115000"/>
                        </a:lnSpc>
                        <a:spcAft>
                          <a:spcPts val="1000"/>
                        </a:spcAft>
                      </a:pPr>
                      <a:r>
                        <a:rPr lang="en-US" sz="1600" b="0">
                          <a:effectLst/>
                        </a:rPr>
                        <a:t>Does paragraph four place the study in a national/local context? (extent of the problem)</a:t>
                      </a:r>
                      <a:endParaRPr lang="en-ZA"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0091412"/>
                  </a:ext>
                </a:extLst>
              </a:tr>
              <a:tr h="278922">
                <a:tc>
                  <a:txBody>
                    <a:bodyPr/>
                    <a:lstStyle/>
                    <a:p>
                      <a:pPr>
                        <a:lnSpc>
                          <a:spcPct val="115000"/>
                        </a:lnSpc>
                        <a:spcAft>
                          <a:spcPts val="1000"/>
                        </a:spcAft>
                      </a:pPr>
                      <a:r>
                        <a:rPr lang="en-US" sz="1600" b="0" dirty="0">
                          <a:effectLst/>
                        </a:rPr>
                        <a:t>Does paragraph five explain the cause of the problem?</a:t>
                      </a:r>
                      <a:endParaRPr lang="en-Z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6443287"/>
                  </a:ext>
                </a:extLst>
              </a:tr>
              <a:tr h="278922">
                <a:tc>
                  <a:txBody>
                    <a:bodyPr/>
                    <a:lstStyle/>
                    <a:p>
                      <a:pPr>
                        <a:lnSpc>
                          <a:spcPct val="115000"/>
                        </a:lnSpc>
                        <a:spcAft>
                          <a:spcPts val="1000"/>
                        </a:spcAft>
                      </a:pPr>
                      <a:r>
                        <a:rPr lang="en-US" sz="1600" b="0" dirty="0">
                          <a:effectLst/>
                        </a:rPr>
                        <a:t>Does paragraph six explain the effect of the problem?</a:t>
                      </a:r>
                      <a:endParaRPr lang="en-Z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6702316"/>
                  </a:ext>
                </a:extLst>
              </a:tr>
              <a:tr h="278922">
                <a:tc>
                  <a:txBody>
                    <a:bodyPr/>
                    <a:lstStyle/>
                    <a:p>
                      <a:pPr>
                        <a:lnSpc>
                          <a:spcPct val="115000"/>
                        </a:lnSpc>
                        <a:spcAft>
                          <a:spcPts val="1000"/>
                        </a:spcAft>
                      </a:pPr>
                      <a:r>
                        <a:rPr lang="en-US" sz="1600" b="0">
                          <a:effectLst/>
                        </a:rPr>
                        <a:t>Does each paragraph have a topic sentence? </a:t>
                      </a:r>
                      <a:endParaRPr lang="en-ZA"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358651"/>
                  </a:ext>
                </a:extLst>
              </a:tr>
              <a:tr h="278922">
                <a:tc>
                  <a:txBody>
                    <a:bodyPr/>
                    <a:lstStyle/>
                    <a:p>
                      <a:pPr>
                        <a:lnSpc>
                          <a:spcPct val="115000"/>
                        </a:lnSpc>
                        <a:spcAft>
                          <a:spcPts val="1000"/>
                        </a:spcAft>
                      </a:pPr>
                      <a:r>
                        <a:rPr lang="en-US" sz="1600" b="0">
                          <a:effectLst/>
                        </a:rPr>
                        <a:t>Does one paragraph flow to the next?</a:t>
                      </a:r>
                      <a:endParaRPr lang="en-ZA"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5761412"/>
                  </a:ext>
                </a:extLst>
              </a:tr>
              <a:tr h="278922">
                <a:tc>
                  <a:txBody>
                    <a:bodyPr/>
                    <a:lstStyle/>
                    <a:p>
                      <a:pPr>
                        <a:lnSpc>
                          <a:spcPct val="115000"/>
                        </a:lnSpc>
                        <a:spcAft>
                          <a:spcPts val="1000"/>
                        </a:spcAft>
                      </a:pPr>
                      <a:r>
                        <a:rPr lang="en-US" sz="1600" b="0">
                          <a:effectLst/>
                        </a:rPr>
                        <a:t>Does each paragraph have at least two references?</a:t>
                      </a:r>
                      <a:endParaRPr lang="en-ZA"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7589756"/>
                  </a:ext>
                </a:extLst>
              </a:tr>
              <a:tr h="278922">
                <a:tc>
                  <a:txBody>
                    <a:bodyPr/>
                    <a:lstStyle/>
                    <a:p>
                      <a:pPr>
                        <a:lnSpc>
                          <a:spcPct val="115000"/>
                        </a:lnSpc>
                        <a:spcAft>
                          <a:spcPts val="1000"/>
                        </a:spcAft>
                      </a:pPr>
                      <a:r>
                        <a:rPr lang="en-US" sz="1600" b="0">
                          <a:effectLst/>
                        </a:rPr>
                        <a:t>Have I used an argumentative style? </a:t>
                      </a:r>
                      <a:endParaRPr lang="en-ZA"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2941365"/>
                  </a:ext>
                </a:extLst>
              </a:tr>
              <a:tr h="278922">
                <a:tc>
                  <a:txBody>
                    <a:bodyPr/>
                    <a:lstStyle/>
                    <a:p>
                      <a:pPr>
                        <a:lnSpc>
                          <a:spcPct val="115000"/>
                        </a:lnSpc>
                        <a:spcAft>
                          <a:spcPts val="1000"/>
                        </a:spcAft>
                      </a:pPr>
                      <a:r>
                        <a:rPr lang="en-US" sz="1600" b="0">
                          <a:effectLst/>
                        </a:rPr>
                        <a:t>Does my background convince the reader that this is a study worth doing? </a:t>
                      </a:r>
                      <a:endParaRPr lang="en-ZA"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980094"/>
                  </a:ext>
                </a:extLst>
              </a:tr>
              <a:tr h="278922">
                <a:tc>
                  <a:txBody>
                    <a:bodyPr/>
                    <a:lstStyle/>
                    <a:p>
                      <a:pPr>
                        <a:lnSpc>
                          <a:spcPct val="115000"/>
                        </a:lnSpc>
                        <a:spcAft>
                          <a:spcPts val="1000"/>
                        </a:spcAft>
                      </a:pPr>
                      <a:r>
                        <a:rPr lang="en-US" sz="1600" b="0">
                          <a:effectLst/>
                        </a:rPr>
                        <a:t>Does my background indicate that there are gaps in the literature?</a:t>
                      </a:r>
                      <a:endParaRPr lang="en-ZA"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3343340"/>
                  </a:ext>
                </a:extLst>
              </a:tr>
              <a:tr h="278922">
                <a:tc>
                  <a:txBody>
                    <a:bodyPr/>
                    <a:lstStyle/>
                    <a:p>
                      <a:pPr>
                        <a:lnSpc>
                          <a:spcPct val="115000"/>
                        </a:lnSpc>
                        <a:spcAft>
                          <a:spcPts val="1000"/>
                        </a:spcAft>
                      </a:pPr>
                      <a:r>
                        <a:rPr lang="en-US" sz="1600" b="0">
                          <a:effectLst/>
                        </a:rPr>
                        <a:t>Does my background demonstrate that I know my topic well? </a:t>
                      </a:r>
                      <a:endParaRPr lang="en-ZA"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5972088"/>
                  </a:ext>
                </a:extLst>
              </a:tr>
              <a:tr h="278922">
                <a:tc>
                  <a:txBody>
                    <a:bodyPr/>
                    <a:lstStyle/>
                    <a:p>
                      <a:pPr>
                        <a:lnSpc>
                          <a:spcPct val="115000"/>
                        </a:lnSpc>
                        <a:spcAft>
                          <a:spcPts val="1000"/>
                        </a:spcAft>
                      </a:pPr>
                      <a:r>
                        <a:rPr lang="en-US" sz="1600" b="0" dirty="0">
                          <a:effectLst/>
                        </a:rPr>
                        <a:t>I have read extensively around the topic?</a:t>
                      </a:r>
                      <a:endParaRPr lang="en-Z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6440393"/>
                  </a:ext>
                </a:extLst>
              </a:tr>
            </a:tbl>
          </a:graphicData>
        </a:graphic>
      </p:graphicFrame>
    </p:spTree>
    <p:extLst>
      <p:ext uri="{BB962C8B-B14F-4D97-AF65-F5344CB8AC3E}">
        <p14:creationId xmlns:p14="http://schemas.microsoft.com/office/powerpoint/2010/main" val="3515043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620000" cy="753452"/>
          </a:xfrm>
        </p:spPr>
        <p:txBody>
          <a:bodyPr>
            <a:normAutofit/>
          </a:bodyPr>
          <a:lstStyle/>
          <a:p>
            <a:pPr algn="ctr"/>
            <a:r>
              <a:rPr lang="en-ZA" sz="3600" b="1" dirty="0"/>
              <a:t>Useful Linking Words</a:t>
            </a:r>
            <a:endParaRPr lang="en-ZA" sz="3600" dirty="0"/>
          </a:p>
        </p:txBody>
      </p:sp>
      <p:sp>
        <p:nvSpPr>
          <p:cNvPr id="3" name="Content Placeholder 2"/>
          <p:cNvSpPr>
            <a:spLocks noGrp="1"/>
          </p:cNvSpPr>
          <p:nvPr>
            <p:ph idx="1"/>
          </p:nvPr>
        </p:nvSpPr>
        <p:spPr/>
        <p:txBody>
          <a:bodyPr/>
          <a:lstStyle/>
          <a:p>
            <a:r>
              <a:rPr lang="en-ZA" dirty="0"/>
              <a:t>Some useful linking words to help your writing to flow and to demonstrate your understanding of your writing.</a:t>
            </a:r>
          </a:p>
          <a:p>
            <a:endParaRPr lang="en-ZA" dirty="0"/>
          </a:p>
          <a:p>
            <a:endParaRPr lang="en-ZA" dirty="0"/>
          </a:p>
          <a:p>
            <a:endParaRPr lang="en-ZA" dirty="0"/>
          </a:p>
          <a:p>
            <a:endParaRPr lang="en-ZA" dirty="0"/>
          </a:p>
        </p:txBody>
      </p:sp>
      <p:pic>
        <p:nvPicPr>
          <p:cNvPr id="4" name="Picture 3"/>
          <p:cNvPicPr>
            <a:picLocks noChangeAspect="1"/>
          </p:cNvPicPr>
          <p:nvPr/>
        </p:nvPicPr>
        <p:blipFill>
          <a:blip r:embed="rId2"/>
          <a:stretch>
            <a:fillRect/>
          </a:stretch>
        </p:blipFill>
        <p:spPr>
          <a:xfrm>
            <a:off x="2730743" y="2476368"/>
            <a:ext cx="6120914" cy="3048264"/>
          </a:xfrm>
          <a:prstGeom prst="rect">
            <a:avLst/>
          </a:prstGeom>
        </p:spPr>
      </p:pic>
    </p:spTree>
    <p:extLst>
      <p:ext uri="{BB962C8B-B14F-4D97-AF65-F5344CB8AC3E}">
        <p14:creationId xmlns:p14="http://schemas.microsoft.com/office/powerpoint/2010/main" val="1561932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376D1-C858-4087-9578-674FE3382E39}"/>
              </a:ext>
            </a:extLst>
          </p:cNvPr>
          <p:cNvSpPr>
            <a:spLocks noGrp="1"/>
          </p:cNvSpPr>
          <p:nvPr>
            <p:ph type="title"/>
          </p:nvPr>
        </p:nvSpPr>
        <p:spPr/>
        <p:txBody>
          <a:bodyPr/>
          <a:lstStyle/>
          <a:p>
            <a:pPr algn="ctr"/>
            <a:r>
              <a:rPr lang="en-ZA" dirty="0"/>
              <a:t>Problem Statement</a:t>
            </a:r>
          </a:p>
        </p:txBody>
      </p:sp>
      <p:sp>
        <p:nvSpPr>
          <p:cNvPr id="3" name="Content Placeholder 2">
            <a:extLst>
              <a:ext uri="{FF2B5EF4-FFF2-40B4-BE49-F238E27FC236}">
                <a16:creationId xmlns:a16="http://schemas.microsoft.com/office/drawing/2014/main" id="{E8E4612A-5B9A-4BF3-B98A-476849709265}"/>
              </a:ext>
            </a:extLst>
          </p:cNvPr>
          <p:cNvSpPr>
            <a:spLocks noGrp="1"/>
          </p:cNvSpPr>
          <p:nvPr>
            <p:ph idx="1"/>
          </p:nvPr>
        </p:nvSpPr>
        <p:spPr/>
        <p:txBody>
          <a:bodyPr>
            <a:normAutofit/>
          </a:bodyPr>
          <a:lstStyle/>
          <a:p>
            <a:pPr marL="114300" indent="0">
              <a:buNone/>
            </a:pPr>
            <a:r>
              <a:rPr lang="en-ZA" dirty="0"/>
              <a:t>A research problem is a definite or clear expression or statement about an:</a:t>
            </a:r>
          </a:p>
          <a:p>
            <a:pPr marL="114300" indent="0">
              <a:buNone/>
            </a:pPr>
            <a:endParaRPr lang="en-ZA" dirty="0"/>
          </a:p>
          <a:p>
            <a:r>
              <a:rPr lang="en-ZA" dirty="0"/>
              <a:t>area of concern, </a:t>
            </a:r>
          </a:p>
          <a:p>
            <a:r>
              <a:rPr lang="en-ZA" dirty="0"/>
              <a:t>a condition to be improved upon, </a:t>
            </a:r>
          </a:p>
          <a:p>
            <a:r>
              <a:rPr lang="en-ZA" dirty="0"/>
              <a:t>a difficulty to be eliminated, or </a:t>
            </a:r>
          </a:p>
          <a:p>
            <a:r>
              <a:rPr lang="en-ZA" dirty="0"/>
              <a:t>a troubling question that exists in scholarly literature, in theory, or within existing practice </a:t>
            </a:r>
          </a:p>
        </p:txBody>
      </p:sp>
    </p:spTree>
    <p:extLst>
      <p:ext uri="{BB962C8B-B14F-4D97-AF65-F5344CB8AC3E}">
        <p14:creationId xmlns:p14="http://schemas.microsoft.com/office/powerpoint/2010/main" val="2468108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376D1-C858-4087-9578-674FE3382E39}"/>
              </a:ext>
            </a:extLst>
          </p:cNvPr>
          <p:cNvSpPr>
            <a:spLocks noGrp="1"/>
          </p:cNvSpPr>
          <p:nvPr>
            <p:ph type="title"/>
          </p:nvPr>
        </p:nvSpPr>
        <p:spPr/>
        <p:txBody>
          <a:bodyPr/>
          <a:lstStyle/>
          <a:p>
            <a:pPr algn="ctr"/>
            <a:r>
              <a:rPr lang="en-ZA" dirty="0"/>
              <a:t>Problem Statement</a:t>
            </a:r>
          </a:p>
        </p:txBody>
      </p:sp>
      <p:sp>
        <p:nvSpPr>
          <p:cNvPr id="3" name="Content Placeholder 2">
            <a:extLst>
              <a:ext uri="{FF2B5EF4-FFF2-40B4-BE49-F238E27FC236}">
                <a16:creationId xmlns:a16="http://schemas.microsoft.com/office/drawing/2014/main" id="{E8E4612A-5B9A-4BF3-B98A-476849709265}"/>
              </a:ext>
            </a:extLst>
          </p:cNvPr>
          <p:cNvSpPr>
            <a:spLocks noGrp="1"/>
          </p:cNvSpPr>
          <p:nvPr>
            <p:ph idx="1"/>
          </p:nvPr>
        </p:nvSpPr>
        <p:spPr/>
        <p:txBody>
          <a:bodyPr>
            <a:normAutofit/>
          </a:bodyPr>
          <a:lstStyle/>
          <a:p>
            <a:r>
              <a:rPr lang="en-ZA" dirty="0"/>
              <a:t>This problem points to a need for a meaningful understanding and deliberate investigation. </a:t>
            </a:r>
          </a:p>
          <a:p>
            <a:endParaRPr lang="en-ZA" dirty="0"/>
          </a:p>
          <a:p>
            <a:r>
              <a:rPr lang="en-ZA" dirty="0"/>
              <a:t>A research problem does </a:t>
            </a:r>
            <a:r>
              <a:rPr lang="en-ZA" u="sng" dirty="0"/>
              <a:t>not</a:t>
            </a:r>
            <a:r>
              <a:rPr lang="en-ZA" dirty="0"/>
              <a:t> state how to do something, offer a vague or broad proposition, or present a value question</a:t>
            </a:r>
          </a:p>
          <a:p>
            <a:endParaRPr lang="en-ZA" dirty="0"/>
          </a:p>
          <a:p>
            <a:r>
              <a:rPr lang="en-ZA" dirty="0"/>
              <a:t>A problem statement helps a researcher to avoid researching something simply because it is interesting</a:t>
            </a:r>
          </a:p>
        </p:txBody>
      </p:sp>
    </p:spTree>
    <p:extLst>
      <p:ext uri="{BB962C8B-B14F-4D97-AF65-F5344CB8AC3E}">
        <p14:creationId xmlns:p14="http://schemas.microsoft.com/office/powerpoint/2010/main" val="3388501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376D1-C858-4087-9578-674FE3382E39}"/>
              </a:ext>
            </a:extLst>
          </p:cNvPr>
          <p:cNvSpPr>
            <a:spLocks noGrp="1"/>
          </p:cNvSpPr>
          <p:nvPr>
            <p:ph type="title"/>
          </p:nvPr>
        </p:nvSpPr>
        <p:spPr>
          <a:xfrm>
            <a:off x="1981200" y="187552"/>
            <a:ext cx="7620000" cy="1143000"/>
          </a:xfrm>
        </p:spPr>
        <p:txBody>
          <a:bodyPr/>
          <a:lstStyle/>
          <a:p>
            <a:pPr algn="ctr"/>
            <a:r>
              <a:rPr lang="en-ZA" dirty="0"/>
              <a:t>Problem Statement</a:t>
            </a:r>
          </a:p>
        </p:txBody>
      </p:sp>
      <p:sp>
        <p:nvSpPr>
          <p:cNvPr id="8" name="Content Placeholder 1">
            <a:extLst>
              <a:ext uri="{FF2B5EF4-FFF2-40B4-BE49-F238E27FC236}">
                <a16:creationId xmlns:a16="http://schemas.microsoft.com/office/drawing/2014/main" id="{E77F7F94-C4FD-401F-A5CB-FADC384C4B65}"/>
              </a:ext>
            </a:extLst>
          </p:cNvPr>
          <p:cNvSpPr>
            <a:spLocks noGrp="1"/>
          </p:cNvSpPr>
          <p:nvPr>
            <p:ph idx="1"/>
          </p:nvPr>
        </p:nvSpPr>
        <p:spPr>
          <a:xfrm>
            <a:off x="1981200" y="1600200"/>
            <a:ext cx="7620000" cy="4800600"/>
          </a:xfrm>
        </p:spPr>
        <p:txBody>
          <a:bodyPr>
            <a:normAutofit/>
          </a:bodyPr>
          <a:lstStyle/>
          <a:p>
            <a:pPr>
              <a:lnSpc>
                <a:spcPct val="150000"/>
              </a:lnSpc>
            </a:pPr>
            <a:r>
              <a:rPr lang="en-US" dirty="0"/>
              <a:t>A well-chosen problem should satisfy as many as possible of the following criteria:</a:t>
            </a:r>
          </a:p>
          <a:p>
            <a:pPr>
              <a:lnSpc>
                <a:spcPct val="150000"/>
              </a:lnSpc>
            </a:pPr>
            <a:r>
              <a:rPr lang="en-US" dirty="0"/>
              <a:t>1. Be timely;</a:t>
            </a:r>
          </a:p>
          <a:p>
            <a:pPr>
              <a:lnSpc>
                <a:spcPct val="150000"/>
              </a:lnSpc>
            </a:pPr>
            <a:r>
              <a:rPr lang="en-US" dirty="0"/>
              <a:t>2. Relate to a practical problem;</a:t>
            </a:r>
          </a:p>
          <a:p>
            <a:pPr>
              <a:lnSpc>
                <a:spcPct val="150000"/>
              </a:lnSpc>
            </a:pPr>
            <a:r>
              <a:rPr lang="en-US" dirty="0"/>
              <a:t>3. Relate to a wide population;</a:t>
            </a:r>
          </a:p>
          <a:p>
            <a:pPr>
              <a:lnSpc>
                <a:spcPct val="150000"/>
              </a:lnSpc>
            </a:pPr>
            <a:r>
              <a:rPr lang="en-US" dirty="0"/>
              <a:t>4. Relate to an influential or critical population;</a:t>
            </a:r>
          </a:p>
          <a:p>
            <a:pPr>
              <a:lnSpc>
                <a:spcPct val="150000"/>
              </a:lnSpc>
            </a:pPr>
            <a:r>
              <a:rPr lang="en-US" dirty="0"/>
              <a:t>5. Fill a research gap;</a:t>
            </a:r>
          </a:p>
          <a:p>
            <a:endParaRPr lang="en-US" dirty="0"/>
          </a:p>
          <a:p>
            <a:endParaRPr lang="en-US" dirty="0"/>
          </a:p>
        </p:txBody>
      </p:sp>
    </p:spTree>
    <p:extLst>
      <p:ext uri="{BB962C8B-B14F-4D97-AF65-F5344CB8AC3E}">
        <p14:creationId xmlns:p14="http://schemas.microsoft.com/office/powerpoint/2010/main" val="43924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1000"/>
                                        <p:tgtEl>
                                          <p:spTgt spid="8">
                                            <p:txEl>
                                              <p:pRg st="5" end="5"/>
                                            </p:txEl>
                                          </p:spTgt>
                                        </p:tgtEl>
                                      </p:cBhvr>
                                    </p:animEffect>
                                    <p:anim calcmode="lin" valueType="num">
                                      <p:cBhvr>
                                        <p:cTn id="4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1417638"/>
            <a:ext cx="7696200" cy="4983162"/>
          </a:xfrm>
        </p:spPr>
        <p:txBody>
          <a:bodyPr>
            <a:normAutofit fontScale="92500" lnSpcReduction="10000"/>
          </a:bodyPr>
          <a:lstStyle/>
          <a:p>
            <a:pPr marL="114300" indent="0">
              <a:buNone/>
            </a:pPr>
            <a:r>
              <a:rPr lang="en-ZA" sz="2400" dirty="0"/>
              <a:t>A literature review or background:</a:t>
            </a:r>
          </a:p>
          <a:p>
            <a:pPr lvl="0"/>
            <a:r>
              <a:rPr lang="en-ZA" sz="2400" dirty="0"/>
              <a:t>Is a key section of any proposal</a:t>
            </a:r>
          </a:p>
          <a:p>
            <a:pPr lvl="0"/>
            <a:r>
              <a:rPr lang="en-ZA" sz="2400" dirty="0"/>
              <a:t>It helps provide a background to the problem that is being researched</a:t>
            </a:r>
          </a:p>
          <a:p>
            <a:pPr lvl="0"/>
            <a:r>
              <a:rPr lang="en-ZA" sz="2400" dirty="0"/>
              <a:t>It is a comprehensive summary of previous research on the topic under investigation.  </a:t>
            </a:r>
          </a:p>
          <a:p>
            <a:pPr lvl="0"/>
            <a:r>
              <a:rPr lang="en-ZA" sz="2400" dirty="0"/>
              <a:t>It surveys scholarly articles, books, and other sources relevant to a particular area of research. </a:t>
            </a:r>
          </a:p>
          <a:p>
            <a:pPr lvl="0"/>
            <a:r>
              <a:rPr lang="en-ZA" sz="2400" dirty="0"/>
              <a:t>It enumerates, describes, summarizes, objectively evaluates and clarifies this previous research.</a:t>
            </a:r>
          </a:p>
          <a:p>
            <a:pPr lvl="0"/>
            <a:r>
              <a:rPr lang="en-ZA" sz="2400" dirty="0"/>
              <a:t>Should give a theoretical base for the research and help determine the nature of the research.</a:t>
            </a:r>
          </a:p>
          <a:p>
            <a:pPr lvl="0"/>
            <a:endParaRPr lang="en-ZA" sz="2400" dirty="0"/>
          </a:p>
          <a:p>
            <a:pPr marL="114300" indent="0" algn="ctr">
              <a:buNone/>
            </a:pPr>
            <a:r>
              <a:rPr lang="en-ZA" sz="1800" i="1" dirty="0"/>
              <a:t> Drawn from Bloomsburg University, 2020</a:t>
            </a:r>
          </a:p>
        </p:txBody>
      </p:sp>
      <p:sp>
        <p:nvSpPr>
          <p:cNvPr id="4" name="Title 3"/>
          <p:cNvSpPr>
            <a:spLocks noGrp="1"/>
          </p:cNvSpPr>
          <p:nvPr>
            <p:ph type="title"/>
          </p:nvPr>
        </p:nvSpPr>
        <p:spPr/>
        <p:txBody>
          <a:bodyPr/>
          <a:lstStyle/>
          <a:p>
            <a:pPr algn="ctr"/>
            <a:r>
              <a:rPr lang="en-US" sz="2800" b="1" dirty="0"/>
              <a:t>Literature Review (Background) of a Proposal</a:t>
            </a:r>
            <a:endParaRPr lang="en-ZA" sz="3600" b="1" dirty="0"/>
          </a:p>
        </p:txBody>
      </p:sp>
    </p:spTree>
    <p:extLst>
      <p:ext uri="{BB962C8B-B14F-4D97-AF65-F5344CB8AC3E}">
        <p14:creationId xmlns:p14="http://schemas.microsoft.com/office/powerpoint/2010/main" val="996721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376D1-C858-4087-9578-674FE3382E39}"/>
              </a:ext>
            </a:extLst>
          </p:cNvPr>
          <p:cNvSpPr>
            <a:spLocks noGrp="1"/>
          </p:cNvSpPr>
          <p:nvPr>
            <p:ph type="title"/>
          </p:nvPr>
        </p:nvSpPr>
        <p:spPr>
          <a:xfrm>
            <a:off x="1981200" y="187552"/>
            <a:ext cx="7620000" cy="1143000"/>
          </a:xfrm>
        </p:spPr>
        <p:txBody>
          <a:bodyPr/>
          <a:lstStyle/>
          <a:p>
            <a:pPr algn="ctr"/>
            <a:r>
              <a:rPr lang="en-ZA" dirty="0"/>
              <a:t>Problem Statement</a:t>
            </a:r>
          </a:p>
        </p:txBody>
      </p:sp>
      <p:sp>
        <p:nvSpPr>
          <p:cNvPr id="8" name="Content Placeholder 1">
            <a:extLst>
              <a:ext uri="{FF2B5EF4-FFF2-40B4-BE49-F238E27FC236}">
                <a16:creationId xmlns:a16="http://schemas.microsoft.com/office/drawing/2014/main" id="{E77F7F94-C4FD-401F-A5CB-FADC384C4B65}"/>
              </a:ext>
            </a:extLst>
          </p:cNvPr>
          <p:cNvSpPr>
            <a:spLocks noGrp="1"/>
          </p:cNvSpPr>
          <p:nvPr>
            <p:ph idx="1"/>
          </p:nvPr>
        </p:nvSpPr>
        <p:spPr>
          <a:xfrm>
            <a:off x="1981200" y="1600200"/>
            <a:ext cx="7620000" cy="4800600"/>
          </a:xfrm>
        </p:spPr>
        <p:txBody>
          <a:bodyPr>
            <a:normAutofit fontScale="92500"/>
          </a:bodyPr>
          <a:lstStyle/>
          <a:p>
            <a:pPr>
              <a:lnSpc>
                <a:spcPct val="150000"/>
              </a:lnSpc>
            </a:pPr>
            <a:r>
              <a:rPr lang="en-US" dirty="0"/>
              <a:t>6. Permit generalization to broader principles of social interaction or general theory;</a:t>
            </a:r>
          </a:p>
          <a:p>
            <a:pPr>
              <a:lnSpc>
                <a:spcPct val="150000"/>
              </a:lnSpc>
            </a:pPr>
            <a:r>
              <a:rPr lang="en-US" dirty="0"/>
              <a:t>7. Sharpen the definition of an important concept or relationship; </a:t>
            </a:r>
          </a:p>
          <a:p>
            <a:pPr>
              <a:lnSpc>
                <a:spcPct val="150000"/>
              </a:lnSpc>
            </a:pPr>
            <a:r>
              <a:rPr lang="en-US" dirty="0"/>
              <a:t>8. Create or improve an instrument for observing and </a:t>
            </a:r>
            <a:r>
              <a:rPr lang="en-US" dirty="0" err="1"/>
              <a:t>analysing</a:t>
            </a:r>
            <a:r>
              <a:rPr lang="en-US" dirty="0"/>
              <a:t> data;</a:t>
            </a:r>
          </a:p>
          <a:p>
            <a:pPr>
              <a:lnSpc>
                <a:spcPct val="150000"/>
              </a:lnSpc>
            </a:pPr>
            <a:r>
              <a:rPr lang="en-US" dirty="0"/>
              <a:t>9. Provide possibilities for a fruitful exploration with known techniques</a:t>
            </a:r>
          </a:p>
          <a:p>
            <a:pPr>
              <a:lnSpc>
                <a:spcPct val="150000"/>
              </a:lnSpc>
            </a:pPr>
            <a:r>
              <a:rPr lang="en-US" dirty="0"/>
              <a:t>10. Have implications for a wide range of practical problems (relevance)</a:t>
            </a:r>
          </a:p>
          <a:p>
            <a:pPr>
              <a:lnSpc>
                <a:spcPct val="150000"/>
              </a:lnSpc>
            </a:pPr>
            <a:endParaRPr lang="en-US" dirty="0"/>
          </a:p>
          <a:p>
            <a:endParaRPr lang="en-US" dirty="0"/>
          </a:p>
          <a:p>
            <a:endParaRPr lang="en-US" dirty="0"/>
          </a:p>
        </p:txBody>
      </p:sp>
    </p:spTree>
    <p:extLst>
      <p:ext uri="{BB962C8B-B14F-4D97-AF65-F5344CB8AC3E}">
        <p14:creationId xmlns:p14="http://schemas.microsoft.com/office/powerpoint/2010/main" val="339371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376D1-C858-4087-9578-674FE3382E39}"/>
              </a:ext>
            </a:extLst>
          </p:cNvPr>
          <p:cNvSpPr>
            <a:spLocks noGrp="1"/>
          </p:cNvSpPr>
          <p:nvPr>
            <p:ph type="title"/>
          </p:nvPr>
        </p:nvSpPr>
        <p:spPr/>
        <p:txBody>
          <a:bodyPr/>
          <a:lstStyle/>
          <a:p>
            <a:pPr algn="ctr"/>
            <a:r>
              <a:rPr lang="en-ZA" dirty="0"/>
              <a:t>Writing the Problem Statement</a:t>
            </a:r>
          </a:p>
        </p:txBody>
      </p:sp>
      <p:sp>
        <p:nvSpPr>
          <p:cNvPr id="3" name="Content Placeholder 2">
            <a:extLst>
              <a:ext uri="{FF2B5EF4-FFF2-40B4-BE49-F238E27FC236}">
                <a16:creationId xmlns:a16="http://schemas.microsoft.com/office/drawing/2014/main" id="{E8E4612A-5B9A-4BF3-B98A-476849709265}"/>
              </a:ext>
            </a:extLst>
          </p:cNvPr>
          <p:cNvSpPr>
            <a:spLocks noGrp="1"/>
          </p:cNvSpPr>
          <p:nvPr>
            <p:ph idx="1"/>
          </p:nvPr>
        </p:nvSpPr>
        <p:spPr/>
        <p:txBody>
          <a:bodyPr>
            <a:normAutofit/>
          </a:bodyPr>
          <a:lstStyle/>
          <a:p>
            <a:r>
              <a:rPr lang="en-ZA" dirty="0"/>
              <a:t>A problem statement looks to answer the “W” questions:</a:t>
            </a:r>
          </a:p>
          <a:p>
            <a:endParaRPr lang="en-ZA" dirty="0"/>
          </a:p>
          <a:p>
            <a:r>
              <a:rPr lang="en-ZA" dirty="0"/>
              <a:t>What is the problem about that you wish to investigate?</a:t>
            </a:r>
          </a:p>
          <a:p>
            <a:r>
              <a:rPr lang="en-ZA" dirty="0"/>
              <a:t>Who is involved with the problem?</a:t>
            </a:r>
          </a:p>
          <a:p>
            <a:r>
              <a:rPr lang="en-ZA" dirty="0"/>
              <a:t>Where is the problem taking place?</a:t>
            </a:r>
          </a:p>
          <a:p>
            <a:r>
              <a:rPr lang="en-ZA" dirty="0"/>
              <a:t>When did the problem take place?</a:t>
            </a:r>
          </a:p>
          <a:p>
            <a:r>
              <a:rPr lang="en-ZA" dirty="0"/>
              <a:t>Why are you interested in researching this problem? (to position the researcher in relation to the problem)</a:t>
            </a:r>
          </a:p>
          <a:p>
            <a:endParaRPr lang="en-ZA" dirty="0"/>
          </a:p>
        </p:txBody>
      </p:sp>
    </p:spTree>
    <p:extLst>
      <p:ext uri="{BB962C8B-B14F-4D97-AF65-F5344CB8AC3E}">
        <p14:creationId xmlns:p14="http://schemas.microsoft.com/office/powerpoint/2010/main" val="3266063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376D1-C858-4087-9578-674FE3382E39}"/>
              </a:ext>
            </a:extLst>
          </p:cNvPr>
          <p:cNvSpPr>
            <a:spLocks noGrp="1"/>
          </p:cNvSpPr>
          <p:nvPr>
            <p:ph type="title"/>
          </p:nvPr>
        </p:nvSpPr>
        <p:spPr>
          <a:xfrm>
            <a:off x="1981200" y="202448"/>
            <a:ext cx="7620000" cy="1143000"/>
          </a:xfrm>
        </p:spPr>
        <p:txBody>
          <a:bodyPr/>
          <a:lstStyle/>
          <a:p>
            <a:pPr algn="ctr"/>
            <a:r>
              <a:rPr lang="en-ZA" dirty="0"/>
              <a:t>Problem Statement Example</a:t>
            </a:r>
          </a:p>
        </p:txBody>
      </p:sp>
      <p:pic>
        <p:nvPicPr>
          <p:cNvPr id="4" name="Content Placeholder 4">
            <a:extLst>
              <a:ext uri="{FF2B5EF4-FFF2-40B4-BE49-F238E27FC236}">
                <a16:creationId xmlns:a16="http://schemas.microsoft.com/office/drawing/2014/main" id="{BEFFDC2B-3E21-4B13-89ED-D645EDFF0F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8500" y="2162286"/>
            <a:ext cx="5295900" cy="2877439"/>
          </a:xfrm>
        </p:spPr>
      </p:pic>
      <p:sp>
        <p:nvSpPr>
          <p:cNvPr id="5" name="TextBox 4">
            <a:extLst>
              <a:ext uri="{FF2B5EF4-FFF2-40B4-BE49-F238E27FC236}">
                <a16:creationId xmlns:a16="http://schemas.microsoft.com/office/drawing/2014/main" id="{71A9AAD6-09F7-44CD-929F-C37977D5192C}"/>
              </a:ext>
            </a:extLst>
          </p:cNvPr>
          <p:cNvSpPr txBox="1"/>
          <p:nvPr/>
        </p:nvSpPr>
        <p:spPr>
          <a:xfrm>
            <a:off x="2209800" y="1345449"/>
            <a:ext cx="7162800" cy="646331"/>
          </a:xfrm>
          <a:prstGeom prst="rect">
            <a:avLst/>
          </a:prstGeom>
          <a:noFill/>
        </p:spPr>
        <p:txBody>
          <a:bodyPr wrap="square" rtlCol="0">
            <a:spAutoFit/>
          </a:bodyPr>
          <a:lstStyle/>
          <a:p>
            <a:r>
              <a:rPr lang="en-ZA" dirty="0"/>
              <a:t>Consider the following scenario as a potential problem that a researcher might wish to address through a formal research project.</a:t>
            </a:r>
          </a:p>
        </p:txBody>
      </p:sp>
      <p:sp>
        <p:nvSpPr>
          <p:cNvPr id="6" name="TextBox 5">
            <a:extLst>
              <a:ext uri="{FF2B5EF4-FFF2-40B4-BE49-F238E27FC236}">
                <a16:creationId xmlns:a16="http://schemas.microsoft.com/office/drawing/2014/main" id="{9B9DC640-8ABD-4C6F-96E3-F73BC00A1D58}"/>
              </a:ext>
            </a:extLst>
          </p:cNvPr>
          <p:cNvSpPr txBox="1"/>
          <p:nvPr/>
        </p:nvSpPr>
        <p:spPr>
          <a:xfrm>
            <a:off x="2209800" y="5686055"/>
            <a:ext cx="7162800" cy="923330"/>
          </a:xfrm>
          <a:prstGeom prst="rect">
            <a:avLst/>
          </a:prstGeom>
          <a:noFill/>
        </p:spPr>
        <p:txBody>
          <a:bodyPr wrap="square" rtlCol="0">
            <a:spAutoFit/>
          </a:bodyPr>
          <a:lstStyle/>
          <a:p>
            <a:r>
              <a:rPr lang="en-ZA" dirty="0"/>
              <a:t>The following slide converts the above diagram into a problem statement of two paragraphs. The first presenting the ideal situation and the second presenting the problem that the researcher wishes to investigate.</a:t>
            </a:r>
          </a:p>
        </p:txBody>
      </p:sp>
      <p:sp>
        <p:nvSpPr>
          <p:cNvPr id="7" name="TextBox 6">
            <a:extLst>
              <a:ext uri="{FF2B5EF4-FFF2-40B4-BE49-F238E27FC236}">
                <a16:creationId xmlns:a16="http://schemas.microsoft.com/office/drawing/2014/main" id="{2913490E-C9F1-420A-ACF7-1E85D10A4F90}"/>
              </a:ext>
            </a:extLst>
          </p:cNvPr>
          <p:cNvSpPr txBox="1"/>
          <p:nvPr/>
        </p:nvSpPr>
        <p:spPr>
          <a:xfrm>
            <a:off x="4419600" y="5111049"/>
            <a:ext cx="4114800" cy="369332"/>
          </a:xfrm>
          <a:prstGeom prst="rect">
            <a:avLst/>
          </a:prstGeom>
          <a:noFill/>
        </p:spPr>
        <p:txBody>
          <a:bodyPr wrap="square" rtlCol="0">
            <a:spAutoFit/>
          </a:bodyPr>
          <a:lstStyle/>
          <a:p>
            <a:r>
              <a:rPr lang="en-ZA" dirty="0"/>
              <a:t>Joubert &amp; Ehrlich (2007, p. 56)</a:t>
            </a:r>
          </a:p>
        </p:txBody>
      </p:sp>
    </p:spTree>
    <p:extLst>
      <p:ext uri="{BB962C8B-B14F-4D97-AF65-F5344CB8AC3E}">
        <p14:creationId xmlns:p14="http://schemas.microsoft.com/office/powerpoint/2010/main" val="1431014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376D1-C858-4087-9578-674FE3382E39}"/>
              </a:ext>
            </a:extLst>
          </p:cNvPr>
          <p:cNvSpPr>
            <a:spLocks noGrp="1"/>
          </p:cNvSpPr>
          <p:nvPr>
            <p:ph type="title"/>
          </p:nvPr>
        </p:nvSpPr>
        <p:spPr/>
        <p:txBody>
          <a:bodyPr/>
          <a:lstStyle/>
          <a:p>
            <a:pPr algn="ctr"/>
            <a:r>
              <a:rPr lang="en-ZA" dirty="0"/>
              <a:t>Problem Statement Example</a:t>
            </a:r>
          </a:p>
        </p:txBody>
      </p:sp>
      <p:sp>
        <p:nvSpPr>
          <p:cNvPr id="3" name="Content Placeholder 2">
            <a:extLst>
              <a:ext uri="{FF2B5EF4-FFF2-40B4-BE49-F238E27FC236}">
                <a16:creationId xmlns:a16="http://schemas.microsoft.com/office/drawing/2014/main" id="{E8E4612A-5B9A-4BF3-B98A-476849709265}"/>
              </a:ext>
            </a:extLst>
          </p:cNvPr>
          <p:cNvSpPr>
            <a:spLocks noGrp="1"/>
          </p:cNvSpPr>
          <p:nvPr>
            <p:ph idx="1"/>
          </p:nvPr>
        </p:nvSpPr>
        <p:spPr/>
        <p:txBody>
          <a:bodyPr>
            <a:normAutofit/>
          </a:bodyPr>
          <a:lstStyle/>
          <a:p>
            <a:pPr marL="114300" indent="0">
              <a:lnSpc>
                <a:spcPct val="107000"/>
              </a:lnSpc>
              <a:spcAft>
                <a:spcPts val="800"/>
              </a:spcAft>
              <a:buNone/>
            </a:pPr>
            <a:r>
              <a:rPr lang="en-ZA" sz="1800" dirty="0">
                <a:latin typeface="Calibri" panose="020F0502020204030204" pitchFamily="34" charset="0"/>
                <a:ea typeface="Calibri" panose="020F0502020204030204" pitchFamily="34" charset="0"/>
                <a:cs typeface="Times New Roman" panose="02020603050405020304" pitchFamily="18" charset="0"/>
              </a:rPr>
              <a:t>Caring for children in under resourced areas is often a major challenge for mothers. Ideally children should have access to fresh potable drinking water. They should have access to basic sanitation and live in communities where waste is carefully managed. In addition, they should have access to nutritional food sources with zinc and Vitamin A that will ensure they develop optimally, and mothers should ideally breast feed their children. Conditions such as diarrhoea could be avoided if the above factors are in place.</a:t>
            </a:r>
          </a:p>
          <a:p>
            <a:pPr marL="114300" indent="0">
              <a:buNone/>
            </a:pPr>
            <a:r>
              <a:rPr lang="en-ZA" sz="1800" dirty="0">
                <a:latin typeface="Calibri" panose="020F0502020204030204" pitchFamily="34" charset="0"/>
                <a:ea typeface="Calibri" panose="020F0502020204030204" pitchFamily="34" charset="0"/>
                <a:cs typeface="Times New Roman" panose="02020603050405020304" pitchFamily="18" charset="0"/>
              </a:rPr>
              <a:t>However, the researcher, who is a professional nurse working at a primary health care clinic [name of area] in a deep rural district in the Eastern Cape has observed high numbers of children being brought to the clinic with diarrhoea. According the District Health Barometer, in 2020, diarrhoea was the fourth leading cause of death in [name of district]. The clinic statistics also reveals that diarrhoea incidence for young children to be 2.2 episodes per year. The researcher has also discussed the problem with fellow nurses at the clinic and they expressed frustration that children are often brought to the clinic very late requiring them to be referred to the district hospital. This led the researcher to ask the following research question:</a:t>
            </a:r>
            <a:endParaRPr lang="en-ZA" dirty="0"/>
          </a:p>
        </p:txBody>
      </p:sp>
    </p:spTree>
    <p:extLst>
      <p:ext uri="{BB962C8B-B14F-4D97-AF65-F5344CB8AC3E}">
        <p14:creationId xmlns:p14="http://schemas.microsoft.com/office/powerpoint/2010/main" val="1572518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376D1-C858-4087-9578-674FE3382E39}"/>
              </a:ext>
            </a:extLst>
          </p:cNvPr>
          <p:cNvSpPr>
            <a:spLocks noGrp="1"/>
          </p:cNvSpPr>
          <p:nvPr>
            <p:ph type="title"/>
          </p:nvPr>
        </p:nvSpPr>
        <p:spPr>
          <a:xfrm>
            <a:off x="1981200" y="202449"/>
            <a:ext cx="7620000" cy="1143000"/>
          </a:xfrm>
        </p:spPr>
        <p:txBody>
          <a:bodyPr/>
          <a:lstStyle/>
          <a:p>
            <a:pPr algn="ctr"/>
            <a:r>
              <a:rPr lang="en-ZA" sz="3600" dirty="0"/>
              <a:t>All the best with your literature review!</a:t>
            </a:r>
          </a:p>
        </p:txBody>
      </p:sp>
      <p:pic>
        <p:nvPicPr>
          <p:cNvPr id="1026" name="Picture 2" descr="53 Thank You Any Questions Stock Photos, Pictures &amp; Royalty-Free Images -  iStock">
            <a:extLst>
              <a:ext uri="{FF2B5EF4-FFF2-40B4-BE49-F238E27FC236}">
                <a16:creationId xmlns:a16="http://schemas.microsoft.com/office/drawing/2014/main" id="{75CB09F9-5452-439E-B430-5B3E76EED9F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0" y="2286000"/>
            <a:ext cx="4056888" cy="26913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1E6509-14F3-D3B9-109D-8F7D315C580C}"/>
              </a:ext>
            </a:extLst>
          </p:cNvPr>
          <p:cNvSpPr txBox="1"/>
          <p:nvPr/>
        </p:nvSpPr>
        <p:spPr>
          <a:xfrm>
            <a:off x="2971800" y="5410200"/>
            <a:ext cx="5638800" cy="369332"/>
          </a:xfrm>
          <a:prstGeom prst="rect">
            <a:avLst/>
          </a:prstGeom>
          <a:noFill/>
        </p:spPr>
        <p:txBody>
          <a:bodyPr wrap="square" rtlCol="0">
            <a:spAutoFit/>
          </a:bodyPr>
          <a:lstStyle/>
          <a:p>
            <a:pPr algn="ctr"/>
            <a:r>
              <a:rPr lang="en-ZA" dirty="0"/>
              <a:t>david.morton@mandela.ac.za</a:t>
            </a:r>
          </a:p>
        </p:txBody>
      </p:sp>
    </p:spTree>
    <p:extLst>
      <p:ext uri="{BB962C8B-B14F-4D97-AF65-F5344CB8AC3E}">
        <p14:creationId xmlns:p14="http://schemas.microsoft.com/office/powerpoint/2010/main" val="2865418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b="1" dirty="0"/>
              <a:t>References</a:t>
            </a:r>
            <a:endParaRPr lang="en-ZA" dirty="0"/>
          </a:p>
        </p:txBody>
      </p:sp>
      <p:sp>
        <p:nvSpPr>
          <p:cNvPr id="3" name="Content Placeholder 2"/>
          <p:cNvSpPr>
            <a:spLocks noGrp="1"/>
          </p:cNvSpPr>
          <p:nvPr>
            <p:ph idx="1"/>
          </p:nvPr>
        </p:nvSpPr>
        <p:spPr/>
        <p:txBody>
          <a:bodyPr>
            <a:normAutofit lnSpcReduction="10000"/>
          </a:bodyPr>
          <a:lstStyle/>
          <a:p>
            <a:pPr lvl="0"/>
            <a:r>
              <a:rPr lang="en-ZA" dirty="0"/>
              <a:t>Bless, C., Higson-Smith, C. &amp; </a:t>
            </a:r>
            <a:r>
              <a:rPr lang="en-ZA" dirty="0" err="1"/>
              <a:t>Kagee</a:t>
            </a:r>
            <a:r>
              <a:rPr lang="en-ZA" dirty="0"/>
              <a:t>, A. 2006. Fundamentals of Social Research Methods: An African Perspective. Cape Town: Juta.</a:t>
            </a:r>
          </a:p>
          <a:p>
            <a:pPr lvl="0"/>
            <a:endParaRPr lang="en-ZA" dirty="0"/>
          </a:p>
          <a:p>
            <a:pPr lvl="0"/>
            <a:r>
              <a:rPr lang="en-ZA" dirty="0"/>
              <a:t>Bloomsburg University. 2020. Literature Review. </a:t>
            </a:r>
            <a:r>
              <a:rPr lang="en-ZA" dirty="0">
                <a:hlinkClick r:id="rId2"/>
              </a:rPr>
              <a:t>https://guides.library.bloomu.edu/litreview</a:t>
            </a:r>
            <a:endParaRPr lang="en-ZA" dirty="0"/>
          </a:p>
          <a:p>
            <a:pPr lvl="0"/>
            <a:endParaRPr lang="en-ZA" dirty="0"/>
          </a:p>
          <a:p>
            <a:pPr lvl="0"/>
            <a:r>
              <a:rPr lang="en-ZA" dirty="0"/>
              <a:t>Joubert, G. &amp; Ehrlich, R. (eds.). (2007). </a:t>
            </a:r>
            <a:r>
              <a:rPr lang="en-ZA" i="1" dirty="0"/>
              <a:t>Epidemiology. A research manual for South Africa</a:t>
            </a:r>
            <a:r>
              <a:rPr lang="en-ZA" dirty="0"/>
              <a:t>. 2</a:t>
            </a:r>
            <a:r>
              <a:rPr lang="en-ZA" baseline="30000" dirty="0"/>
              <a:t>nd</a:t>
            </a:r>
            <a:r>
              <a:rPr lang="en-ZA" dirty="0"/>
              <a:t> Edition. Cape Town: Oxford University Press.</a:t>
            </a:r>
          </a:p>
          <a:p>
            <a:pPr lvl="0"/>
            <a:endParaRPr lang="en-US" dirty="0"/>
          </a:p>
          <a:p>
            <a:pPr lvl="0"/>
            <a:r>
              <a:rPr lang="en-US" dirty="0"/>
              <a:t>Ridley, D. 2008.</a:t>
            </a:r>
            <a:r>
              <a:rPr lang="en-US" b="1" dirty="0"/>
              <a:t> The literature review. A step-by-step guide for students. </a:t>
            </a:r>
            <a:r>
              <a:rPr lang="en-US" dirty="0"/>
              <a:t>London: Sage Publications.</a:t>
            </a:r>
          </a:p>
          <a:p>
            <a:pPr lvl="0"/>
            <a:endParaRPr lang="en-US" dirty="0"/>
          </a:p>
          <a:p>
            <a:pPr lvl="0"/>
            <a:r>
              <a:rPr lang="en-ZA" dirty="0"/>
              <a:t>University of Southern California. https://libraries.usc.edu/</a:t>
            </a:r>
          </a:p>
        </p:txBody>
      </p:sp>
    </p:spTree>
    <p:extLst>
      <p:ext uri="{BB962C8B-B14F-4D97-AF65-F5344CB8AC3E}">
        <p14:creationId xmlns:p14="http://schemas.microsoft.com/office/powerpoint/2010/main" val="4003043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ncrypted-tbn3.gstatic.com/images?q=tbn:ANd9GcSNxSJAr0YLiHqRYJkxqFDw-6257kcY_Fn4bpfromdz-mpDyDq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419600"/>
            <a:ext cx="373380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905000" y="1676400"/>
            <a:ext cx="7696200" cy="4724400"/>
          </a:xfrm>
        </p:spPr>
        <p:txBody>
          <a:bodyPr>
            <a:normAutofit/>
          </a:bodyPr>
          <a:lstStyle/>
          <a:p>
            <a:pPr lvl="0"/>
            <a:r>
              <a:rPr lang="en-ZA" sz="2400" dirty="0"/>
              <a:t>The literature review acknowledges the work of previous researchers, and in so doing, assures the reader that the researcher’s work has been well conceived.  </a:t>
            </a:r>
          </a:p>
          <a:p>
            <a:pPr lvl="0"/>
            <a:r>
              <a:rPr lang="en-ZA" sz="2400" dirty="0"/>
              <a:t>It is assumed that by mentioning a previous work in the field of study, that the researcher has read, evaluated, and assimilated that work into their proposal.</a:t>
            </a:r>
          </a:p>
          <a:p>
            <a:pPr marL="114300" indent="0">
              <a:buNone/>
            </a:pPr>
            <a:endParaRPr lang="en-ZA" sz="2400" dirty="0"/>
          </a:p>
          <a:p>
            <a:pPr marL="114300" indent="0">
              <a:buNone/>
            </a:pPr>
            <a:endParaRPr lang="en-ZA" sz="2400" dirty="0"/>
          </a:p>
          <a:p>
            <a:pPr marL="114300" indent="0">
              <a:buNone/>
            </a:pPr>
            <a:endParaRPr lang="en-ZA" sz="2400" dirty="0"/>
          </a:p>
          <a:p>
            <a:pPr marL="114300" indent="0" algn="ctr">
              <a:buNone/>
            </a:pPr>
            <a:r>
              <a:rPr lang="en-ZA" sz="1800" i="1" dirty="0"/>
              <a:t>Drawn from Bloomsburg University, 2020</a:t>
            </a:r>
            <a:endParaRPr lang="en-ZA" sz="2400" i="1" dirty="0"/>
          </a:p>
          <a:p>
            <a:pPr lvl="0"/>
            <a:endParaRPr lang="en-ZA" sz="2400" dirty="0"/>
          </a:p>
          <a:p>
            <a:pPr lvl="0"/>
            <a:endParaRPr lang="en-ZA" sz="2400" dirty="0"/>
          </a:p>
        </p:txBody>
      </p:sp>
      <p:sp>
        <p:nvSpPr>
          <p:cNvPr id="4" name="Title 3"/>
          <p:cNvSpPr>
            <a:spLocks noGrp="1"/>
          </p:cNvSpPr>
          <p:nvPr>
            <p:ph type="title"/>
          </p:nvPr>
        </p:nvSpPr>
        <p:spPr/>
        <p:txBody>
          <a:bodyPr/>
          <a:lstStyle/>
          <a:p>
            <a:pPr algn="ctr"/>
            <a:r>
              <a:rPr lang="en-US" sz="2800" b="1" dirty="0"/>
              <a:t>Literature Review (Background) of a Proposal</a:t>
            </a:r>
            <a:endParaRPr lang="en-ZA" sz="2800" b="1" dirty="0"/>
          </a:p>
        </p:txBody>
      </p:sp>
    </p:spTree>
    <p:extLst>
      <p:ext uri="{BB962C8B-B14F-4D97-AF65-F5344CB8AC3E}">
        <p14:creationId xmlns:p14="http://schemas.microsoft.com/office/powerpoint/2010/main" val="3781249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ncrypted-tbn3.gstatic.com/images?q=tbn:ANd9GcSNxSJAr0YLiHqRYJkxqFDw-6257kcY_Fn4bpfromdz-mpDyDq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419600"/>
            <a:ext cx="373380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905000" y="1676400"/>
            <a:ext cx="7696200" cy="4724400"/>
          </a:xfrm>
        </p:spPr>
        <p:txBody>
          <a:bodyPr>
            <a:normAutofit/>
          </a:bodyPr>
          <a:lstStyle/>
          <a:p>
            <a:pPr lvl="0"/>
            <a:r>
              <a:rPr lang="en-ZA" sz="2400" dirty="0"/>
              <a:t>A literature review creates a "landscape" for the reader, giving them a fuller understanding of the developments in the field.  </a:t>
            </a:r>
          </a:p>
          <a:p>
            <a:pPr lvl="0"/>
            <a:r>
              <a:rPr lang="en-ZA" sz="2400" dirty="0"/>
              <a:t>This landscape informs the reader that the researcher has indeed assimilated all (or the vast majority of) previous, significant works in the field into their research.</a:t>
            </a:r>
          </a:p>
          <a:p>
            <a:pPr lvl="0"/>
            <a:endParaRPr lang="en-ZA" sz="2400" dirty="0"/>
          </a:p>
          <a:p>
            <a:pPr lvl="0"/>
            <a:endParaRPr lang="en-ZA" sz="2400" dirty="0"/>
          </a:p>
          <a:p>
            <a:pPr lvl="0"/>
            <a:endParaRPr lang="en-ZA" sz="2400" dirty="0"/>
          </a:p>
          <a:p>
            <a:pPr marL="114300" indent="0" algn="ctr">
              <a:buNone/>
            </a:pPr>
            <a:r>
              <a:rPr lang="en-ZA" sz="1800" i="1" dirty="0"/>
              <a:t> Drawn from Bloomsburg University, 2020</a:t>
            </a:r>
            <a:endParaRPr lang="en-ZA" sz="2400" i="1" dirty="0"/>
          </a:p>
          <a:p>
            <a:pPr marL="114300" indent="0">
              <a:buNone/>
            </a:pPr>
            <a:r>
              <a:rPr lang="en-ZA" sz="2400" dirty="0"/>
              <a:t> </a:t>
            </a:r>
            <a:endParaRPr lang="en-ZA" dirty="0"/>
          </a:p>
        </p:txBody>
      </p:sp>
      <p:sp>
        <p:nvSpPr>
          <p:cNvPr id="4" name="Title 3"/>
          <p:cNvSpPr>
            <a:spLocks noGrp="1"/>
          </p:cNvSpPr>
          <p:nvPr>
            <p:ph type="title"/>
          </p:nvPr>
        </p:nvSpPr>
        <p:spPr/>
        <p:txBody>
          <a:bodyPr/>
          <a:lstStyle/>
          <a:p>
            <a:pPr algn="ctr"/>
            <a:r>
              <a:rPr lang="en-US" sz="2800" b="1" dirty="0"/>
              <a:t>Literature Review (Background) of a Proposal</a:t>
            </a:r>
            <a:endParaRPr lang="en-ZA" sz="2800" b="1" dirty="0"/>
          </a:p>
        </p:txBody>
      </p:sp>
    </p:spTree>
    <p:extLst>
      <p:ext uri="{BB962C8B-B14F-4D97-AF65-F5344CB8AC3E}">
        <p14:creationId xmlns:p14="http://schemas.microsoft.com/office/powerpoint/2010/main" val="927373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encrypted-tbn3.gstatic.com/images?q=tbn:ANd9GcSVxq6FbzRT4X0H8VsL2kFY9y_xFwlezwdZKJ13c5VCdwLZfVOX">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352800"/>
            <a:ext cx="5638800" cy="33757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pPr algn="ctr"/>
            <a:r>
              <a:rPr lang="en-ZA" sz="2800" b="1" dirty="0"/>
              <a:t>Finding sources for the background</a:t>
            </a:r>
          </a:p>
        </p:txBody>
      </p:sp>
      <p:sp>
        <p:nvSpPr>
          <p:cNvPr id="3" name="Content Placeholder 2"/>
          <p:cNvSpPr>
            <a:spLocks noGrp="1"/>
          </p:cNvSpPr>
          <p:nvPr>
            <p:ph idx="1"/>
          </p:nvPr>
        </p:nvSpPr>
        <p:spPr/>
        <p:txBody>
          <a:bodyPr>
            <a:normAutofit/>
          </a:bodyPr>
          <a:lstStyle/>
          <a:p>
            <a:pPr marL="114300" indent="0">
              <a:buNone/>
            </a:pPr>
            <a:r>
              <a:rPr lang="en-ZA" sz="2400" b="1" dirty="0"/>
              <a:t>What am I searching for?</a:t>
            </a:r>
            <a:endParaRPr lang="en-ZA" dirty="0"/>
          </a:p>
          <a:p>
            <a:pPr lvl="0"/>
            <a:r>
              <a:rPr lang="en-ZA" dirty="0"/>
              <a:t>You may be looking for statistics (globally/locally)</a:t>
            </a:r>
          </a:p>
          <a:p>
            <a:pPr lvl="0"/>
            <a:r>
              <a:rPr lang="en-ZA" dirty="0"/>
              <a:t>You may be looking for literature for context/background information</a:t>
            </a:r>
          </a:p>
          <a:p>
            <a:pPr lvl="0"/>
            <a:r>
              <a:rPr lang="en-ZA" dirty="0"/>
              <a:t>You may be looking for trends or patterns</a:t>
            </a:r>
          </a:p>
          <a:p>
            <a:pPr lvl="0"/>
            <a:r>
              <a:rPr lang="en-ZA" dirty="0"/>
              <a:t>You may be looking for theories</a:t>
            </a:r>
          </a:p>
          <a:p>
            <a:endParaRPr lang="en-ZA" dirty="0"/>
          </a:p>
        </p:txBody>
      </p:sp>
    </p:spTree>
    <p:extLst>
      <p:ext uri="{BB962C8B-B14F-4D97-AF65-F5344CB8AC3E}">
        <p14:creationId xmlns:p14="http://schemas.microsoft.com/office/powerpoint/2010/main" val="3891230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ZA" sz="2800" b="1" dirty="0"/>
              <a:t>Finding sources for the background (con)</a:t>
            </a:r>
            <a:endParaRPr lang="en-ZA" sz="2800" dirty="0"/>
          </a:p>
        </p:txBody>
      </p:sp>
      <p:sp>
        <p:nvSpPr>
          <p:cNvPr id="5" name="Content Placeholder 4"/>
          <p:cNvSpPr>
            <a:spLocks noGrp="1"/>
          </p:cNvSpPr>
          <p:nvPr>
            <p:ph idx="1"/>
          </p:nvPr>
        </p:nvSpPr>
        <p:spPr/>
        <p:txBody>
          <a:bodyPr/>
          <a:lstStyle/>
          <a:p>
            <a:pPr lvl="0"/>
            <a:r>
              <a:rPr lang="en-ZA" dirty="0"/>
              <a:t>You may looking for statistical methods</a:t>
            </a:r>
          </a:p>
          <a:p>
            <a:pPr lvl="0"/>
            <a:r>
              <a:rPr lang="en-ZA" dirty="0"/>
              <a:t>You may be looking for examples of the research approach you are using</a:t>
            </a:r>
          </a:p>
          <a:p>
            <a:pPr lvl="0"/>
            <a:r>
              <a:rPr lang="en-ZA" dirty="0"/>
              <a:t>You may be looking for data gathering techniques</a:t>
            </a:r>
          </a:p>
          <a:p>
            <a:pPr lvl="0"/>
            <a:r>
              <a:rPr lang="en-ZA" dirty="0"/>
              <a:t>You may be looking for questions for your questionnaire</a:t>
            </a:r>
          </a:p>
          <a:p>
            <a:endParaRPr lang="en-ZA" dirty="0"/>
          </a:p>
        </p:txBody>
      </p:sp>
      <p:pic>
        <p:nvPicPr>
          <p:cNvPr id="6146" name="Picture 2" descr="https://encrypted-tbn0.gstatic.com/images?q=tbn:ANd9GcRA3B2fdroCI9wBrrJ0ld763RxeFcfMw12laZU6KAUjOYcSnpdV">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695700"/>
            <a:ext cx="5943600" cy="3162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329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b="1" dirty="0"/>
              <a:t>Critical Reading</a:t>
            </a:r>
            <a:endParaRPr lang="en-ZA" dirty="0"/>
          </a:p>
        </p:txBody>
      </p:sp>
      <p:sp>
        <p:nvSpPr>
          <p:cNvPr id="3" name="Content Placeholder 2"/>
          <p:cNvSpPr>
            <a:spLocks noGrp="1"/>
          </p:cNvSpPr>
          <p:nvPr>
            <p:ph idx="1"/>
          </p:nvPr>
        </p:nvSpPr>
        <p:spPr/>
        <p:txBody>
          <a:bodyPr>
            <a:normAutofit/>
          </a:bodyPr>
          <a:lstStyle/>
          <a:p>
            <a:r>
              <a:rPr lang="en-ZA" dirty="0"/>
              <a:t>It is also important to adopt a questioning and analytical approach towards the material.</a:t>
            </a:r>
          </a:p>
          <a:p>
            <a:r>
              <a:rPr lang="en-ZA" dirty="0"/>
              <a:t>To read critically and analytically, try answer the following questions:</a:t>
            </a:r>
          </a:p>
          <a:p>
            <a:pPr lvl="0"/>
            <a:endParaRPr lang="en-ZA" dirty="0"/>
          </a:p>
          <a:p>
            <a:pPr lvl="0"/>
            <a:r>
              <a:rPr lang="en-ZA" dirty="0"/>
              <a:t>What’s the author’s central argument or main point, i.e. what does the author want you, the reader, to accept?</a:t>
            </a:r>
          </a:p>
          <a:p>
            <a:pPr lvl="0"/>
            <a:r>
              <a:rPr lang="en-ZA" dirty="0"/>
              <a:t>What conclusions does the author reach?</a:t>
            </a:r>
          </a:p>
          <a:p>
            <a:endParaRPr lang="en-ZA" dirty="0"/>
          </a:p>
        </p:txBody>
      </p:sp>
      <p:pic>
        <p:nvPicPr>
          <p:cNvPr id="13314" name="Picture 2" descr="https://encrypted-tbn0.gstatic.com/images?q=tbn:ANd9GcSJwgzbTN28fHxLDeCZr-G-IQT2GBwE--NWRAdR12zFVumGnBHi">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906951"/>
            <a:ext cx="2244832" cy="16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146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ZA" b="1" dirty="0"/>
              <a:t>Critical Reading (con)</a:t>
            </a:r>
            <a:endParaRPr lang="en-ZA" dirty="0"/>
          </a:p>
        </p:txBody>
      </p:sp>
      <p:sp>
        <p:nvSpPr>
          <p:cNvPr id="3" name="Content Placeholder 2"/>
          <p:cNvSpPr>
            <a:spLocks noGrp="1"/>
          </p:cNvSpPr>
          <p:nvPr>
            <p:ph idx="1"/>
          </p:nvPr>
        </p:nvSpPr>
        <p:spPr/>
        <p:txBody>
          <a:bodyPr/>
          <a:lstStyle/>
          <a:p>
            <a:pPr lvl="0"/>
            <a:r>
              <a:rPr lang="en-ZA" dirty="0"/>
              <a:t>What evidence does the author put forward in support of his or her arguments and conclusions?</a:t>
            </a:r>
          </a:p>
          <a:p>
            <a:pPr lvl="0"/>
            <a:r>
              <a:rPr lang="en-ZA" dirty="0"/>
              <a:t>Do you think the evidence is strong enough to support the arguments and conclusions, i.e. is the evidence relevant and wide reaching enough?</a:t>
            </a:r>
          </a:p>
          <a:p>
            <a:pPr lvl="0"/>
            <a:r>
              <a:rPr lang="en-ZA" dirty="0"/>
              <a:t>Can these assumptions be challenged?</a:t>
            </a:r>
          </a:p>
          <a:p>
            <a:pPr lvl="0"/>
            <a:r>
              <a:rPr lang="en-ZA" dirty="0"/>
              <a:t>What is the context in which the text is written? </a:t>
            </a:r>
          </a:p>
          <a:p>
            <a:pPr lvl="0"/>
            <a:r>
              <a:rPr lang="en-ZA" dirty="0"/>
              <a:t>Does the cultural and historical context have an effect on the author’s assumptions, the content and the way it has been presented?</a:t>
            </a:r>
          </a:p>
          <a:p>
            <a:endParaRPr lang="en-ZA" dirty="0"/>
          </a:p>
        </p:txBody>
      </p:sp>
      <p:pic>
        <p:nvPicPr>
          <p:cNvPr id="4" name="Picture 2" descr="https://encrypted-tbn0.gstatic.com/images?q=tbn:ANd9GcSJwgzbTN28fHxLDeCZr-G-IQT2GBwE--NWRAdR12zFVumGnBHi">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1" y="5014821"/>
            <a:ext cx="2094659" cy="1560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481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620000" cy="753452"/>
          </a:xfrm>
        </p:spPr>
        <p:txBody>
          <a:bodyPr>
            <a:normAutofit/>
          </a:bodyPr>
          <a:lstStyle/>
          <a:p>
            <a:pPr algn="ctr"/>
            <a:r>
              <a:rPr lang="en-ZA" sz="3600" b="1" dirty="0"/>
              <a:t>Mind mapping / spider diagram</a:t>
            </a:r>
            <a:endParaRPr lang="en-ZA" sz="3600" dirty="0"/>
          </a:p>
        </p:txBody>
      </p:sp>
      <p:sp>
        <p:nvSpPr>
          <p:cNvPr id="5" name="Content Placeholder 4">
            <a:extLst>
              <a:ext uri="{FF2B5EF4-FFF2-40B4-BE49-F238E27FC236}">
                <a16:creationId xmlns:a16="http://schemas.microsoft.com/office/drawing/2014/main" id="{8D13DA8C-508D-3163-99CB-CFB1D0595F21}"/>
              </a:ext>
            </a:extLst>
          </p:cNvPr>
          <p:cNvSpPr>
            <a:spLocks noGrp="1"/>
          </p:cNvSpPr>
          <p:nvPr>
            <p:ph idx="1"/>
          </p:nvPr>
        </p:nvSpPr>
        <p:spPr/>
        <p:txBody>
          <a:bodyPr/>
          <a:lstStyle/>
          <a:p>
            <a:r>
              <a:rPr lang="en-ZA" dirty="0"/>
              <a:t>Sometimes it is helpful to create a mind map to arrange one’s ideas regarding the overall topic</a:t>
            </a:r>
          </a:p>
          <a:p>
            <a:r>
              <a:rPr lang="en-ZA" dirty="0"/>
              <a:t>The exercise of mind mapping relies on the researcher’s existing knowledge – both theoretical and experiential</a:t>
            </a:r>
          </a:p>
          <a:p>
            <a:endParaRPr lang="en-ZA" dirty="0"/>
          </a:p>
        </p:txBody>
      </p:sp>
    </p:spTree>
    <p:extLst>
      <p:ext uri="{BB962C8B-B14F-4D97-AF65-F5344CB8AC3E}">
        <p14:creationId xmlns:p14="http://schemas.microsoft.com/office/powerpoint/2010/main" val="40990036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6437</TotalTime>
  <Words>1623</Words>
  <Application>Microsoft Office PowerPoint</Application>
  <PresentationFormat>Widescreen</PresentationFormat>
  <Paragraphs>141</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Cambria</vt:lpstr>
      <vt:lpstr>Adjacency</vt:lpstr>
      <vt:lpstr>       Writing up the  Literature Review (Background)  and Problem Statement  </vt:lpstr>
      <vt:lpstr>Literature Review (Background) of a Proposal</vt:lpstr>
      <vt:lpstr>Literature Review (Background) of a Proposal</vt:lpstr>
      <vt:lpstr>Literature Review (Background) of a Proposal</vt:lpstr>
      <vt:lpstr>Finding sources for the background</vt:lpstr>
      <vt:lpstr>Finding sources for the background (con)</vt:lpstr>
      <vt:lpstr>Critical Reading</vt:lpstr>
      <vt:lpstr>Critical Reading (con)</vt:lpstr>
      <vt:lpstr>Mind mapping / spider diagram</vt:lpstr>
      <vt:lpstr>Mind mapping / spider diagram</vt:lpstr>
      <vt:lpstr>Mind mapping / spider diagram</vt:lpstr>
      <vt:lpstr>Mind mapping / spider diagram</vt:lpstr>
      <vt:lpstr>Mind mapping / spider diagram</vt:lpstr>
      <vt:lpstr>Mind mapping / spider diagram</vt:lpstr>
      <vt:lpstr>Simple Checklist for Background Section of my Proposal</vt:lpstr>
      <vt:lpstr>Useful Linking Words</vt:lpstr>
      <vt:lpstr>Problem Statement</vt:lpstr>
      <vt:lpstr>Problem Statement</vt:lpstr>
      <vt:lpstr>Problem Statement</vt:lpstr>
      <vt:lpstr>Problem Statement</vt:lpstr>
      <vt:lpstr>Writing the Problem Statement</vt:lpstr>
      <vt:lpstr>Problem Statement Example</vt:lpstr>
      <vt:lpstr>Problem Statement Example</vt:lpstr>
      <vt:lpstr>All the best with your literature review!</vt:lpstr>
      <vt:lpstr>References</vt:lpstr>
    </vt:vector>
  </TitlesOfParts>
  <Company>Nelson Mandela Metropolitan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Donian, Jennalee (Ms) (Summerstrand Campus North)</dc:creator>
  <cp:lastModifiedBy>Reviewer</cp:lastModifiedBy>
  <cp:revision>45</cp:revision>
  <cp:lastPrinted>2014-03-27T09:50:29Z</cp:lastPrinted>
  <dcterms:created xsi:type="dcterms:W3CDTF">2013-06-24T06:12:51Z</dcterms:created>
  <dcterms:modified xsi:type="dcterms:W3CDTF">2024-04-04T06:26:40Z</dcterms:modified>
</cp:coreProperties>
</file>