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98" r:id="rId5"/>
    <p:sldId id="300" r:id="rId6"/>
    <p:sldId id="309" r:id="rId7"/>
    <p:sldId id="310" r:id="rId8"/>
    <p:sldId id="312" r:id="rId9"/>
    <p:sldId id="306" r:id="rId10"/>
    <p:sldId id="301" r:id="rId11"/>
    <p:sldId id="302" r:id="rId12"/>
    <p:sldId id="303" r:id="rId13"/>
    <p:sldId id="313" r:id="rId14"/>
    <p:sldId id="304" r:id="rId15"/>
    <p:sldId id="314" r:id="rId16"/>
    <p:sldId id="305" r:id="rId17"/>
    <p:sldId id="315" r:id="rId18"/>
    <p:sldId id="307" r:id="rId19"/>
    <p:sldId id="30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My Master’s Journey</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fontScale="77500" lnSpcReduction="20000"/>
          </a:bodyPr>
          <a:lstStyle/>
          <a:p>
            <a:pPr>
              <a:lnSpc>
                <a:spcPct val="100000"/>
              </a:lnSpc>
            </a:pPr>
            <a:r>
              <a:rPr lang="en-US" sz="1600" dirty="0"/>
              <a:t>Lisa Els – master’s in nursing (research)</a:t>
            </a:r>
          </a:p>
          <a:p>
            <a:pPr>
              <a:lnSpc>
                <a:spcPct val="100000"/>
              </a:lnSpc>
            </a:pPr>
            <a:r>
              <a:rPr lang="en-US" sz="1600"/>
              <a:t>2024</a:t>
            </a:r>
            <a:endParaRPr lang="en-US" sz="1600" dirty="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a:p>
        </p:txBody>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8B30-7AFE-7E56-5AEC-371D77937305}"/>
              </a:ext>
            </a:extLst>
          </p:cNvPr>
          <p:cNvSpPr>
            <a:spLocks noGrp="1"/>
          </p:cNvSpPr>
          <p:nvPr>
            <p:ph type="title"/>
          </p:nvPr>
        </p:nvSpPr>
        <p:spPr/>
        <p:txBody>
          <a:bodyPr/>
          <a:lstStyle/>
          <a:p>
            <a:r>
              <a:rPr lang="en-ZA" dirty="0"/>
              <a:t>Challenges (con)  </a:t>
            </a:r>
          </a:p>
        </p:txBody>
      </p:sp>
      <p:sp>
        <p:nvSpPr>
          <p:cNvPr id="3" name="Content Placeholder 2">
            <a:extLst>
              <a:ext uri="{FF2B5EF4-FFF2-40B4-BE49-F238E27FC236}">
                <a16:creationId xmlns:a16="http://schemas.microsoft.com/office/drawing/2014/main" id="{39DA4701-C4A1-F5AF-C134-AEC750AB00AC}"/>
              </a:ext>
            </a:extLst>
          </p:cNvPr>
          <p:cNvSpPr>
            <a:spLocks noGrp="1"/>
          </p:cNvSpPr>
          <p:nvPr>
            <p:ph idx="1"/>
          </p:nvPr>
        </p:nvSpPr>
        <p:spPr/>
        <p:txBody>
          <a:bodyPr>
            <a:normAutofit/>
          </a:bodyPr>
          <a:lstStyle/>
          <a:p>
            <a:pPr>
              <a:buFont typeface="Wingdings" panose="05000000000000000000" pitchFamily="2" charset="2"/>
              <a:buChar char="v"/>
            </a:pPr>
            <a:r>
              <a:rPr lang="en-ZA" dirty="0"/>
              <a:t>Fear of COVID-19 – allaying my own fear, that of my staff and of my family</a:t>
            </a:r>
          </a:p>
          <a:p>
            <a:pPr>
              <a:buFont typeface="Wingdings" panose="05000000000000000000" pitchFamily="2" charset="2"/>
              <a:buChar char="v"/>
            </a:pPr>
            <a:r>
              <a:rPr lang="en-ZA" dirty="0"/>
              <a:t>Distance learning</a:t>
            </a:r>
          </a:p>
          <a:p>
            <a:pPr>
              <a:buFont typeface="Wingdings" panose="05000000000000000000" pitchFamily="2" charset="2"/>
              <a:buChar char="v"/>
            </a:pPr>
            <a:r>
              <a:rPr lang="en-ZA" dirty="0"/>
              <a:t>IT challenges – better with a ventilator than a computer!</a:t>
            </a:r>
          </a:p>
          <a:p>
            <a:pPr>
              <a:buFont typeface="Wingdings" panose="05000000000000000000" pitchFamily="2" charset="2"/>
              <a:buChar char="v"/>
            </a:pPr>
            <a:r>
              <a:rPr lang="en-ZA" dirty="0"/>
              <a:t>Personal challenges = family, theft of my laptop and ALL my data, illness and bereavement – in short…</a:t>
            </a:r>
          </a:p>
          <a:p>
            <a:pPr algn="ctr">
              <a:buFont typeface="Wingdings" panose="05000000000000000000" pitchFamily="2" charset="2"/>
              <a:buChar char="v"/>
            </a:pPr>
            <a:r>
              <a:rPr lang="en-ZA" sz="2800" b="1" dirty="0">
                <a:solidFill>
                  <a:srgbClr val="FF0000"/>
                </a:solidFill>
              </a:rPr>
              <a:t>THE WORLD DOES NOT STOP WHILE YOU ARE STUDYING!</a:t>
            </a:r>
          </a:p>
          <a:p>
            <a:pPr>
              <a:buFont typeface="Wingdings" panose="05000000000000000000" pitchFamily="2" charset="2"/>
              <a:buChar char="v"/>
            </a:pPr>
            <a:endParaRPr lang="en-ZA" dirty="0"/>
          </a:p>
        </p:txBody>
      </p:sp>
      <p:pic>
        <p:nvPicPr>
          <p:cNvPr id="5" name="Picture 4">
            <a:extLst>
              <a:ext uri="{FF2B5EF4-FFF2-40B4-BE49-F238E27FC236}">
                <a16:creationId xmlns:a16="http://schemas.microsoft.com/office/drawing/2014/main" id="{59485DF9-56BB-A8FD-369D-37D19BB0DE71}"/>
              </a:ext>
            </a:extLst>
          </p:cNvPr>
          <p:cNvPicPr>
            <a:picLocks noChangeAspect="1"/>
          </p:cNvPicPr>
          <p:nvPr/>
        </p:nvPicPr>
        <p:blipFill>
          <a:blip r:embed="rId2"/>
          <a:stretch>
            <a:fillRect/>
          </a:stretch>
        </p:blipFill>
        <p:spPr>
          <a:xfrm>
            <a:off x="8674583" y="356235"/>
            <a:ext cx="1495425" cy="1381125"/>
          </a:xfrm>
          <a:prstGeom prst="rect">
            <a:avLst/>
          </a:prstGeom>
        </p:spPr>
      </p:pic>
    </p:spTree>
    <p:extLst>
      <p:ext uri="{BB962C8B-B14F-4D97-AF65-F5344CB8AC3E}">
        <p14:creationId xmlns:p14="http://schemas.microsoft.com/office/powerpoint/2010/main" val="2720275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F0E5-412C-DF7B-60FD-38F69A77A1F1}"/>
              </a:ext>
            </a:extLst>
          </p:cNvPr>
          <p:cNvSpPr>
            <a:spLocks noGrp="1"/>
          </p:cNvSpPr>
          <p:nvPr>
            <p:ph type="title"/>
          </p:nvPr>
        </p:nvSpPr>
        <p:spPr/>
        <p:txBody>
          <a:bodyPr/>
          <a:lstStyle/>
          <a:p>
            <a:r>
              <a:rPr lang="en-ZA" dirty="0"/>
              <a:t>Highlights   </a:t>
            </a:r>
          </a:p>
        </p:txBody>
      </p:sp>
      <p:sp>
        <p:nvSpPr>
          <p:cNvPr id="3" name="Content Placeholder 2">
            <a:extLst>
              <a:ext uri="{FF2B5EF4-FFF2-40B4-BE49-F238E27FC236}">
                <a16:creationId xmlns:a16="http://schemas.microsoft.com/office/drawing/2014/main" id="{7F51BAF1-5F85-9D81-5D0F-72FA7BECD2DD}"/>
              </a:ext>
            </a:extLst>
          </p:cNvPr>
          <p:cNvSpPr>
            <a:spLocks noGrp="1"/>
          </p:cNvSpPr>
          <p:nvPr>
            <p:ph idx="1"/>
          </p:nvPr>
        </p:nvSpPr>
        <p:spPr/>
        <p:txBody>
          <a:bodyPr>
            <a:normAutofit/>
          </a:bodyPr>
          <a:lstStyle/>
          <a:p>
            <a:pPr>
              <a:buFont typeface="Wingdings" panose="05000000000000000000" pitchFamily="2" charset="2"/>
              <a:buChar char="v"/>
            </a:pPr>
            <a:r>
              <a:rPr lang="en-ZA" dirty="0"/>
              <a:t>Loved the whole process</a:t>
            </a:r>
          </a:p>
          <a:p>
            <a:pPr>
              <a:buFont typeface="Wingdings" panose="05000000000000000000" pitchFamily="2" charset="2"/>
              <a:buChar char="v"/>
            </a:pPr>
            <a:r>
              <a:rPr lang="en-ZA" dirty="0"/>
              <a:t>The feeling of personal growth</a:t>
            </a:r>
          </a:p>
          <a:p>
            <a:pPr>
              <a:buFont typeface="Wingdings" panose="05000000000000000000" pitchFamily="2" charset="2"/>
              <a:buChar char="v"/>
            </a:pPr>
            <a:r>
              <a:rPr lang="en-ZA" dirty="0"/>
              <a:t>Adding to the body of knowledge  - being part of the greater good </a:t>
            </a:r>
          </a:p>
          <a:p>
            <a:pPr>
              <a:buFont typeface="Wingdings" panose="05000000000000000000" pitchFamily="2" charset="2"/>
              <a:buChar char="v"/>
            </a:pPr>
            <a:r>
              <a:rPr lang="en-ZA" dirty="0"/>
              <a:t>Feeling of empowerment – knowledge is power – improved self esteem</a:t>
            </a:r>
          </a:p>
          <a:p>
            <a:pPr>
              <a:buFont typeface="Wingdings" panose="05000000000000000000" pitchFamily="2" charset="2"/>
              <a:buChar char="v"/>
            </a:pPr>
            <a:endParaRPr lang="en-ZA" dirty="0"/>
          </a:p>
        </p:txBody>
      </p:sp>
      <p:pic>
        <p:nvPicPr>
          <p:cNvPr id="5" name="Picture 4">
            <a:extLst>
              <a:ext uri="{FF2B5EF4-FFF2-40B4-BE49-F238E27FC236}">
                <a16:creationId xmlns:a16="http://schemas.microsoft.com/office/drawing/2014/main" id="{C160E778-4580-936F-3417-B4ED0E245A90}"/>
              </a:ext>
            </a:extLst>
          </p:cNvPr>
          <p:cNvPicPr>
            <a:picLocks noChangeAspect="1"/>
          </p:cNvPicPr>
          <p:nvPr/>
        </p:nvPicPr>
        <p:blipFill>
          <a:blip r:embed="rId2"/>
          <a:stretch>
            <a:fillRect/>
          </a:stretch>
        </p:blipFill>
        <p:spPr>
          <a:xfrm>
            <a:off x="8364399" y="-39369"/>
            <a:ext cx="2009775" cy="1776729"/>
          </a:xfrm>
          <a:prstGeom prst="rect">
            <a:avLst/>
          </a:prstGeom>
        </p:spPr>
      </p:pic>
    </p:spTree>
    <p:extLst>
      <p:ext uri="{BB962C8B-B14F-4D97-AF65-F5344CB8AC3E}">
        <p14:creationId xmlns:p14="http://schemas.microsoft.com/office/powerpoint/2010/main" val="164646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F0E5-412C-DF7B-60FD-38F69A77A1F1}"/>
              </a:ext>
            </a:extLst>
          </p:cNvPr>
          <p:cNvSpPr>
            <a:spLocks noGrp="1"/>
          </p:cNvSpPr>
          <p:nvPr>
            <p:ph type="title"/>
          </p:nvPr>
        </p:nvSpPr>
        <p:spPr/>
        <p:txBody>
          <a:bodyPr/>
          <a:lstStyle/>
          <a:p>
            <a:r>
              <a:rPr lang="en-ZA" dirty="0"/>
              <a:t>Highlights   </a:t>
            </a:r>
          </a:p>
        </p:txBody>
      </p:sp>
      <p:sp>
        <p:nvSpPr>
          <p:cNvPr id="3" name="Content Placeholder 2">
            <a:extLst>
              <a:ext uri="{FF2B5EF4-FFF2-40B4-BE49-F238E27FC236}">
                <a16:creationId xmlns:a16="http://schemas.microsoft.com/office/drawing/2014/main" id="{7F51BAF1-5F85-9D81-5D0F-72FA7BECD2DD}"/>
              </a:ext>
            </a:extLst>
          </p:cNvPr>
          <p:cNvSpPr>
            <a:spLocks noGrp="1"/>
          </p:cNvSpPr>
          <p:nvPr>
            <p:ph idx="1"/>
          </p:nvPr>
        </p:nvSpPr>
        <p:spPr/>
        <p:txBody>
          <a:bodyPr>
            <a:normAutofit/>
          </a:bodyPr>
          <a:lstStyle/>
          <a:p>
            <a:pPr>
              <a:buFont typeface="Wingdings" panose="05000000000000000000" pitchFamily="2" charset="2"/>
              <a:buChar char="v"/>
            </a:pPr>
            <a:r>
              <a:rPr lang="en-ZA" dirty="0"/>
              <a:t>Lifelong learning – ZOOM, MS TEAMS, new knowledge, learning the “Research Language”</a:t>
            </a:r>
          </a:p>
          <a:p>
            <a:pPr>
              <a:buFont typeface="Wingdings" panose="05000000000000000000" pitchFamily="2" charset="2"/>
              <a:buChar char="v"/>
            </a:pPr>
            <a:r>
              <a:rPr lang="en-ZA" dirty="0"/>
              <a:t>Building relationships with participants and my supervisor and co-supervisor – I cannot emphasize the importance of this enough – they are what kept me going and engaged in what could have been a very lonely journey</a:t>
            </a:r>
          </a:p>
          <a:p>
            <a:pPr>
              <a:buFont typeface="Wingdings" panose="05000000000000000000" pitchFamily="2" charset="2"/>
              <a:buChar char="v"/>
            </a:pPr>
            <a:r>
              <a:rPr lang="en-ZA" dirty="0"/>
              <a:t>Incredible “buy-in” from the participants which I found extremely humbling</a:t>
            </a:r>
          </a:p>
          <a:p>
            <a:pPr>
              <a:buFont typeface="Wingdings" panose="05000000000000000000" pitchFamily="2" charset="2"/>
              <a:buChar char="v"/>
            </a:pPr>
            <a:r>
              <a:rPr lang="en-ZA" dirty="0"/>
              <a:t>Amazing support from fellow managers in the workplace to assist and enable the interviews to take place which I found humbling</a:t>
            </a:r>
          </a:p>
          <a:p>
            <a:pPr>
              <a:buFont typeface="Wingdings" panose="05000000000000000000" pitchFamily="2" charset="2"/>
              <a:buChar char="v"/>
            </a:pPr>
            <a:endParaRPr lang="en-ZA" dirty="0"/>
          </a:p>
        </p:txBody>
      </p:sp>
      <p:pic>
        <p:nvPicPr>
          <p:cNvPr id="5" name="Picture 4">
            <a:extLst>
              <a:ext uri="{FF2B5EF4-FFF2-40B4-BE49-F238E27FC236}">
                <a16:creationId xmlns:a16="http://schemas.microsoft.com/office/drawing/2014/main" id="{C160E778-4580-936F-3417-B4ED0E245A90}"/>
              </a:ext>
            </a:extLst>
          </p:cNvPr>
          <p:cNvPicPr>
            <a:picLocks noChangeAspect="1"/>
          </p:cNvPicPr>
          <p:nvPr/>
        </p:nvPicPr>
        <p:blipFill>
          <a:blip r:embed="rId2"/>
          <a:stretch>
            <a:fillRect/>
          </a:stretch>
        </p:blipFill>
        <p:spPr>
          <a:xfrm>
            <a:off x="8364399" y="-39369"/>
            <a:ext cx="2009775" cy="1776729"/>
          </a:xfrm>
          <a:prstGeom prst="rect">
            <a:avLst/>
          </a:prstGeom>
        </p:spPr>
      </p:pic>
    </p:spTree>
    <p:extLst>
      <p:ext uri="{BB962C8B-B14F-4D97-AF65-F5344CB8AC3E}">
        <p14:creationId xmlns:p14="http://schemas.microsoft.com/office/powerpoint/2010/main" val="3821897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90E6-A0B5-CAEF-C4FC-8BEEE0705D00}"/>
              </a:ext>
            </a:extLst>
          </p:cNvPr>
          <p:cNvSpPr>
            <a:spLocks noGrp="1"/>
          </p:cNvSpPr>
          <p:nvPr>
            <p:ph type="title"/>
          </p:nvPr>
        </p:nvSpPr>
        <p:spPr/>
        <p:txBody>
          <a:bodyPr/>
          <a:lstStyle/>
          <a:p>
            <a:r>
              <a:rPr lang="en-ZA" dirty="0"/>
              <a:t>TIPS  </a:t>
            </a:r>
          </a:p>
        </p:txBody>
      </p:sp>
      <p:sp>
        <p:nvSpPr>
          <p:cNvPr id="3" name="Content Placeholder 2">
            <a:extLst>
              <a:ext uri="{FF2B5EF4-FFF2-40B4-BE49-F238E27FC236}">
                <a16:creationId xmlns:a16="http://schemas.microsoft.com/office/drawing/2014/main" id="{BFD07778-AE39-B7B5-397B-5D10355AA27E}"/>
              </a:ext>
            </a:extLst>
          </p:cNvPr>
          <p:cNvSpPr>
            <a:spLocks noGrp="1"/>
          </p:cNvSpPr>
          <p:nvPr>
            <p:ph idx="1"/>
          </p:nvPr>
        </p:nvSpPr>
        <p:spPr>
          <a:xfrm>
            <a:off x="1097280" y="2147958"/>
            <a:ext cx="10058400" cy="3760891"/>
          </a:xfrm>
        </p:spPr>
        <p:txBody>
          <a:bodyPr>
            <a:normAutofit/>
          </a:bodyPr>
          <a:lstStyle/>
          <a:p>
            <a:pPr>
              <a:buFont typeface="Wingdings" panose="05000000000000000000" pitchFamily="2" charset="2"/>
              <a:buChar char="v"/>
            </a:pPr>
            <a:r>
              <a:rPr lang="en-ZA" dirty="0"/>
              <a:t>COMMIT to the process</a:t>
            </a:r>
          </a:p>
          <a:p>
            <a:pPr>
              <a:buFont typeface="Wingdings" panose="05000000000000000000" pitchFamily="2" charset="2"/>
              <a:buChar char="v"/>
            </a:pPr>
            <a:r>
              <a:rPr lang="en-ZA" dirty="0"/>
              <a:t>Be patient – with yourself and the process – it is not easy – it would not be a post grad degree if it was</a:t>
            </a:r>
          </a:p>
          <a:p>
            <a:pPr>
              <a:buFont typeface="Wingdings" panose="05000000000000000000" pitchFamily="2" charset="2"/>
              <a:buChar char="v"/>
            </a:pPr>
            <a:r>
              <a:rPr lang="en-ZA" dirty="0"/>
              <a:t>As my current supervisor said, “ROME WAS NOT BUILT IN A DAY”</a:t>
            </a:r>
          </a:p>
          <a:p>
            <a:pPr>
              <a:buFont typeface="Wingdings" panose="05000000000000000000" pitchFamily="2" charset="2"/>
              <a:buChar char="v"/>
            </a:pPr>
            <a:r>
              <a:rPr lang="en-ZA" dirty="0"/>
              <a:t>Be consistent</a:t>
            </a:r>
          </a:p>
          <a:p>
            <a:pPr>
              <a:buFont typeface="Wingdings" panose="05000000000000000000" pitchFamily="2" charset="2"/>
              <a:buChar char="v"/>
            </a:pPr>
            <a:r>
              <a:rPr lang="en-ZA" dirty="0"/>
              <a:t>Make set times as per your own schedule – it must be realistic – SMART goals</a:t>
            </a:r>
          </a:p>
          <a:p>
            <a:pPr marL="0" indent="0">
              <a:buNone/>
            </a:pPr>
            <a:br>
              <a:rPr lang="en-ZA" dirty="0"/>
            </a:br>
            <a:endParaRPr lang="en-ZA" dirty="0"/>
          </a:p>
          <a:p>
            <a:pPr>
              <a:buFont typeface="Wingdings" panose="05000000000000000000" pitchFamily="2" charset="2"/>
              <a:buChar char="v"/>
            </a:pPr>
            <a:endParaRPr lang="en-ZA" dirty="0"/>
          </a:p>
        </p:txBody>
      </p:sp>
      <p:pic>
        <p:nvPicPr>
          <p:cNvPr id="7" name="Picture 6">
            <a:extLst>
              <a:ext uri="{FF2B5EF4-FFF2-40B4-BE49-F238E27FC236}">
                <a16:creationId xmlns:a16="http://schemas.microsoft.com/office/drawing/2014/main" id="{85D54E1D-828A-7BBF-644D-A66EF252FEAA}"/>
              </a:ext>
            </a:extLst>
          </p:cNvPr>
          <p:cNvPicPr>
            <a:picLocks noChangeAspect="1"/>
          </p:cNvPicPr>
          <p:nvPr/>
        </p:nvPicPr>
        <p:blipFill>
          <a:blip r:embed="rId2"/>
          <a:stretch>
            <a:fillRect/>
          </a:stretch>
        </p:blipFill>
        <p:spPr>
          <a:xfrm>
            <a:off x="8252377" y="250720"/>
            <a:ext cx="1809750" cy="1476375"/>
          </a:xfrm>
          <a:prstGeom prst="rect">
            <a:avLst/>
          </a:prstGeom>
        </p:spPr>
      </p:pic>
    </p:spTree>
    <p:extLst>
      <p:ext uri="{BB962C8B-B14F-4D97-AF65-F5344CB8AC3E}">
        <p14:creationId xmlns:p14="http://schemas.microsoft.com/office/powerpoint/2010/main" val="224726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E90E6-A0B5-CAEF-C4FC-8BEEE0705D00}"/>
              </a:ext>
            </a:extLst>
          </p:cNvPr>
          <p:cNvSpPr>
            <a:spLocks noGrp="1"/>
          </p:cNvSpPr>
          <p:nvPr>
            <p:ph type="title"/>
          </p:nvPr>
        </p:nvSpPr>
        <p:spPr/>
        <p:txBody>
          <a:bodyPr/>
          <a:lstStyle/>
          <a:p>
            <a:r>
              <a:rPr lang="en-ZA" dirty="0"/>
              <a:t>TIPS  </a:t>
            </a:r>
          </a:p>
        </p:txBody>
      </p:sp>
      <p:sp>
        <p:nvSpPr>
          <p:cNvPr id="3" name="Content Placeholder 2">
            <a:extLst>
              <a:ext uri="{FF2B5EF4-FFF2-40B4-BE49-F238E27FC236}">
                <a16:creationId xmlns:a16="http://schemas.microsoft.com/office/drawing/2014/main" id="{BFD07778-AE39-B7B5-397B-5D10355AA27E}"/>
              </a:ext>
            </a:extLst>
          </p:cNvPr>
          <p:cNvSpPr>
            <a:spLocks noGrp="1"/>
          </p:cNvSpPr>
          <p:nvPr>
            <p:ph idx="1"/>
          </p:nvPr>
        </p:nvSpPr>
        <p:spPr>
          <a:xfrm>
            <a:off x="1097280" y="2147958"/>
            <a:ext cx="10058400" cy="3760891"/>
          </a:xfrm>
        </p:spPr>
        <p:txBody>
          <a:bodyPr>
            <a:normAutofit/>
          </a:bodyPr>
          <a:lstStyle/>
          <a:p>
            <a:pPr>
              <a:buFont typeface="Wingdings" panose="05000000000000000000" pitchFamily="2" charset="2"/>
              <a:buChar char="v"/>
            </a:pPr>
            <a:r>
              <a:rPr lang="en-ZA" dirty="0"/>
              <a:t>Find a space in your home</a:t>
            </a:r>
          </a:p>
          <a:p>
            <a:pPr>
              <a:buFont typeface="Wingdings" panose="05000000000000000000" pitchFamily="2" charset="2"/>
              <a:buChar char="v"/>
            </a:pPr>
            <a:r>
              <a:rPr lang="en-ZA" dirty="0"/>
              <a:t>Set goals and stick to them wherever possible</a:t>
            </a:r>
          </a:p>
          <a:p>
            <a:pPr>
              <a:buFont typeface="Wingdings" panose="05000000000000000000" pitchFamily="2" charset="2"/>
              <a:buChar char="v"/>
            </a:pPr>
            <a:r>
              <a:rPr lang="en-ZA" dirty="0"/>
              <a:t>Find a support person</a:t>
            </a:r>
          </a:p>
          <a:p>
            <a:pPr>
              <a:buFont typeface="Wingdings" panose="05000000000000000000" pitchFamily="2" charset="2"/>
              <a:buChar char="v"/>
            </a:pPr>
            <a:r>
              <a:rPr lang="en-ZA" dirty="0"/>
              <a:t>Communicate often with your supervisor – around the topic, concerns, etc.</a:t>
            </a:r>
          </a:p>
          <a:p>
            <a:pPr algn="ctr">
              <a:buFont typeface="Wingdings" panose="05000000000000000000" pitchFamily="2" charset="2"/>
              <a:buChar char="v"/>
            </a:pPr>
            <a:r>
              <a:rPr lang="en-ZA" sz="2800" b="1" dirty="0">
                <a:solidFill>
                  <a:srgbClr val="FF0000"/>
                </a:solidFill>
              </a:rPr>
              <a:t>READ, READ, READ….</a:t>
            </a:r>
            <a:br>
              <a:rPr lang="en-ZA" dirty="0"/>
            </a:br>
            <a:endParaRPr lang="en-ZA" dirty="0"/>
          </a:p>
          <a:p>
            <a:pPr>
              <a:buFont typeface="Wingdings" panose="05000000000000000000" pitchFamily="2" charset="2"/>
              <a:buChar char="v"/>
            </a:pPr>
            <a:endParaRPr lang="en-ZA" dirty="0"/>
          </a:p>
        </p:txBody>
      </p:sp>
      <p:pic>
        <p:nvPicPr>
          <p:cNvPr id="7" name="Picture 6">
            <a:extLst>
              <a:ext uri="{FF2B5EF4-FFF2-40B4-BE49-F238E27FC236}">
                <a16:creationId xmlns:a16="http://schemas.microsoft.com/office/drawing/2014/main" id="{85D54E1D-828A-7BBF-644D-A66EF252FEAA}"/>
              </a:ext>
            </a:extLst>
          </p:cNvPr>
          <p:cNvPicPr>
            <a:picLocks noChangeAspect="1"/>
          </p:cNvPicPr>
          <p:nvPr/>
        </p:nvPicPr>
        <p:blipFill>
          <a:blip r:embed="rId2"/>
          <a:stretch>
            <a:fillRect/>
          </a:stretch>
        </p:blipFill>
        <p:spPr>
          <a:xfrm>
            <a:off x="8252377" y="250720"/>
            <a:ext cx="1809750" cy="1476375"/>
          </a:xfrm>
          <a:prstGeom prst="rect">
            <a:avLst/>
          </a:prstGeom>
        </p:spPr>
      </p:pic>
    </p:spTree>
    <p:extLst>
      <p:ext uri="{BB962C8B-B14F-4D97-AF65-F5344CB8AC3E}">
        <p14:creationId xmlns:p14="http://schemas.microsoft.com/office/powerpoint/2010/main" val="182301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642CB-77A2-2E7B-DFA9-D1BF8123B82B}"/>
              </a:ext>
            </a:extLst>
          </p:cNvPr>
          <p:cNvSpPr>
            <a:spLocks noGrp="1"/>
          </p:cNvSpPr>
          <p:nvPr>
            <p:ph type="title"/>
          </p:nvPr>
        </p:nvSpPr>
        <p:spPr/>
        <p:txBody>
          <a:bodyPr/>
          <a:lstStyle/>
          <a:p>
            <a:r>
              <a:rPr lang="en-ZA" dirty="0"/>
              <a:t>In conclusion</a:t>
            </a:r>
          </a:p>
        </p:txBody>
      </p:sp>
      <p:sp>
        <p:nvSpPr>
          <p:cNvPr id="3" name="Content Placeholder 2">
            <a:extLst>
              <a:ext uri="{FF2B5EF4-FFF2-40B4-BE49-F238E27FC236}">
                <a16:creationId xmlns:a16="http://schemas.microsoft.com/office/drawing/2014/main" id="{5A56B7CC-DFF0-8AF5-A95B-158F42C8F24E}"/>
              </a:ext>
            </a:extLst>
          </p:cNvPr>
          <p:cNvSpPr>
            <a:spLocks noGrp="1"/>
          </p:cNvSpPr>
          <p:nvPr>
            <p:ph idx="1"/>
          </p:nvPr>
        </p:nvSpPr>
        <p:spPr/>
        <p:txBody>
          <a:bodyPr>
            <a:normAutofit fontScale="85000" lnSpcReduction="20000"/>
          </a:bodyPr>
          <a:lstStyle/>
          <a:p>
            <a:pPr>
              <a:buFont typeface="Wingdings" panose="05000000000000000000" pitchFamily="2" charset="2"/>
              <a:buChar char="v"/>
            </a:pPr>
            <a:r>
              <a:rPr lang="en-ZA" dirty="0"/>
              <a:t>Enjoy every minute</a:t>
            </a:r>
          </a:p>
          <a:p>
            <a:pPr>
              <a:buFont typeface="Wingdings" panose="05000000000000000000" pitchFamily="2" charset="2"/>
              <a:buChar char="v"/>
            </a:pPr>
            <a:r>
              <a:rPr lang="en-ZA" dirty="0"/>
              <a:t>Listen to your supervisors – they are the experts that will get you over the winning line</a:t>
            </a:r>
          </a:p>
          <a:p>
            <a:pPr>
              <a:buFont typeface="Wingdings" panose="05000000000000000000" pitchFamily="2" charset="2"/>
              <a:buChar char="v"/>
            </a:pPr>
            <a:r>
              <a:rPr lang="en-ZA" dirty="0"/>
              <a:t>The initial hard work makes the end much easier </a:t>
            </a:r>
          </a:p>
          <a:p>
            <a:pPr>
              <a:buFont typeface="Wingdings" panose="05000000000000000000" pitchFamily="2" charset="2"/>
              <a:buChar char="v"/>
            </a:pPr>
            <a:r>
              <a:rPr lang="en-ZA" dirty="0"/>
              <a:t>Understand that this is not a quick process – the sooner you understand this, the less anxious and frustrated you will be </a:t>
            </a:r>
          </a:p>
          <a:p>
            <a:pPr algn="ctr">
              <a:buFont typeface="Wingdings" panose="05000000000000000000" pitchFamily="2" charset="2"/>
              <a:buChar char="v"/>
            </a:pPr>
            <a:r>
              <a:rPr lang="en-ZA" b="1" dirty="0">
                <a:solidFill>
                  <a:srgbClr val="FF0000"/>
                </a:solidFill>
              </a:rPr>
              <a:t>IF ROME WAS BUILT IN A DAY, GRADUATION WOULD BE A DAILY OCCURRENCE</a:t>
            </a:r>
            <a:r>
              <a:rPr lang="en-ZA" b="1" dirty="0"/>
              <a:t>.</a:t>
            </a:r>
          </a:p>
          <a:p>
            <a:pPr>
              <a:buFont typeface="Wingdings" panose="05000000000000000000" pitchFamily="2" charset="2"/>
              <a:buChar char="v"/>
            </a:pPr>
            <a:r>
              <a:rPr lang="en-ZA" dirty="0"/>
              <a:t>Be proud to be adding to the world of research in your own small way</a:t>
            </a:r>
          </a:p>
          <a:p>
            <a:pPr algn="ctr" hangingPunct="0">
              <a:lnSpc>
                <a:spcPct val="150000"/>
              </a:lnSpc>
              <a:spcAft>
                <a:spcPts val="1200"/>
              </a:spcAft>
            </a:pPr>
            <a:r>
              <a:rPr lang="en-GB" sz="1800" i="1" kern="1400" dirty="0">
                <a:effectLst/>
                <a:latin typeface="Arial" panose="020B0604020202020204" pitchFamily="34" charset="0"/>
                <a:ea typeface="Times New Roman" panose="02020603050405020304" pitchFamily="18" charset="0"/>
                <a:cs typeface="Arial" panose="020B0604020202020204" pitchFamily="34" charset="0"/>
              </a:rPr>
              <a:t>“Not all of us can do great things. But we can do small things with great love”</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algn="ctr" hangingPunct="0">
              <a:lnSpc>
                <a:spcPct val="150000"/>
              </a:lnSpc>
              <a:spcAft>
                <a:spcPts val="1200"/>
              </a:spcAft>
            </a:pPr>
            <a:r>
              <a:rPr lang="en-GB" sz="1800" b="1" kern="1400" dirty="0">
                <a:effectLst/>
                <a:latin typeface="Arial" panose="020B0604020202020204" pitchFamily="34" charset="0"/>
                <a:ea typeface="Times New Roman" panose="02020603050405020304" pitchFamily="18" charset="0"/>
                <a:cs typeface="Arial" panose="020B0604020202020204" pitchFamily="34" charset="0"/>
              </a:rPr>
              <a:t>Mother Teresa</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v"/>
            </a:pPr>
            <a:endParaRPr lang="en-ZA" dirty="0"/>
          </a:p>
          <a:p>
            <a:pPr>
              <a:buFont typeface="Wingdings" panose="05000000000000000000" pitchFamily="2" charset="2"/>
              <a:buChar char="v"/>
            </a:pPr>
            <a:endParaRPr lang="en-ZA" dirty="0"/>
          </a:p>
        </p:txBody>
      </p:sp>
      <p:pic>
        <p:nvPicPr>
          <p:cNvPr id="5" name="Picture 4">
            <a:extLst>
              <a:ext uri="{FF2B5EF4-FFF2-40B4-BE49-F238E27FC236}">
                <a16:creationId xmlns:a16="http://schemas.microsoft.com/office/drawing/2014/main" id="{5AB75B43-B84B-CD76-1203-291977C8F0E3}"/>
              </a:ext>
            </a:extLst>
          </p:cNvPr>
          <p:cNvPicPr>
            <a:picLocks noChangeAspect="1"/>
          </p:cNvPicPr>
          <p:nvPr/>
        </p:nvPicPr>
        <p:blipFill>
          <a:blip r:embed="rId2"/>
          <a:stretch>
            <a:fillRect/>
          </a:stretch>
        </p:blipFill>
        <p:spPr>
          <a:xfrm>
            <a:off x="7522058" y="0"/>
            <a:ext cx="2581275" cy="1733550"/>
          </a:xfrm>
          <a:prstGeom prst="rect">
            <a:avLst/>
          </a:prstGeom>
        </p:spPr>
      </p:pic>
    </p:spTree>
    <p:extLst>
      <p:ext uri="{BB962C8B-B14F-4D97-AF65-F5344CB8AC3E}">
        <p14:creationId xmlns:p14="http://schemas.microsoft.com/office/powerpoint/2010/main" val="301772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5AB5-2382-8683-A7C4-937112E59E8A}"/>
              </a:ext>
            </a:extLst>
          </p:cNvPr>
          <p:cNvSpPr>
            <a:spLocks noGrp="1"/>
          </p:cNvSpPr>
          <p:nvPr>
            <p:ph type="title"/>
          </p:nvPr>
        </p:nvSpPr>
        <p:spPr/>
        <p:txBody>
          <a:bodyPr/>
          <a:lstStyle/>
          <a:p>
            <a:r>
              <a:rPr lang="en-ZA" dirty="0"/>
              <a:t>Questions </a:t>
            </a:r>
          </a:p>
        </p:txBody>
      </p:sp>
      <p:pic>
        <p:nvPicPr>
          <p:cNvPr id="5" name="Content Placeholder 4">
            <a:extLst>
              <a:ext uri="{FF2B5EF4-FFF2-40B4-BE49-F238E27FC236}">
                <a16:creationId xmlns:a16="http://schemas.microsoft.com/office/drawing/2014/main" id="{71CFADFE-DF1B-116F-DE38-E5AB2BDFB91C}"/>
              </a:ext>
            </a:extLst>
          </p:cNvPr>
          <p:cNvPicPr>
            <a:picLocks noGrp="1" noChangeAspect="1"/>
          </p:cNvPicPr>
          <p:nvPr>
            <p:ph idx="1"/>
          </p:nvPr>
        </p:nvPicPr>
        <p:blipFill>
          <a:blip r:embed="rId2"/>
          <a:stretch>
            <a:fillRect/>
          </a:stretch>
        </p:blipFill>
        <p:spPr>
          <a:xfrm>
            <a:off x="4611758" y="2193232"/>
            <a:ext cx="2318026" cy="3540922"/>
          </a:xfrm>
        </p:spPr>
      </p:pic>
    </p:spTree>
    <p:extLst>
      <p:ext uri="{BB962C8B-B14F-4D97-AF65-F5344CB8AC3E}">
        <p14:creationId xmlns:p14="http://schemas.microsoft.com/office/powerpoint/2010/main" val="414037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Introduction   </a:t>
            </a:r>
          </a:p>
        </p:txBody>
      </p:sp>
      <p:sp>
        <p:nvSpPr>
          <p:cNvPr id="5" name="Content Placeholder 4">
            <a:extLst>
              <a:ext uri="{FF2B5EF4-FFF2-40B4-BE49-F238E27FC236}">
                <a16:creationId xmlns:a16="http://schemas.microsoft.com/office/drawing/2014/main" id="{92EE13E8-C0A0-1B65-E2E9-6052EB1D6626}"/>
              </a:ext>
            </a:extLst>
          </p:cNvPr>
          <p:cNvSpPr>
            <a:spLocks noGrp="1"/>
          </p:cNvSpPr>
          <p:nvPr>
            <p:ph idx="1"/>
          </p:nvPr>
        </p:nvSpPr>
        <p:spPr/>
        <p:txBody>
          <a:bodyPr/>
          <a:lstStyle/>
          <a:p>
            <a:pPr>
              <a:buFont typeface="Wingdings" panose="05000000000000000000" pitchFamily="2" charset="2"/>
              <a:buChar char="v"/>
            </a:pPr>
            <a:r>
              <a:rPr lang="en-ZA" dirty="0"/>
              <a:t> Thank you to the university for inviting me to take part in this orientation programme.</a:t>
            </a:r>
          </a:p>
          <a:p>
            <a:pPr>
              <a:buFont typeface="Wingdings" panose="05000000000000000000" pitchFamily="2" charset="2"/>
              <a:buChar char="v"/>
            </a:pPr>
            <a:r>
              <a:rPr lang="en-ZA" dirty="0"/>
              <a:t> Thank you to you, the students, for your time and for allowing me to share my journey with you</a:t>
            </a:r>
          </a:p>
          <a:p>
            <a:pPr>
              <a:buFont typeface="Wingdings" panose="05000000000000000000" pitchFamily="2" charset="2"/>
              <a:buChar char="v"/>
            </a:pPr>
            <a:r>
              <a:rPr lang="en-ZA" dirty="0"/>
              <a:t>Congratulations on your decision to further your studies </a:t>
            </a:r>
          </a:p>
          <a:p>
            <a:pPr>
              <a:buFont typeface="Wingdings" panose="05000000000000000000" pitchFamily="2" charset="2"/>
              <a:buChar char="v"/>
            </a:pPr>
            <a:r>
              <a:rPr lang="en-ZA" dirty="0"/>
              <a:t>This is one of the best decisions you could make for yourselves</a:t>
            </a:r>
          </a:p>
          <a:p>
            <a:pPr>
              <a:buFont typeface="Wingdings" panose="05000000000000000000" pitchFamily="2" charset="2"/>
              <a:buChar char="v"/>
            </a:pPr>
            <a:r>
              <a:rPr lang="en-ZA" dirty="0"/>
              <a:t>I will be sharing: my topic, the process, some of the challenges I faced, the highlights and finally some tips to guide you along your own study journeys.</a:t>
            </a:r>
          </a:p>
          <a:p>
            <a:pPr marL="0" indent="0">
              <a:buNone/>
            </a:pPr>
            <a:endParaRPr lang="en-ZA" dirty="0"/>
          </a:p>
          <a:p>
            <a:pPr>
              <a:buFont typeface="Wingdings" panose="05000000000000000000" pitchFamily="2" charset="2"/>
              <a:buChar char="v"/>
            </a:pPr>
            <a:endParaRPr lang="en-ZA" dirty="0"/>
          </a:p>
        </p:txBody>
      </p:sp>
      <p:pic>
        <p:nvPicPr>
          <p:cNvPr id="9" name="Picture 8">
            <a:extLst>
              <a:ext uri="{FF2B5EF4-FFF2-40B4-BE49-F238E27FC236}">
                <a16:creationId xmlns:a16="http://schemas.microsoft.com/office/drawing/2014/main" id="{A0E19E55-8720-9818-7E62-26F034494FEF}"/>
              </a:ext>
            </a:extLst>
          </p:cNvPr>
          <p:cNvPicPr>
            <a:picLocks noChangeAspect="1"/>
          </p:cNvPicPr>
          <p:nvPr/>
        </p:nvPicPr>
        <p:blipFill>
          <a:blip r:embed="rId3"/>
          <a:stretch>
            <a:fillRect/>
          </a:stretch>
        </p:blipFill>
        <p:spPr>
          <a:xfrm>
            <a:off x="8483868" y="0"/>
            <a:ext cx="1896104" cy="1737360"/>
          </a:xfrm>
          <a:prstGeom prst="rect">
            <a:avLst/>
          </a:prstGeom>
        </p:spPr>
      </p:pic>
    </p:spTree>
    <p:extLst>
      <p:ext uri="{BB962C8B-B14F-4D97-AF65-F5344CB8AC3E}">
        <p14:creationId xmlns:p14="http://schemas.microsoft.com/office/powerpoint/2010/main" val="2933514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Who am I?  </a:t>
            </a:r>
          </a:p>
        </p:txBody>
      </p:sp>
      <p:sp>
        <p:nvSpPr>
          <p:cNvPr id="5" name="Content Placeholder 4">
            <a:extLst>
              <a:ext uri="{FF2B5EF4-FFF2-40B4-BE49-F238E27FC236}">
                <a16:creationId xmlns:a16="http://schemas.microsoft.com/office/drawing/2014/main" id="{92EE13E8-C0A0-1B65-E2E9-6052EB1D6626}"/>
              </a:ext>
            </a:extLst>
          </p:cNvPr>
          <p:cNvSpPr>
            <a:spLocks noGrp="1"/>
          </p:cNvSpPr>
          <p:nvPr>
            <p:ph idx="1"/>
          </p:nvPr>
        </p:nvSpPr>
        <p:spPr/>
        <p:txBody>
          <a:bodyPr/>
          <a:lstStyle/>
          <a:p>
            <a:pPr>
              <a:buFont typeface="Wingdings" panose="05000000000000000000" pitchFamily="2" charset="2"/>
              <a:buChar char="v"/>
            </a:pPr>
            <a:r>
              <a:rPr lang="en-ZA" dirty="0"/>
              <a:t>I am currently in the role of a Nurse Manager at a private mental health clinic in East London.</a:t>
            </a:r>
          </a:p>
          <a:p>
            <a:pPr>
              <a:buFont typeface="Wingdings" panose="05000000000000000000" pitchFamily="2" charset="2"/>
              <a:buChar char="v"/>
            </a:pPr>
            <a:r>
              <a:rPr lang="en-ZA" dirty="0"/>
              <a:t>I am a wife and a mother to a wonderful son</a:t>
            </a:r>
          </a:p>
          <a:p>
            <a:pPr>
              <a:buFont typeface="Wingdings" panose="05000000000000000000" pitchFamily="2" charset="2"/>
              <a:buChar char="v"/>
            </a:pPr>
            <a:r>
              <a:rPr lang="en-ZA" dirty="0"/>
              <a:t>I graduated with a </a:t>
            </a:r>
            <a:r>
              <a:rPr lang="en-ZA" dirty="0" err="1"/>
              <a:t>B.Cur</a:t>
            </a:r>
            <a:r>
              <a:rPr lang="en-ZA" dirty="0"/>
              <a:t> degree from the University of Port Elizabeth in 1991 and have been in the private hospital industry ever since.</a:t>
            </a:r>
          </a:p>
          <a:p>
            <a:pPr>
              <a:buFont typeface="Wingdings" panose="05000000000000000000" pitchFamily="2" charset="2"/>
              <a:buChar char="v"/>
            </a:pPr>
            <a:r>
              <a:rPr lang="en-ZA" dirty="0"/>
              <a:t>In 2000, I obtained an Advanced University Diploma in Nursing Management from the University of Potchefstroom</a:t>
            </a:r>
          </a:p>
          <a:p>
            <a:pPr>
              <a:buFont typeface="Wingdings" panose="05000000000000000000" pitchFamily="2" charset="2"/>
              <a:buChar char="v"/>
            </a:pPr>
            <a:r>
              <a:rPr lang="en-ZA" dirty="0"/>
              <a:t>In 2003, I obtained an Advanced University Diploma in Nursing Education from the University of Potchefstroom (</a:t>
            </a:r>
            <a:r>
              <a:rPr lang="en-ZA" i="1" dirty="0"/>
              <a:t>cum laude</a:t>
            </a:r>
            <a:r>
              <a:rPr lang="en-ZA" dirty="0"/>
              <a:t>)</a:t>
            </a:r>
          </a:p>
          <a:p>
            <a:pPr>
              <a:buFont typeface="Wingdings" panose="05000000000000000000" pitchFamily="2" charset="2"/>
              <a:buChar char="v"/>
            </a:pPr>
            <a:endParaRPr lang="en-ZA" dirty="0"/>
          </a:p>
          <a:p>
            <a:pPr>
              <a:buFont typeface="Wingdings" panose="05000000000000000000" pitchFamily="2" charset="2"/>
              <a:buChar char="v"/>
            </a:pPr>
            <a:endParaRPr lang="en-ZA" dirty="0"/>
          </a:p>
        </p:txBody>
      </p:sp>
      <p:pic>
        <p:nvPicPr>
          <p:cNvPr id="9" name="Picture 8">
            <a:extLst>
              <a:ext uri="{FF2B5EF4-FFF2-40B4-BE49-F238E27FC236}">
                <a16:creationId xmlns:a16="http://schemas.microsoft.com/office/drawing/2014/main" id="{A0E19E55-8720-9818-7E62-26F034494FEF}"/>
              </a:ext>
            </a:extLst>
          </p:cNvPr>
          <p:cNvPicPr>
            <a:picLocks noChangeAspect="1"/>
          </p:cNvPicPr>
          <p:nvPr/>
        </p:nvPicPr>
        <p:blipFill>
          <a:blip r:embed="rId3"/>
          <a:stretch>
            <a:fillRect/>
          </a:stretch>
        </p:blipFill>
        <p:spPr>
          <a:xfrm>
            <a:off x="8483868" y="0"/>
            <a:ext cx="1896104" cy="1737360"/>
          </a:xfrm>
          <a:prstGeom prst="rect">
            <a:avLst/>
          </a:prstGeom>
        </p:spPr>
      </p:pic>
    </p:spTree>
    <p:extLst>
      <p:ext uri="{BB962C8B-B14F-4D97-AF65-F5344CB8AC3E}">
        <p14:creationId xmlns:p14="http://schemas.microsoft.com/office/powerpoint/2010/main" val="2567178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Who am I?  </a:t>
            </a:r>
          </a:p>
        </p:txBody>
      </p:sp>
      <p:sp>
        <p:nvSpPr>
          <p:cNvPr id="5" name="Content Placeholder 4">
            <a:extLst>
              <a:ext uri="{FF2B5EF4-FFF2-40B4-BE49-F238E27FC236}">
                <a16:creationId xmlns:a16="http://schemas.microsoft.com/office/drawing/2014/main" id="{92EE13E8-C0A0-1B65-E2E9-6052EB1D6626}"/>
              </a:ext>
            </a:extLst>
          </p:cNvPr>
          <p:cNvSpPr>
            <a:spLocks noGrp="1"/>
          </p:cNvSpPr>
          <p:nvPr>
            <p:ph idx="1"/>
          </p:nvPr>
        </p:nvSpPr>
        <p:spPr/>
        <p:txBody>
          <a:bodyPr/>
          <a:lstStyle/>
          <a:p>
            <a:pPr>
              <a:buFont typeface="Wingdings" panose="05000000000000000000" pitchFamily="2" charset="2"/>
              <a:buChar char="v"/>
            </a:pPr>
            <a:r>
              <a:rPr lang="en-ZA" dirty="0"/>
              <a:t>Between 2003 and 2009, I held numerous management positions as well as being a clinical training specialist and dabbling in a bit of Infection Prevention in a Private Hospital group in East London</a:t>
            </a:r>
          </a:p>
          <a:p>
            <a:pPr>
              <a:buFont typeface="Wingdings" panose="05000000000000000000" pitchFamily="2" charset="2"/>
              <a:buChar char="v"/>
            </a:pPr>
            <a:r>
              <a:rPr lang="en-ZA" dirty="0"/>
              <a:t>I continued to undertake numerous short courses, mostly in management skills</a:t>
            </a:r>
          </a:p>
          <a:p>
            <a:pPr>
              <a:buFont typeface="Wingdings" panose="05000000000000000000" pitchFamily="2" charset="2"/>
              <a:buChar char="v"/>
            </a:pPr>
            <a:r>
              <a:rPr lang="en-ZA" dirty="0"/>
              <a:t>In 2009, I stepped out of a senior role and went back to the floor into an Intensive Care Unit which was possibly the best period of my whole nursing career – where I saw life, death, despair and hope all rolled into one!</a:t>
            </a:r>
          </a:p>
          <a:p>
            <a:pPr>
              <a:buFont typeface="Wingdings" panose="05000000000000000000" pitchFamily="2" charset="2"/>
              <a:buChar char="v"/>
            </a:pPr>
            <a:r>
              <a:rPr lang="en-ZA" dirty="0"/>
              <a:t>True to my spirit of being a lifelong learner, I completed an Advanced Diploma in Critical Care Nursing, graduating </a:t>
            </a:r>
            <a:r>
              <a:rPr lang="en-ZA" i="1" dirty="0"/>
              <a:t>cum laude</a:t>
            </a:r>
          </a:p>
          <a:p>
            <a:pPr>
              <a:buFont typeface="Wingdings" panose="05000000000000000000" pitchFamily="2" charset="2"/>
              <a:buChar char="v"/>
            </a:pPr>
            <a:endParaRPr lang="en-ZA" dirty="0"/>
          </a:p>
        </p:txBody>
      </p:sp>
      <p:pic>
        <p:nvPicPr>
          <p:cNvPr id="9" name="Picture 8">
            <a:extLst>
              <a:ext uri="{FF2B5EF4-FFF2-40B4-BE49-F238E27FC236}">
                <a16:creationId xmlns:a16="http://schemas.microsoft.com/office/drawing/2014/main" id="{A0E19E55-8720-9818-7E62-26F034494FEF}"/>
              </a:ext>
            </a:extLst>
          </p:cNvPr>
          <p:cNvPicPr>
            <a:picLocks noChangeAspect="1"/>
          </p:cNvPicPr>
          <p:nvPr/>
        </p:nvPicPr>
        <p:blipFill>
          <a:blip r:embed="rId3"/>
          <a:stretch>
            <a:fillRect/>
          </a:stretch>
        </p:blipFill>
        <p:spPr>
          <a:xfrm>
            <a:off x="8483868" y="0"/>
            <a:ext cx="1896104" cy="1737360"/>
          </a:xfrm>
          <a:prstGeom prst="rect">
            <a:avLst/>
          </a:prstGeom>
        </p:spPr>
      </p:pic>
    </p:spTree>
    <p:extLst>
      <p:ext uri="{BB962C8B-B14F-4D97-AF65-F5344CB8AC3E}">
        <p14:creationId xmlns:p14="http://schemas.microsoft.com/office/powerpoint/2010/main" val="151804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Who am I?  </a:t>
            </a:r>
          </a:p>
        </p:txBody>
      </p:sp>
      <p:sp>
        <p:nvSpPr>
          <p:cNvPr id="5" name="Content Placeholder 4">
            <a:extLst>
              <a:ext uri="{FF2B5EF4-FFF2-40B4-BE49-F238E27FC236}">
                <a16:creationId xmlns:a16="http://schemas.microsoft.com/office/drawing/2014/main" id="{92EE13E8-C0A0-1B65-E2E9-6052EB1D6626}"/>
              </a:ext>
            </a:extLst>
          </p:cNvPr>
          <p:cNvSpPr>
            <a:spLocks noGrp="1"/>
          </p:cNvSpPr>
          <p:nvPr>
            <p:ph idx="1"/>
          </p:nvPr>
        </p:nvSpPr>
        <p:spPr/>
        <p:txBody>
          <a:bodyPr>
            <a:normAutofit lnSpcReduction="10000"/>
          </a:bodyPr>
          <a:lstStyle/>
          <a:p>
            <a:pPr>
              <a:buFont typeface="Wingdings" panose="05000000000000000000" pitchFamily="2" charset="2"/>
              <a:buChar char="v"/>
            </a:pPr>
            <a:r>
              <a:rPr lang="en-ZA" dirty="0"/>
              <a:t>Management and training lured me out of ICU and my management role started again to where I am currently placed at present.</a:t>
            </a:r>
          </a:p>
          <a:p>
            <a:pPr>
              <a:buFont typeface="Wingdings" panose="05000000000000000000" pitchFamily="2" charset="2"/>
              <a:buChar char="v"/>
            </a:pPr>
            <a:r>
              <a:rPr lang="en-ZA" dirty="0"/>
              <a:t>To be the best possible version of oneself, I believe that one needs to continually grow and look for opportunities to develop oneself in whatever way possible.</a:t>
            </a:r>
          </a:p>
          <a:p>
            <a:pPr>
              <a:buFont typeface="Wingdings" panose="05000000000000000000" pitchFamily="2" charset="2"/>
              <a:buChar char="v"/>
            </a:pPr>
            <a:r>
              <a:rPr lang="en-ZA" dirty="0"/>
              <a:t>As a Nurse Manager, in order to be influential and assist others to be the best that they can be, I decided that my study days were not over and hence, I find myself in this position, telling you all about my journey in further post graduate studies and I enrolled for a Masters with a local university. </a:t>
            </a:r>
          </a:p>
          <a:p>
            <a:pPr>
              <a:buFont typeface="Wingdings" panose="05000000000000000000" pitchFamily="2" charset="2"/>
              <a:buChar char="v"/>
            </a:pPr>
            <a:r>
              <a:rPr lang="en-ZA" dirty="0"/>
              <a:t>However, I decided to stop midway during the year and the following year, I enrolled with my </a:t>
            </a:r>
            <a:r>
              <a:rPr lang="en-ZA" i="1" dirty="0"/>
              <a:t>alma mater</a:t>
            </a:r>
            <a:r>
              <a:rPr lang="en-ZA" dirty="0"/>
              <a:t>, then NMMU and now NMU for a Master of Nursing (Research) degree.</a:t>
            </a:r>
          </a:p>
        </p:txBody>
      </p:sp>
      <p:pic>
        <p:nvPicPr>
          <p:cNvPr id="9" name="Picture 8">
            <a:extLst>
              <a:ext uri="{FF2B5EF4-FFF2-40B4-BE49-F238E27FC236}">
                <a16:creationId xmlns:a16="http://schemas.microsoft.com/office/drawing/2014/main" id="{A0E19E55-8720-9818-7E62-26F034494FEF}"/>
              </a:ext>
            </a:extLst>
          </p:cNvPr>
          <p:cNvPicPr>
            <a:picLocks noChangeAspect="1"/>
          </p:cNvPicPr>
          <p:nvPr/>
        </p:nvPicPr>
        <p:blipFill>
          <a:blip r:embed="rId3"/>
          <a:stretch>
            <a:fillRect/>
          </a:stretch>
        </p:blipFill>
        <p:spPr>
          <a:xfrm>
            <a:off x="8483868" y="0"/>
            <a:ext cx="1896104" cy="1737360"/>
          </a:xfrm>
          <a:prstGeom prst="rect">
            <a:avLst/>
          </a:prstGeom>
        </p:spPr>
      </p:pic>
    </p:spTree>
    <p:extLst>
      <p:ext uri="{BB962C8B-B14F-4D97-AF65-F5344CB8AC3E}">
        <p14:creationId xmlns:p14="http://schemas.microsoft.com/office/powerpoint/2010/main" val="3533979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t>Choosing my topic  </a:t>
            </a:r>
          </a:p>
        </p:txBody>
      </p:sp>
      <p:sp>
        <p:nvSpPr>
          <p:cNvPr id="5" name="Content Placeholder 4">
            <a:extLst>
              <a:ext uri="{FF2B5EF4-FFF2-40B4-BE49-F238E27FC236}">
                <a16:creationId xmlns:a16="http://schemas.microsoft.com/office/drawing/2014/main" id="{92EE13E8-C0A0-1B65-E2E9-6052EB1D6626}"/>
              </a:ext>
            </a:extLst>
          </p:cNvPr>
          <p:cNvSpPr>
            <a:spLocks noGrp="1"/>
          </p:cNvSpPr>
          <p:nvPr>
            <p:ph idx="1"/>
          </p:nvPr>
        </p:nvSpPr>
        <p:spPr/>
        <p:txBody>
          <a:bodyPr>
            <a:normAutofit fontScale="92500" lnSpcReduction="10000"/>
          </a:bodyPr>
          <a:lstStyle/>
          <a:p>
            <a:pPr>
              <a:buFont typeface="Wingdings" panose="05000000000000000000" pitchFamily="2" charset="2"/>
              <a:buChar char="v"/>
            </a:pPr>
            <a:r>
              <a:rPr lang="en-ZA" dirty="0"/>
              <a:t>This changed many times – starting with Patient Satisfaction. This was an area of particular interest to me as it related to my workspace, but this changed numerous times and slowly, very slowly… evolved into the final topic which was UNIT MANAGERS’ PERCEPTIONS OF COMPASSION FATIGUE AMONG NURSES AT PRIVATE HOSPTIALS IN THE EASTERN CAPE</a:t>
            </a:r>
          </a:p>
          <a:p>
            <a:pPr>
              <a:buFont typeface="Wingdings" panose="05000000000000000000" pitchFamily="2" charset="2"/>
              <a:buChar char="v"/>
            </a:pPr>
            <a:r>
              <a:rPr lang="en-ZA" dirty="0"/>
              <a:t>Choosing a topic was guided by my supervisor and co–supervisor as well as the literature I was reading – it is important to choose a topic that you are passionate about – “what blows your hair back?”; ”What floats your boat?” Only then will you find yourself one hundred percent invested in your study.</a:t>
            </a:r>
          </a:p>
          <a:p>
            <a:pPr>
              <a:buFont typeface="Wingdings" panose="05000000000000000000" pitchFamily="2" charset="2"/>
              <a:buChar char="v"/>
            </a:pPr>
            <a:r>
              <a:rPr lang="en-ZA" dirty="0"/>
              <a:t>My supervisors also changed in the early stages of my study, and this took some adapting to – both from the supervisor side and from my side – building a relationship and developing a communication method which suited us both – this is an extremely important part of your study journey and is key to the successful completion of your degree.  </a:t>
            </a:r>
          </a:p>
        </p:txBody>
      </p:sp>
      <p:pic>
        <p:nvPicPr>
          <p:cNvPr id="7" name="Picture 6">
            <a:extLst>
              <a:ext uri="{FF2B5EF4-FFF2-40B4-BE49-F238E27FC236}">
                <a16:creationId xmlns:a16="http://schemas.microsoft.com/office/drawing/2014/main" id="{836C7A30-FD71-B425-5F92-9B4EE2FCA957}"/>
              </a:ext>
            </a:extLst>
          </p:cNvPr>
          <p:cNvPicPr>
            <a:picLocks noChangeAspect="1"/>
          </p:cNvPicPr>
          <p:nvPr/>
        </p:nvPicPr>
        <p:blipFill>
          <a:blip r:embed="rId3"/>
          <a:stretch>
            <a:fillRect/>
          </a:stretch>
        </p:blipFill>
        <p:spPr>
          <a:xfrm>
            <a:off x="8560282" y="441960"/>
            <a:ext cx="1724025" cy="1295400"/>
          </a:xfrm>
          <a:prstGeom prst="rect">
            <a:avLst/>
          </a:prstGeom>
        </p:spPr>
      </p:pic>
    </p:spTree>
    <p:extLst>
      <p:ext uri="{BB962C8B-B14F-4D97-AF65-F5344CB8AC3E}">
        <p14:creationId xmlns:p14="http://schemas.microsoft.com/office/powerpoint/2010/main" val="3239036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948B6-8C6D-C002-32F0-04524BB0B148}"/>
              </a:ext>
            </a:extLst>
          </p:cNvPr>
          <p:cNvSpPr>
            <a:spLocks noGrp="1"/>
          </p:cNvSpPr>
          <p:nvPr>
            <p:ph type="title"/>
          </p:nvPr>
        </p:nvSpPr>
        <p:spPr/>
        <p:txBody>
          <a:bodyPr/>
          <a:lstStyle/>
          <a:p>
            <a:r>
              <a:rPr lang="en-ZA" dirty="0"/>
              <a:t>The process  </a:t>
            </a:r>
          </a:p>
        </p:txBody>
      </p:sp>
      <p:sp>
        <p:nvSpPr>
          <p:cNvPr id="3" name="Content Placeholder 2">
            <a:extLst>
              <a:ext uri="{FF2B5EF4-FFF2-40B4-BE49-F238E27FC236}">
                <a16:creationId xmlns:a16="http://schemas.microsoft.com/office/drawing/2014/main" id="{82393172-A13C-86CB-CB81-D1C1377AC80B}"/>
              </a:ext>
            </a:extLst>
          </p:cNvPr>
          <p:cNvSpPr>
            <a:spLocks noGrp="1"/>
          </p:cNvSpPr>
          <p:nvPr>
            <p:ph idx="1"/>
          </p:nvPr>
        </p:nvSpPr>
        <p:spPr/>
        <p:txBody>
          <a:bodyPr/>
          <a:lstStyle/>
          <a:p>
            <a:pPr>
              <a:buFont typeface="Wingdings" panose="05000000000000000000" pitchFamily="2" charset="2"/>
              <a:buChar char="v"/>
            </a:pPr>
            <a:r>
              <a:rPr lang="en-ZA" dirty="0"/>
              <a:t>My whole study was conducted via WhatsApp voice notes and Zoom, changing to MS TEAMs</a:t>
            </a:r>
          </a:p>
          <a:p>
            <a:pPr>
              <a:buFont typeface="Wingdings" panose="05000000000000000000" pitchFamily="2" charset="2"/>
              <a:buChar char="v"/>
            </a:pPr>
            <a:r>
              <a:rPr lang="en-ZA" dirty="0"/>
              <a:t>I only met with my supervisor and co-supervisor once in person and that was to present my proposal</a:t>
            </a:r>
          </a:p>
          <a:p>
            <a:pPr>
              <a:buFont typeface="Wingdings" panose="05000000000000000000" pitchFamily="2" charset="2"/>
              <a:buChar char="v"/>
            </a:pPr>
            <a:r>
              <a:rPr lang="en-ZA" dirty="0"/>
              <a:t>My proposal was accepted with many changes needing to be done </a:t>
            </a:r>
          </a:p>
          <a:p>
            <a:pPr>
              <a:buFont typeface="Wingdings" panose="05000000000000000000" pitchFamily="2" charset="2"/>
              <a:buChar char="v"/>
            </a:pPr>
            <a:r>
              <a:rPr lang="en-ZA" dirty="0"/>
              <a:t>Once approved by the Ethics committee at the University, I had to obtain approval from the company where I was conducting the study</a:t>
            </a:r>
          </a:p>
          <a:p>
            <a:pPr>
              <a:buFont typeface="Wingdings" panose="05000000000000000000" pitchFamily="2" charset="2"/>
              <a:buChar char="v"/>
            </a:pPr>
            <a:r>
              <a:rPr lang="en-ZA" dirty="0"/>
              <a:t>Once this was achieved, I could begin my data collection </a:t>
            </a:r>
            <a:r>
              <a:rPr lang="en-ZA" b="1" dirty="0">
                <a:solidFill>
                  <a:srgbClr val="FF0000"/>
                </a:solidFill>
              </a:rPr>
              <a:t>BUT THEN…..</a:t>
            </a:r>
          </a:p>
        </p:txBody>
      </p:sp>
      <p:pic>
        <p:nvPicPr>
          <p:cNvPr id="5" name="Picture 4">
            <a:extLst>
              <a:ext uri="{FF2B5EF4-FFF2-40B4-BE49-F238E27FC236}">
                <a16:creationId xmlns:a16="http://schemas.microsoft.com/office/drawing/2014/main" id="{6640D9F7-DC28-A45E-CDF7-76537E182DBF}"/>
              </a:ext>
            </a:extLst>
          </p:cNvPr>
          <p:cNvPicPr>
            <a:picLocks noChangeAspect="1"/>
          </p:cNvPicPr>
          <p:nvPr/>
        </p:nvPicPr>
        <p:blipFill>
          <a:blip r:embed="rId2"/>
          <a:stretch>
            <a:fillRect/>
          </a:stretch>
        </p:blipFill>
        <p:spPr>
          <a:xfrm>
            <a:off x="8524874" y="737235"/>
            <a:ext cx="1238250" cy="1000125"/>
          </a:xfrm>
          <a:prstGeom prst="rect">
            <a:avLst/>
          </a:prstGeom>
        </p:spPr>
      </p:pic>
    </p:spTree>
    <p:extLst>
      <p:ext uri="{BB962C8B-B14F-4D97-AF65-F5344CB8AC3E}">
        <p14:creationId xmlns:p14="http://schemas.microsoft.com/office/powerpoint/2010/main" val="70617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BB757-6D15-7BFF-A28D-7E21FBEDDEDB}"/>
              </a:ext>
            </a:extLst>
          </p:cNvPr>
          <p:cNvSpPr>
            <a:spLocks noGrp="1"/>
          </p:cNvSpPr>
          <p:nvPr>
            <p:ph type="title"/>
          </p:nvPr>
        </p:nvSpPr>
        <p:spPr/>
        <p:txBody>
          <a:bodyPr/>
          <a:lstStyle/>
          <a:p>
            <a:r>
              <a:rPr lang="en-ZA" dirty="0"/>
              <a:t>COVID-19’s impact on my study</a:t>
            </a:r>
          </a:p>
        </p:txBody>
      </p:sp>
      <p:sp>
        <p:nvSpPr>
          <p:cNvPr id="3" name="Content Placeholder 2">
            <a:extLst>
              <a:ext uri="{FF2B5EF4-FFF2-40B4-BE49-F238E27FC236}">
                <a16:creationId xmlns:a16="http://schemas.microsoft.com/office/drawing/2014/main" id="{F0A0CAED-2E9D-E54E-0130-D69576A9EB62}"/>
              </a:ext>
            </a:extLst>
          </p:cNvPr>
          <p:cNvSpPr>
            <a:spLocks noGrp="1"/>
          </p:cNvSpPr>
          <p:nvPr>
            <p:ph idx="1"/>
          </p:nvPr>
        </p:nvSpPr>
        <p:spPr/>
        <p:txBody>
          <a:bodyPr/>
          <a:lstStyle/>
          <a:p>
            <a:pPr>
              <a:buFont typeface="Wingdings" panose="05000000000000000000" pitchFamily="2" charset="2"/>
              <a:buChar char="v"/>
            </a:pPr>
            <a:r>
              <a:rPr lang="en-ZA" dirty="0"/>
              <a:t>Initially I had thought of focus groups to collect my data, but this could not be because of the COVID-19 restrictions</a:t>
            </a:r>
          </a:p>
          <a:p>
            <a:pPr>
              <a:buFont typeface="Wingdings" panose="05000000000000000000" pitchFamily="2" charset="2"/>
              <a:buChar char="v"/>
            </a:pPr>
            <a:r>
              <a:rPr lang="en-ZA" dirty="0"/>
              <a:t>There was a long delay as I had to wait until the end of the 5</a:t>
            </a:r>
            <a:r>
              <a:rPr lang="en-ZA" baseline="30000" dirty="0"/>
              <a:t>th</a:t>
            </a:r>
            <a:r>
              <a:rPr lang="en-ZA" dirty="0"/>
              <a:t> wave to collect the data as the participants were very much involved in the pandemic and I had to respect their limitations and time.</a:t>
            </a:r>
          </a:p>
          <a:p>
            <a:pPr>
              <a:buFont typeface="Wingdings" panose="05000000000000000000" pitchFamily="2" charset="2"/>
              <a:buChar char="v"/>
            </a:pPr>
            <a:r>
              <a:rPr lang="en-ZA" dirty="0"/>
              <a:t>Data collection then took place via MS TEAMS and took the form of individual interviews – many advantages – such as being able to remove masks thereby picking up on non-verbal cues as well as the transcription and recording capabilities of MS TEAMS which assisted me immensely when analysing data as I could listen as many times as I needed to, in order to enhance the quality of the data collected.</a:t>
            </a:r>
          </a:p>
          <a:p>
            <a:pPr>
              <a:buFont typeface="Wingdings" panose="05000000000000000000" pitchFamily="2" charset="2"/>
              <a:buChar char="v"/>
            </a:pPr>
            <a:endParaRPr lang="en-ZA" dirty="0"/>
          </a:p>
        </p:txBody>
      </p:sp>
      <p:pic>
        <p:nvPicPr>
          <p:cNvPr id="5" name="Picture 4">
            <a:extLst>
              <a:ext uri="{FF2B5EF4-FFF2-40B4-BE49-F238E27FC236}">
                <a16:creationId xmlns:a16="http://schemas.microsoft.com/office/drawing/2014/main" id="{C5B3440A-1236-C588-07FA-8DB5D51349C6}"/>
              </a:ext>
            </a:extLst>
          </p:cNvPr>
          <p:cNvPicPr>
            <a:picLocks noChangeAspect="1"/>
          </p:cNvPicPr>
          <p:nvPr/>
        </p:nvPicPr>
        <p:blipFill>
          <a:blip r:embed="rId2"/>
          <a:stretch>
            <a:fillRect/>
          </a:stretch>
        </p:blipFill>
        <p:spPr>
          <a:xfrm>
            <a:off x="10548731" y="154345"/>
            <a:ext cx="1643269" cy="1583015"/>
          </a:xfrm>
          <a:prstGeom prst="rect">
            <a:avLst/>
          </a:prstGeom>
        </p:spPr>
      </p:pic>
    </p:spTree>
    <p:extLst>
      <p:ext uri="{BB962C8B-B14F-4D97-AF65-F5344CB8AC3E}">
        <p14:creationId xmlns:p14="http://schemas.microsoft.com/office/powerpoint/2010/main" val="2542542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28B30-7AFE-7E56-5AEC-371D77937305}"/>
              </a:ext>
            </a:extLst>
          </p:cNvPr>
          <p:cNvSpPr>
            <a:spLocks noGrp="1"/>
          </p:cNvSpPr>
          <p:nvPr>
            <p:ph type="title"/>
          </p:nvPr>
        </p:nvSpPr>
        <p:spPr/>
        <p:txBody>
          <a:bodyPr/>
          <a:lstStyle/>
          <a:p>
            <a:r>
              <a:rPr lang="en-ZA" dirty="0"/>
              <a:t>Challenges   </a:t>
            </a:r>
          </a:p>
        </p:txBody>
      </p:sp>
      <p:sp>
        <p:nvSpPr>
          <p:cNvPr id="3" name="Content Placeholder 2">
            <a:extLst>
              <a:ext uri="{FF2B5EF4-FFF2-40B4-BE49-F238E27FC236}">
                <a16:creationId xmlns:a16="http://schemas.microsoft.com/office/drawing/2014/main" id="{39DA4701-C4A1-F5AF-C134-AEC750AB00AC}"/>
              </a:ext>
            </a:extLst>
          </p:cNvPr>
          <p:cNvSpPr>
            <a:spLocks noGrp="1"/>
          </p:cNvSpPr>
          <p:nvPr>
            <p:ph idx="1"/>
          </p:nvPr>
        </p:nvSpPr>
        <p:spPr/>
        <p:txBody>
          <a:bodyPr>
            <a:normAutofit/>
          </a:bodyPr>
          <a:lstStyle/>
          <a:p>
            <a:pPr>
              <a:buFont typeface="Wingdings" panose="05000000000000000000" pitchFamily="2" charset="2"/>
              <a:buChar char="v"/>
            </a:pPr>
            <a:r>
              <a:rPr lang="en-ZA" dirty="0"/>
              <a:t>Coming from a clinical, non-academic setting, there was little support for studies</a:t>
            </a:r>
          </a:p>
          <a:p>
            <a:pPr>
              <a:buFont typeface="Wingdings" panose="05000000000000000000" pitchFamily="2" charset="2"/>
              <a:buChar char="v"/>
            </a:pPr>
            <a:r>
              <a:rPr lang="en-ZA" dirty="0"/>
              <a:t>Demanding workspace and position with 11-hour days and 24/7 on call 365 days of the year</a:t>
            </a:r>
          </a:p>
          <a:p>
            <a:pPr>
              <a:buFont typeface="Wingdings" panose="05000000000000000000" pitchFamily="2" charset="2"/>
              <a:buChar char="v"/>
            </a:pPr>
            <a:r>
              <a:rPr lang="en-ZA" dirty="0"/>
              <a:t>Healthcare worker amid a global pandemic</a:t>
            </a:r>
          </a:p>
          <a:p>
            <a:pPr algn="ctr">
              <a:buFont typeface="Wingdings" panose="05000000000000000000" pitchFamily="2" charset="2"/>
              <a:buChar char="v"/>
            </a:pPr>
            <a:r>
              <a:rPr lang="en-ZA" sz="2800" b="1" dirty="0">
                <a:solidFill>
                  <a:srgbClr val="FF0000"/>
                </a:solidFill>
              </a:rPr>
              <a:t>Lockdown</a:t>
            </a:r>
          </a:p>
          <a:p>
            <a:pPr>
              <a:buFont typeface="Wingdings" panose="05000000000000000000" pitchFamily="2" charset="2"/>
              <a:buChar char="v"/>
            </a:pPr>
            <a:endParaRPr lang="en-ZA" dirty="0"/>
          </a:p>
        </p:txBody>
      </p:sp>
      <p:pic>
        <p:nvPicPr>
          <p:cNvPr id="5" name="Picture 4">
            <a:extLst>
              <a:ext uri="{FF2B5EF4-FFF2-40B4-BE49-F238E27FC236}">
                <a16:creationId xmlns:a16="http://schemas.microsoft.com/office/drawing/2014/main" id="{59485DF9-56BB-A8FD-369D-37D19BB0DE71}"/>
              </a:ext>
            </a:extLst>
          </p:cNvPr>
          <p:cNvPicPr>
            <a:picLocks noChangeAspect="1"/>
          </p:cNvPicPr>
          <p:nvPr/>
        </p:nvPicPr>
        <p:blipFill>
          <a:blip r:embed="rId2"/>
          <a:stretch>
            <a:fillRect/>
          </a:stretch>
        </p:blipFill>
        <p:spPr>
          <a:xfrm>
            <a:off x="8674583" y="356235"/>
            <a:ext cx="1495425" cy="1381125"/>
          </a:xfrm>
          <a:prstGeom prst="rect">
            <a:avLst/>
          </a:prstGeom>
        </p:spPr>
      </p:pic>
    </p:spTree>
    <p:extLst>
      <p:ext uri="{BB962C8B-B14F-4D97-AF65-F5344CB8AC3E}">
        <p14:creationId xmlns:p14="http://schemas.microsoft.com/office/powerpoint/2010/main" val="2817706855"/>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3.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4.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5.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6.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3EEFF0-FB57-4CB4-8BFC-DF397689E2ED}">
  <ds:schemaRefs>
    <ds:schemaRef ds:uri="http://www.w3.org/XML/1998/namespace"/>
    <ds:schemaRef ds:uri="http://purl.org/dc/terms/"/>
    <ds:schemaRef ds:uri="16c05727-aa75-4e4a-9b5f-8a80a1165891"/>
    <ds:schemaRef ds:uri="http://schemas.openxmlformats.org/package/2006/metadata/core-properties"/>
    <ds:schemaRef ds:uri="71af3243-3dd4-4a8d-8c0d-dd76da1f02a5"/>
    <ds:schemaRef ds:uri="http://schemas.microsoft.com/office/2006/documentManagement/types"/>
    <ds:schemaRef ds:uri="http://schemas.microsoft.com/office/2006/metadata/properties"/>
    <ds:schemaRef ds:uri="http://schemas.microsoft.com/office/infopath/2007/PartnerControls"/>
    <ds:schemaRef ds:uri="http://purl.org/dc/dcmitype/"/>
    <ds:schemaRef ds:uri="http://purl.org/dc/elements/1.1/"/>
  </ds:schemaRefs>
</ds:datastoreItem>
</file>

<file path=customXml/itemProps2.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3F7EDC-E5B4-4BBC-9D2A-CBE6D46C37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{77B7A229-C979-486B-9691-54089FA90A6E}tf22712842_win32</Template>
  <TotalTime>158</TotalTime>
  <Words>1331</Words>
  <Application>Microsoft Office PowerPoint</Application>
  <PresentationFormat>Widescreen</PresentationFormat>
  <Paragraphs>83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Bookman Old Style</vt:lpstr>
      <vt:lpstr>Calibri</vt:lpstr>
      <vt:lpstr>Franklin Gothic Book</vt:lpstr>
      <vt:lpstr>Wingdings</vt:lpstr>
      <vt:lpstr>1_RetrospectVTI</vt:lpstr>
      <vt:lpstr>My Master’s Journey</vt:lpstr>
      <vt:lpstr>Introduction   </vt:lpstr>
      <vt:lpstr>Who am I?  </vt:lpstr>
      <vt:lpstr>Who am I?  </vt:lpstr>
      <vt:lpstr>Who am I?  </vt:lpstr>
      <vt:lpstr>Choosing my topic  </vt:lpstr>
      <vt:lpstr>The process  </vt:lpstr>
      <vt:lpstr>COVID-19’s impact on my study</vt:lpstr>
      <vt:lpstr>Challenges   </vt:lpstr>
      <vt:lpstr>Challenges (con)  </vt:lpstr>
      <vt:lpstr>Highlights   </vt:lpstr>
      <vt:lpstr>Highlights   </vt:lpstr>
      <vt:lpstr>TIPS  </vt:lpstr>
      <vt:lpstr>TIPS  </vt:lpstr>
      <vt:lpstr>In conclusion</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Master’s Journey</dc:title>
  <dc:creator>Lisa Els</dc:creator>
  <cp:lastModifiedBy>Lisa Els</cp:lastModifiedBy>
  <cp:revision>5</cp:revision>
  <dcterms:created xsi:type="dcterms:W3CDTF">2023-04-01T17:06:15Z</dcterms:created>
  <dcterms:modified xsi:type="dcterms:W3CDTF">2024-04-02T13:56:09Z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