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1" r:id="rId2"/>
    <p:sldId id="257" r:id="rId3"/>
    <p:sldId id="258" r:id="rId4"/>
    <p:sldId id="260" r:id="rId5"/>
    <p:sldId id="272" r:id="rId6"/>
    <p:sldId id="261" r:id="rId7"/>
    <p:sldId id="269" r:id="rId8"/>
  </p:sldIdLst>
  <p:sldSz cx="9144000" cy="5143500" type="screen16x9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dinane, Thembeka (Ms) (Summerstrand South Campus)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51B"/>
    <a:srgbClr val="82B74A"/>
    <a:srgbClr val="6C284F"/>
    <a:srgbClr val="001034"/>
    <a:srgbClr val="001027"/>
    <a:srgbClr val="FEC000"/>
    <a:srgbClr val="9B221F"/>
    <a:srgbClr val="003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453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B31495-3A19-4DD9-B2EF-3484959A4E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99730-70C6-4FEA-A898-A9922DF03A6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23F32E-EAB4-42FC-863B-36FBE9CAF990}" type="datetimeFigureOut">
              <a:rPr lang="en-ZA"/>
              <a:pPr>
                <a:defRPr/>
              </a:pPr>
              <a:t>2021/08/16</a:t>
            </a:fld>
            <a:endParaRPr lang="en-ZA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31658F8-E627-4B08-ABA2-E62F1B6B25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AB523E0-E772-4E76-A6B8-65475312F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D983-1C1A-4CEC-8F5F-10CCF068EF5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7D1B4-ECAD-4B67-B62D-539B55454C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BC09E4A-85DD-4892-870E-2E817EDC1182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2286FCB-16B3-4ED3-B54E-428924A233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A3F4BD68-AE61-4F2E-B141-5B2259885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 dirty="0"/>
          </a:p>
          <a:p>
            <a:pPr eaLnBrk="1" hangingPunct="1">
              <a:spcBef>
                <a:spcPct val="0"/>
              </a:spcBef>
            </a:pPr>
            <a:endParaRPr lang="en-ZA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599829E7-99C5-4A21-B5F2-5210D53A13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77C34CD-776A-465D-95FD-C37E3A3C4CD6}" type="slidenum">
              <a:rPr lang="en-ZA" altLang="en-US" smtClean="0"/>
              <a:pPr/>
              <a:t>2</a:t>
            </a:fld>
            <a:endParaRPr lang="en-ZA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2DC7E06B-52AF-47B6-B5B6-C0C6AA1CE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C753B98F-3F3D-4FE8-A9FA-7A0DF40FC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DC280075-B317-4FC8-B679-751B35A061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145F613-09BB-4365-B550-E7B1E572D97A}" type="slidenum">
              <a:rPr lang="en-ZA" altLang="en-US" smtClean="0"/>
              <a:pPr/>
              <a:t>3</a:t>
            </a:fld>
            <a:endParaRPr lang="en-ZA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045F47DD-070D-4340-BE58-0E20308E90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AFE79FAB-B0AB-4FBE-BD69-0C51600CE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86A0795B-4DE2-4C29-8DF3-101C6748BC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9FAF24A-AB32-49A3-ACDA-6A303D044D48}" type="slidenum">
              <a:rPr lang="en-ZA" altLang="en-US" smtClean="0"/>
              <a:pPr/>
              <a:t>4</a:t>
            </a:fld>
            <a:endParaRPr lang="en-ZA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4A37F6D3-6B82-464F-8052-DD6A51FAE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81D53F21-AA55-4897-BCC1-D540667624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0F8410F5-ADBC-4E29-B60E-66452DED2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6313A77-EA09-4B45-9080-B82DCB136F98}" type="slidenum">
              <a:rPr lang="en-ZA" altLang="en-US" smtClean="0"/>
              <a:pPr/>
              <a:t>5</a:t>
            </a:fld>
            <a:endParaRPr lang="en-ZA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1A7B0DBE-C6E4-4262-A5EC-5C704774FE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E4075A98-EABC-4660-A9F6-F5B1060171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EA8DE019-F58A-4576-8031-DD948BB46E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091D912-0576-4DD0-942F-D2FA2033B616}" type="slidenum">
              <a:rPr lang="en-ZA" altLang="en-US" smtClean="0"/>
              <a:pPr/>
              <a:t>6</a:t>
            </a:fld>
            <a:endParaRPr lang="en-ZA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B8230C-38A1-4B9F-9A54-8B162A4B1DBA}"/>
              </a:ext>
            </a:extLst>
          </p:cNvPr>
          <p:cNvSpPr/>
          <p:nvPr userDrawn="1"/>
        </p:nvSpPr>
        <p:spPr>
          <a:xfrm>
            <a:off x="0" y="-1588"/>
            <a:ext cx="9144000" cy="5145088"/>
          </a:xfrm>
          <a:prstGeom prst="rect">
            <a:avLst/>
          </a:prstGeom>
          <a:solidFill>
            <a:srgbClr val="001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B9936E3-8B94-49B4-B03B-C7C42A1B3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744538"/>
            <a:ext cx="37893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768963-9E84-4BC6-B8AE-A63CEAD74F46}"/>
              </a:ext>
            </a:extLst>
          </p:cNvPr>
          <p:cNvSpPr/>
          <p:nvPr userDrawn="1"/>
        </p:nvSpPr>
        <p:spPr>
          <a:xfrm>
            <a:off x="0" y="5019675"/>
            <a:ext cx="9144000" cy="123825"/>
          </a:xfrm>
          <a:prstGeom prst="rect">
            <a:avLst/>
          </a:prstGeom>
          <a:solidFill>
            <a:srgbClr val="82B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787774"/>
            <a:ext cx="7848872" cy="486054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3381840"/>
            <a:ext cx="7848872" cy="145821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187086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97" y="303498"/>
            <a:ext cx="8128527" cy="5941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5" y="1113589"/>
            <a:ext cx="8136904" cy="3258361"/>
          </a:xfrm>
        </p:spPr>
        <p:txBody>
          <a:bodyPr vert="eaVert"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326752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05" y="249493"/>
            <a:ext cx="2018551" cy="41224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6" y="249493"/>
            <a:ext cx="5913947" cy="4122457"/>
          </a:xfrm>
        </p:spPr>
        <p:txBody>
          <a:bodyPr vert="eaVert"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9459319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05438F-121D-4F4A-BA0C-3F9AA28B4C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588"/>
            <a:ext cx="9144000" cy="5191126"/>
          </a:xfrm>
          <a:prstGeom prst="rect">
            <a:avLst/>
          </a:prstGeom>
          <a:solidFill>
            <a:srgbClr val="82B74A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405064" y="239776"/>
            <a:ext cx="4376737" cy="4748870"/>
          </a:xfrm>
          <a:prstGeom prst="rect">
            <a:avLst/>
          </a:prstGeom>
        </p:spPr>
        <p:txBody>
          <a:bodyPr tIns="0" bIns="748800" anchor="ctr" anchorCtr="1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  <a:latin typeface="Avenir Medium"/>
                <a:cs typeface="Avenir Medium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0614768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05BEF9-3BBB-4972-85C1-7FE7C3C43280}"/>
              </a:ext>
            </a:extLst>
          </p:cNvPr>
          <p:cNvSpPr/>
          <p:nvPr userDrawn="1"/>
        </p:nvSpPr>
        <p:spPr>
          <a:xfrm>
            <a:off x="-339725" y="-192088"/>
            <a:ext cx="9823450" cy="5527676"/>
          </a:xfrm>
          <a:prstGeom prst="rect">
            <a:avLst/>
          </a:prstGeom>
          <a:solidFill>
            <a:srgbClr val="82B74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405064" y="725984"/>
            <a:ext cx="4376737" cy="4262661"/>
          </a:xfrm>
          <a:prstGeom prst="rect">
            <a:avLst/>
          </a:prstGeom>
        </p:spPr>
        <p:txBody>
          <a:bodyPr tIns="0" bIns="748800" anchor="ctr" anchorCtr="1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>
                <a:solidFill>
                  <a:schemeClr val="bg1"/>
                </a:solidFill>
                <a:latin typeface="Avenir Medium"/>
                <a:cs typeface="Avenir Medium"/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67063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ogan Slide (16-9).jpg">
            <a:extLst>
              <a:ext uri="{FF2B5EF4-FFF2-40B4-BE49-F238E27FC236}">
                <a16:creationId xmlns:a16="http://schemas.microsoft.com/office/drawing/2014/main" id="{299D9AF3-872B-4E5A-901F-25F9B0D20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30163"/>
            <a:ext cx="9240838" cy="52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07649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MU Title Slide">
    <p:bg>
      <p:bgPr>
        <a:solidFill>
          <a:srgbClr val="001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CB83B8E-D02F-40E9-BC9B-DBB3E811B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792163"/>
            <a:ext cx="2841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01357"/>
            <a:ext cx="7886700" cy="56842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" y="3270709"/>
            <a:ext cx="7886700" cy="32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8650" y="3763934"/>
            <a:ext cx="7886700" cy="2744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28650" y="4104269"/>
            <a:ext cx="7886700" cy="274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28650" y="4444605"/>
            <a:ext cx="7886700" cy="326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13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12839"/>
            <a:ext cx="8505825" cy="3259111"/>
          </a:xfrm>
        </p:spPr>
        <p:txBody>
          <a:bodyPr/>
          <a:lstStyle>
            <a:lvl1pPr>
              <a:buClr>
                <a:srgbClr val="82B74A"/>
              </a:buClr>
              <a:buSzPct val="80000"/>
              <a:defRPr sz="2000">
                <a:latin typeface="Avenir Book"/>
              </a:defRPr>
            </a:lvl1pPr>
            <a:lvl2pPr>
              <a:buClr>
                <a:srgbClr val="82B74A"/>
              </a:buClr>
              <a:buSzPct val="80000"/>
              <a:defRPr sz="2000">
                <a:latin typeface="Avenir Book"/>
              </a:defRPr>
            </a:lvl2pPr>
            <a:lvl3pPr>
              <a:buClr>
                <a:srgbClr val="82B74A"/>
              </a:buClr>
              <a:buSzPct val="80000"/>
              <a:defRPr sz="2000">
                <a:latin typeface="Avenir Book"/>
              </a:defRPr>
            </a:lvl3pPr>
            <a:lvl4pPr>
              <a:buClr>
                <a:srgbClr val="82B74A"/>
              </a:buClr>
              <a:buSzPct val="80000"/>
              <a:defRPr sz="2000">
                <a:latin typeface="Avenir Book"/>
              </a:defRPr>
            </a:lvl4pPr>
            <a:lvl5pPr>
              <a:buClr>
                <a:srgbClr val="82B74A"/>
              </a:buClr>
              <a:buSzPct val="80000"/>
              <a:defRPr sz="2000">
                <a:latin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7972867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192835"/>
            <a:ext cx="7772400" cy="1021556"/>
          </a:xfrm>
        </p:spPr>
        <p:txBody>
          <a:bodyPr anchor="t"/>
          <a:lstStyle>
            <a:lvl1pPr algn="l">
              <a:defRPr sz="4000" b="0" i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67694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383350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03498"/>
            <a:ext cx="8352928" cy="5941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005576"/>
            <a:ext cx="4032572" cy="3294366"/>
          </a:xfrm>
        </p:spPr>
        <p:txBody>
          <a:bodyPr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1" y="1005576"/>
            <a:ext cx="4176713" cy="3294366"/>
          </a:xfrm>
        </p:spPr>
        <p:txBody>
          <a:bodyPr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0735072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700335"/>
          </a:xfrm>
        </p:spPr>
        <p:txBody>
          <a:bodyPr anchor="ctr"/>
          <a:lstStyle>
            <a:lvl1pPr marL="0" indent="0">
              <a:buNone/>
              <a:defRPr sz="2200" b="0" i="0" baseline="0">
                <a:solidFill>
                  <a:srgbClr val="82B74A"/>
                </a:solidFill>
                <a:latin typeface="Avenir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1670"/>
            <a:ext cx="4040188" cy="2520280"/>
          </a:xfrm>
        </p:spPr>
        <p:txBody>
          <a:bodyPr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700335"/>
          </a:xfrm>
        </p:spPr>
        <p:txBody>
          <a:bodyPr anchor="ctr"/>
          <a:lstStyle>
            <a:lvl1pPr marL="0" indent="0">
              <a:buNone/>
              <a:defRPr sz="2200" b="0" i="0" baseline="0">
                <a:solidFill>
                  <a:srgbClr val="82B74A"/>
                </a:solidFill>
                <a:latin typeface="Avenir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51670"/>
            <a:ext cx="4041775" cy="2520280"/>
          </a:xfrm>
        </p:spPr>
        <p:txBody>
          <a:bodyPr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951021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20818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261762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65516"/>
            <a:ext cx="2877497" cy="819774"/>
          </a:xfrm>
        </p:spPr>
        <p:txBody>
          <a:bodyPr anchor="t"/>
          <a:lstStyle>
            <a:lvl1pPr algn="l">
              <a:defRPr sz="2200" b="1">
                <a:solidFill>
                  <a:srgbClr val="82B74A"/>
                </a:solidFill>
                <a:latin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981" y="465517"/>
            <a:ext cx="4889467" cy="4129106"/>
          </a:xfrm>
        </p:spPr>
        <p:txBody>
          <a:bodyPr/>
          <a:lstStyle>
            <a:lvl1pPr>
              <a:buClr>
                <a:srgbClr val="82B74A"/>
              </a:buClr>
              <a:defRPr sz="2000">
                <a:latin typeface="Avenir Book"/>
              </a:defRPr>
            </a:lvl1pPr>
            <a:lvl2pPr>
              <a:buClr>
                <a:srgbClr val="82B74A"/>
              </a:buClr>
              <a:defRPr sz="2000">
                <a:latin typeface="Avenir Book"/>
              </a:defRPr>
            </a:lvl2pPr>
            <a:lvl3pPr>
              <a:buClr>
                <a:srgbClr val="82B74A"/>
              </a:buClr>
              <a:defRPr sz="2000">
                <a:latin typeface="Avenir Book"/>
              </a:defRPr>
            </a:lvl3pPr>
            <a:lvl4pPr>
              <a:buClr>
                <a:srgbClr val="82B74A"/>
              </a:buClr>
              <a:defRPr sz="2000">
                <a:latin typeface="Avenir Book"/>
              </a:defRPr>
            </a:lvl4pPr>
            <a:lvl5pPr>
              <a:buClr>
                <a:srgbClr val="82B74A"/>
              </a:buClr>
              <a:defRPr sz="2000">
                <a:latin typeface="Avenir Book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1285291"/>
            <a:ext cx="2877497" cy="33093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258430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363838"/>
            <a:ext cx="5486400" cy="425054"/>
          </a:xfrm>
        </p:spPr>
        <p:txBody>
          <a:bodyPr/>
          <a:lstStyle>
            <a:lvl1pPr algn="l">
              <a:defRPr sz="2000" b="0" i="0" baseline="0">
                <a:solidFill>
                  <a:srgbClr val="82B74A"/>
                </a:solidFill>
                <a:latin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283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8889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57940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E7E4838-5FEC-4866-99DD-ADB912102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303213"/>
            <a:ext cx="8496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DBD986-8BD2-430D-ABBA-FA697478B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12838"/>
            <a:ext cx="8505825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D793A776-E033-430B-8BF2-BD03613BC4C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4675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FD7BB5-CC81-4A9D-A7E9-0A15E9C4EC16}"/>
              </a:ext>
            </a:extLst>
          </p:cNvPr>
          <p:cNvSpPr/>
          <p:nvPr userDrawn="1"/>
        </p:nvSpPr>
        <p:spPr>
          <a:xfrm>
            <a:off x="0" y="5019675"/>
            <a:ext cx="9144000" cy="123825"/>
          </a:xfrm>
          <a:prstGeom prst="rect">
            <a:avLst/>
          </a:prstGeom>
          <a:solidFill>
            <a:srgbClr val="82B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lr>
          <a:srgbClr val="82B74A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Avenir Book"/>
          <a:ea typeface="MS PGothic" panose="020B0600070205080204" pitchFamily="34" charset="-128"/>
          <a:cs typeface="+mn-cs"/>
        </a:defRPr>
      </a:lvl1pPr>
      <a:lvl2pPr marL="347663" indent="-173038" algn="l" rtl="0" eaLnBrk="0" fontAlgn="base" hangingPunct="0">
        <a:spcBef>
          <a:spcPct val="20000"/>
        </a:spcBef>
        <a:spcAft>
          <a:spcPct val="0"/>
        </a:spcAft>
        <a:buClr>
          <a:srgbClr val="82B74A"/>
        </a:buClr>
        <a:buSzPct val="75000"/>
        <a:buChar char="•"/>
        <a:defRPr sz="2000">
          <a:solidFill>
            <a:schemeClr val="tx1"/>
          </a:solidFill>
          <a:latin typeface="Avenir Book"/>
          <a:ea typeface="MS PGothic" panose="020B0600070205080204" pitchFamily="34" charset="-128"/>
        </a:defRPr>
      </a:lvl2pPr>
      <a:lvl3pPr marL="547688" indent="-198438" algn="l" rtl="0" eaLnBrk="0" fontAlgn="base" hangingPunct="0">
        <a:spcBef>
          <a:spcPct val="20000"/>
        </a:spcBef>
        <a:spcAft>
          <a:spcPct val="0"/>
        </a:spcAft>
        <a:buClr>
          <a:srgbClr val="82B74A"/>
        </a:buClr>
        <a:buSzPct val="75000"/>
        <a:buFont typeface="Arial" panose="020B0604020202020204" pitchFamily="34" charset="0"/>
        <a:buChar char="-"/>
        <a:defRPr sz="2000">
          <a:solidFill>
            <a:schemeClr val="tx1"/>
          </a:solidFill>
          <a:latin typeface="Avenir Book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Thembeka.Sdinane@mandela.ac.za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Wilbert.sibanda@mandela.ac.za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Birthlin.Mouton@mandela.ac.za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mailto:Marilyn.Afrikaner@mandela.ac.za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hyperlink" Target="mailto:Nobuzwe.Bavuma@mandela.ac.za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mailto:Wilma.tenham-Baloyi@mandela.ac.za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mailto:Thembeka.Sdinane@mandela.ac.za" TargetMode="External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>
            <a:extLst>
              <a:ext uri="{FF2B5EF4-FFF2-40B4-BE49-F238E27FC236}">
                <a16:creationId xmlns:a16="http://schemas.microsoft.com/office/drawing/2014/main" id="{FAA9C8D1-CB0E-4EE0-9A3E-D38170EB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00500"/>
            <a:ext cx="7886700" cy="4333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ZA" altLang="en-US" sz="3200" dirty="0">
                <a:solidFill>
                  <a:srgbClr val="92D050"/>
                </a:solidFill>
                <a:ea typeface="ＭＳ Ｐゴシック" panose="020B0600070205080204" pitchFamily="34" charset="-128"/>
              </a:rPr>
              <a:t>FACULTY OF HEALTH SCIENCES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8AA0B2-1442-4202-ABF7-36021D3DEDA9}"/>
              </a:ext>
            </a:extLst>
          </p:cNvPr>
          <p:cNvSpPr txBox="1">
            <a:spLocks/>
          </p:cNvSpPr>
          <p:nvPr/>
        </p:nvSpPr>
        <p:spPr bwMode="auto">
          <a:xfrm>
            <a:off x="628650" y="4554538"/>
            <a:ext cx="7886700" cy="433387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bg1"/>
                </a:solidFill>
                <a:latin typeface="Avenir LT 45 Book" panose="020B0503020000020003" pitchFamily="34" charset="0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ZA" altLang="en-US" sz="3200" kern="0" dirty="0">
                <a:solidFill>
                  <a:srgbClr val="FFB51B"/>
                </a:solidFill>
                <a:ea typeface="ＭＳ Ｐゴシック" panose="020B0600070205080204" pitchFamily="34" charset="-128"/>
              </a:rPr>
              <a:t>HEALTH SCIENCE RESEARCH DIRECTORATE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B0FFDD4C-7D13-4BA9-9471-7E5C14CC8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0638"/>
            <a:ext cx="432117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A picture containing text, smoke, sky, fire&#10;&#10;Description automatically generated">
            <a:extLst>
              <a:ext uri="{FF2B5EF4-FFF2-40B4-BE49-F238E27FC236}">
                <a16:creationId xmlns:a16="http://schemas.microsoft.com/office/drawing/2014/main" id="{05CFC1D1-A11A-4470-BF0E-73C1A9693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173163"/>
            <a:ext cx="2124075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A picture containing person, indoor, preparing, kitchen&#10;&#10;Description automatically generated">
            <a:extLst>
              <a:ext uri="{FF2B5EF4-FFF2-40B4-BE49-F238E27FC236}">
                <a16:creationId xmlns:a16="http://schemas.microsoft.com/office/drawing/2014/main" id="{D77DCAE9-7D24-49DE-A8AE-BB3ADB3D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/>
          <a:stretch>
            <a:fillRect/>
          </a:stretch>
        </p:blipFill>
        <p:spPr bwMode="auto">
          <a:xfrm>
            <a:off x="0" y="1173163"/>
            <a:ext cx="1620838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5">
            <a:extLst>
              <a:ext uri="{FF2B5EF4-FFF2-40B4-BE49-F238E27FC236}">
                <a16:creationId xmlns:a16="http://schemas.microsoft.com/office/drawing/2014/main" id="{96DA58B6-45B4-4317-8C33-D4CF132C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2417763"/>
            <a:ext cx="2166938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5E83845A-C792-47F0-8CF2-F2B64B3E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1173163"/>
            <a:ext cx="2166938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7" descr="A picture containing person, floor, indoor, sport&#10;&#10;Description automatically generated">
            <a:extLst>
              <a:ext uri="{FF2B5EF4-FFF2-40B4-BE49-F238E27FC236}">
                <a16:creationId xmlns:a16="http://schemas.microsoft.com/office/drawing/2014/main" id="{E21895B5-B388-4657-930F-D493C66A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1168400"/>
            <a:ext cx="1887537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1" descr="A picture containing indoor, person, hospital room, room&#10;&#10;Description automatically generated">
            <a:extLst>
              <a:ext uri="{FF2B5EF4-FFF2-40B4-BE49-F238E27FC236}">
                <a16:creationId xmlns:a16="http://schemas.microsoft.com/office/drawing/2014/main" id="{BC4C2372-26D6-4880-ACB4-93114B15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17033" r="1886"/>
          <a:stretch>
            <a:fillRect/>
          </a:stretch>
        </p:blipFill>
        <p:spPr bwMode="auto">
          <a:xfrm>
            <a:off x="5859463" y="2705100"/>
            <a:ext cx="19653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A4C84DB4-6D36-43A0-8584-9647F138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r="7860"/>
          <a:stretch>
            <a:fillRect/>
          </a:stretch>
        </p:blipFill>
        <p:spPr bwMode="auto">
          <a:xfrm>
            <a:off x="7713663" y="1168400"/>
            <a:ext cx="1430337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23" descr="A picture containing indoor, ceiling, standing&#10;&#10;Description automatically generated">
            <a:extLst>
              <a:ext uri="{FF2B5EF4-FFF2-40B4-BE49-F238E27FC236}">
                <a16:creationId xmlns:a16="http://schemas.microsoft.com/office/drawing/2014/main" id="{FAFE7B60-8BD8-4FD6-AA91-167626D0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4"/>
          <a:stretch>
            <a:fillRect/>
          </a:stretch>
        </p:blipFill>
        <p:spPr bwMode="auto">
          <a:xfrm>
            <a:off x="1620838" y="2541588"/>
            <a:ext cx="20716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41E204-0F75-4173-AF8B-03FEAACC4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4440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FF363B-ACD8-4E04-8EAA-F56289772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7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8FB7931-CCB6-483D-BF27-BEC5E0BC6C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42875"/>
            <a:ext cx="8496300" cy="593725"/>
          </a:xfrm>
        </p:spPr>
        <p:txBody>
          <a:bodyPr/>
          <a:lstStyle/>
          <a:p>
            <a:r>
              <a:rPr lang="en-US" altLang="en-US">
                <a:latin typeface="Avenir Medium" pitchFamily="2" charset="0"/>
              </a:rPr>
              <a:t>Did you know?</a:t>
            </a:r>
          </a:p>
        </p:txBody>
      </p:sp>
      <p:pic>
        <p:nvPicPr>
          <p:cNvPr id="19459" name="Content Placeholder 2" descr="Female Profile">
            <a:extLst>
              <a:ext uri="{FF2B5EF4-FFF2-40B4-BE49-F238E27FC236}">
                <a16:creationId xmlns:a16="http://schemas.microsoft.com/office/drawing/2014/main" id="{9F4F3BC0-184D-48F8-A6C7-5FA9CF98CC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1924050"/>
            <a:ext cx="914400" cy="9144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6DE68A-6862-4BBF-B2D7-38951E98C76C}"/>
              </a:ext>
            </a:extLst>
          </p:cNvPr>
          <p:cNvSpPr txBox="1"/>
          <p:nvPr/>
        </p:nvSpPr>
        <p:spPr>
          <a:xfrm>
            <a:off x="611188" y="1041400"/>
            <a:ext cx="341312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400" b="1" dirty="0">
                <a:solidFill>
                  <a:schemeClr val="accent6"/>
                </a:solidFill>
                <a:latin typeface="Bradley Hand ITC" panose="03070402050302030203" pitchFamily="66" charset="0"/>
              </a:rPr>
              <a:t>Faculty of health sciences is the only faculty in the university that has a Director of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27937-BF43-4234-9919-57AEF8E34D44}"/>
              </a:ext>
            </a:extLst>
          </p:cNvPr>
          <p:cNvSpPr txBox="1"/>
          <p:nvPr/>
        </p:nvSpPr>
        <p:spPr>
          <a:xfrm>
            <a:off x="323850" y="3244850"/>
            <a:ext cx="187166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accent6"/>
                </a:solidFill>
                <a:latin typeface="+mj-lt"/>
              </a:rPr>
              <a:t>Director of Research: Prof Joanne Naidoo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100" b="1" dirty="0">
                <a:solidFill>
                  <a:srgbClr val="00B050"/>
                </a:solidFill>
                <a:latin typeface="+mj-lt"/>
              </a:rPr>
              <a:t>manages all Research processes within the Faculty </a:t>
            </a:r>
          </a:p>
          <a:p>
            <a:pPr>
              <a:defRPr/>
            </a:pPr>
            <a:endParaRPr lang="en-ZA" sz="1100" dirty="0"/>
          </a:p>
        </p:txBody>
      </p:sp>
      <p:pic>
        <p:nvPicPr>
          <p:cNvPr id="19462" name="Graphic 10" descr="Office worker">
            <a:extLst>
              <a:ext uri="{FF2B5EF4-FFF2-40B4-BE49-F238E27FC236}">
                <a16:creationId xmlns:a16="http://schemas.microsoft.com/office/drawing/2014/main" id="{74095CD6-686F-4676-8E10-98D9EAA4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12287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E29636-8D88-4BC4-808E-3DF0C594284E}"/>
              </a:ext>
            </a:extLst>
          </p:cNvPr>
          <p:cNvSpPr txBox="1"/>
          <p:nvPr/>
        </p:nvSpPr>
        <p:spPr>
          <a:xfrm>
            <a:off x="4610100" y="676275"/>
            <a:ext cx="34115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400" b="1" dirty="0">
                <a:solidFill>
                  <a:schemeClr val="accent6"/>
                </a:solidFill>
                <a:latin typeface="Bradley Hand ITC" panose="03070402050302030203" pitchFamily="66" charset="0"/>
              </a:rPr>
              <a:t>We have a faculty based Biostatistician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459F2544-F609-42E5-916D-5D6D906CDCB9}"/>
              </a:ext>
            </a:extLst>
          </p:cNvPr>
          <p:cNvCxnSpPr>
            <a:cxnSpLocks/>
          </p:cNvCxnSpPr>
          <p:nvPr/>
        </p:nvCxnSpPr>
        <p:spPr>
          <a:xfrm>
            <a:off x="5827713" y="1517650"/>
            <a:ext cx="387350" cy="190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A38B74-69E5-4ED4-BCC8-563DD81A18E0}"/>
              </a:ext>
            </a:extLst>
          </p:cNvPr>
          <p:cNvSpPr txBox="1"/>
          <p:nvPr/>
        </p:nvSpPr>
        <p:spPr>
          <a:xfrm>
            <a:off x="6315075" y="1270000"/>
            <a:ext cx="2592388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accent6"/>
                </a:solidFill>
                <a:latin typeface="+mj-lt"/>
              </a:rPr>
              <a:t>Dr Wilbert Sibanda (PhD Statistics and Operational research)</a:t>
            </a:r>
          </a:p>
          <a:p>
            <a:pPr>
              <a:defRPr/>
            </a:pPr>
            <a:r>
              <a:rPr lang="en-ZA" sz="1100" b="1" dirty="0">
                <a:solidFill>
                  <a:schemeClr val="accent6"/>
                </a:solidFill>
                <a:latin typeface="+mj-lt"/>
              </a:rPr>
              <a:t>E-mail: </a:t>
            </a:r>
            <a:r>
              <a:rPr lang="en-ZA" sz="1100" b="1" dirty="0">
                <a:solidFill>
                  <a:schemeClr val="accent6"/>
                </a:solidFill>
                <a:latin typeface="+mj-lt"/>
                <a:hlinkClick r:id="rId7"/>
              </a:rPr>
              <a:t>Wilbert.sibanda@mandela.ac.za</a:t>
            </a:r>
            <a:endParaRPr lang="en-ZA" sz="1100" b="1" dirty="0">
              <a:solidFill>
                <a:schemeClr val="accent6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1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ZA" sz="1100" b="1" dirty="0">
                <a:solidFill>
                  <a:srgbClr val="00B050"/>
                </a:solidFill>
                <a:latin typeface="+mj-lt"/>
              </a:rPr>
              <a:t>provides  Statistical Services for Researchers, assisting with  designs, data collection, understanding of data, competently conducting statistical analysis and sound interpretation of results.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ZA" sz="1100" b="1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19466" name="Content Placeholder 2" descr="Female Profile">
            <a:extLst>
              <a:ext uri="{FF2B5EF4-FFF2-40B4-BE49-F238E27FC236}">
                <a16:creationId xmlns:a16="http://schemas.microsoft.com/office/drawing/2014/main" id="{AD569AC3-6753-4927-94D8-A9A48CD35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9559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B6BA5BE5-CFBD-4C7C-A163-C0F9400EB887}"/>
              </a:ext>
            </a:extLst>
          </p:cNvPr>
          <p:cNvSpPr/>
          <p:nvPr/>
        </p:nvSpPr>
        <p:spPr>
          <a:xfrm>
            <a:off x="1042988" y="2838450"/>
            <a:ext cx="144462" cy="406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531C80-D8A9-4545-AF9C-2ACC9AEE075E}"/>
              </a:ext>
            </a:extLst>
          </p:cNvPr>
          <p:cNvSpPr txBox="1"/>
          <p:nvPr/>
        </p:nvSpPr>
        <p:spPr>
          <a:xfrm>
            <a:off x="2546350" y="2001838"/>
            <a:ext cx="201295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400" b="1" dirty="0">
                <a:solidFill>
                  <a:schemeClr val="accent6"/>
                </a:solidFill>
                <a:latin typeface="Bradley Hand ITC" panose="03070402050302030203" pitchFamily="66" charset="0"/>
              </a:rPr>
              <a:t>We have staff for Research support, engagement and management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D4511818-40E6-45F4-95C7-92C39AEAD45B}"/>
              </a:ext>
            </a:extLst>
          </p:cNvPr>
          <p:cNvCxnSpPr>
            <a:cxnSpLocks/>
          </p:cNvCxnSpPr>
          <p:nvPr/>
        </p:nvCxnSpPr>
        <p:spPr>
          <a:xfrm>
            <a:off x="3717925" y="3363913"/>
            <a:ext cx="461963" cy="20796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388927E-296E-467D-A7BE-6CFFF5D34B03}"/>
              </a:ext>
            </a:extLst>
          </p:cNvPr>
          <p:cNvSpPr txBox="1"/>
          <p:nvPr/>
        </p:nvSpPr>
        <p:spPr>
          <a:xfrm>
            <a:off x="4129088" y="3302000"/>
            <a:ext cx="3097212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accent6"/>
                </a:solidFill>
              </a:rPr>
              <a:t>Associate lecturer: Ms Thembeka Sdinane</a:t>
            </a:r>
          </a:p>
          <a:p>
            <a:pPr>
              <a:defRPr/>
            </a:pPr>
            <a:r>
              <a:rPr lang="en-ZA" sz="1100" b="1" dirty="0">
                <a:solidFill>
                  <a:schemeClr val="accent6"/>
                </a:solidFill>
                <a:hlinkClick r:id="rId8"/>
              </a:rPr>
              <a:t>Thembeka.Sdinane@mandela.ac.za</a:t>
            </a:r>
            <a:endParaRPr lang="en-ZA" sz="1100" b="1" dirty="0">
              <a:solidFill>
                <a:schemeClr val="accent6"/>
              </a:solidFill>
            </a:endParaRPr>
          </a:p>
          <a:p>
            <a:pPr>
              <a:defRPr/>
            </a:pPr>
            <a:endParaRPr lang="en-ZA" sz="1100" b="1" dirty="0">
              <a:solidFill>
                <a:schemeClr val="accent6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B050"/>
                </a:solidFill>
              </a:rPr>
              <a:t>coordinate and administer Research support, management and engagement activities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100" b="1" dirty="0">
                <a:solidFill>
                  <a:srgbClr val="00B050"/>
                </a:solidFill>
              </a:rPr>
              <a:t>Assistant to the </a:t>
            </a:r>
            <a:r>
              <a:rPr lang="en-US" sz="1100" b="1" dirty="0" err="1">
                <a:solidFill>
                  <a:srgbClr val="00B050"/>
                </a:solidFill>
              </a:rPr>
              <a:t>DoR</a:t>
            </a:r>
            <a:endParaRPr lang="en-ZA" sz="1100" b="1" dirty="0">
              <a:solidFill>
                <a:srgbClr val="00B050"/>
              </a:solidFill>
            </a:endParaRPr>
          </a:p>
          <a:p>
            <a:pPr>
              <a:defRPr/>
            </a:pPr>
            <a:endParaRPr lang="en-ZA" sz="1100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097521-8018-4A3A-929C-26ED76754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4440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DC3BEC-138D-4579-9ED2-7F0560872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893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CE51F533-539D-4BC4-BB3D-2C60E314F1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ZA" altLang="en-US">
                <a:latin typeface="Avenir Medium" pitchFamily="2" charset="0"/>
              </a:rPr>
              <a:t>Faculty Admin Staff</a:t>
            </a:r>
          </a:p>
        </p:txBody>
      </p:sp>
      <p:pic>
        <p:nvPicPr>
          <p:cNvPr id="21507" name="Content Placeholder 4" descr="Female Profile">
            <a:extLst>
              <a:ext uri="{FF2B5EF4-FFF2-40B4-BE49-F238E27FC236}">
                <a16:creationId xmlns:a16="http://schemas.microsoft.com/office/drawing/2014/main" id="{38F44517-D5BB-4D7C-A611-76A7B198DA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657350"/>
            <a:ext cx="914400" cy="914400"/>
          </a:xfrm>
        </p:spPr>
      </p:pic>
      <p:sp>
        <p:nvSpPr>
          <p:cNvPr id="21508" name="TextBox 5">
            <a:extLst>
              <a:ext uri="{FF2B5EF4-FFF2-40B4-BE49-F238E27FC236}">
                <a16:creationId xmlns:a16="http://schemas.microsoft.com/office/drawing/2014/main" id="{7C0FC1A7-1376-4C13-AE77-C5F9F1E90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131888"/>
            <a:ext cx="2520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B74A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venir Book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2B74A"/>
              </a:buClr>
              <a:buSzPct val="75000"/>
              <a:buChar char="•"/>
              <a:defRPr sz="2000">
                <a:solidFill>
                  <a:schemeClr val="tx1"/>
                </a:solidFill>
                <a:latin typeface="Avenir Book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2B74A"/>
              </a:buClr>
              <a:buSzPct val="75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venir Book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ZA" altLang="en-US" sz="1600" b="1">
                <a:solidFill>
                  <a:srgbClr val="00B050"/>
                </a:solidFill>
                <a:latin typeface="Bradley Hand ITC" panose="03070402050302030203" pitchFamily="66" charset="0"/>
              </a:rPr>
              <a:t>Faculty Admin Manager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8457CEA2-36EF-486A-BD46-6FB723F7E4DF}"/>
              </a:ext>
            </a:extLst>
          </p:cNvPr>
          <p:cNvCxnSpPr>
            <a:cxnSpLocks/>
          </p:cNvCxnSpPr>
          <p:nvPr/>
        </p:nvCxnSpPr>
        <p:spPr>
          <a:xfrm>
            <a:off x="1692275" y="2066925"/>
            <a:ext cx="792163" cy="314325"/>
          </a:xfrm>
          <a:prstGeom prst="bentConnector3">
            <a:avLst>
              <a:gd name="adj1" fmla="val 2873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CD0145F-3ABC-4882-81E6-60D0B4AF0609}"/>
              </a:ext>
            </a:extLst>
          </p:cNvPr>
          <p:cNvSpPr txBox="1"/>
          <p:nvPr/>
        </p:nvSpPr>
        <p:spPr>
          <a:xfrm>
            <a:off x="2700338" y="2114550"/>
            <a:ext cx="1871662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accent6"/>
                </a:solidFill>
              </a:rPr>
              <a:t>Faculty Admin Manager: Mrs Marilyn Afrikaner</a:t>
            </a:r>
          </a:p>
          <a:p>
            <a:pPr>
              <a:defRPr/>
            </a:pPr>
            <a:r>
              <a:rPr lang="en-ZA" sz="1100" b="1" dirty="0">
                <a:solidFill>
                  <a:schemeClr val="accent6"/>
                </a:solidFill>
                <a:hlinkClick r:id="rId6"/>
              </a:rPr>
              <a:t>Marilyn.Afrikaner@mandela.ac.za</a:t>
            </a:r>
            <a:r>
              <a:rPr lang="en-ZA" sz="1100" b="1" dirty="0">
                <a:solidFill>
                  <a:schemeClr val="accent6"/>
                </a:solidFill>
              </a:rPr>
              <a:t> </a:t>
            </a:r>
          </a:p>
          <a:p>
            <a:pPr>
              <a:defRPr/>
            </a:pPr>
            <a:endParaRPr lang="en-ZA" sz="1100" b="1" dirty="0">
              <a:solidFill>
                <a:schemeClr val="accent6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100" b="1" dirty="0"/>
              <a:t>All Masters and PhD Academic Matters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100" b="1" dirty="0"/>
              <a:t>From Application processes  to Graduation</a:t>
            </a:r>
          </a:p>
          <a:p>
            <a:pPr>
              <a:defRPr/>
            </a:pPr>
            <a:endParaRPr lang="en-ZA" dirty="0"/>
          </a:p>
        </p:txBody>
      </p:sp>
      <p:pic>
        <p:nvPicPr>
          <p:cNvPr id="21511" name="Content Placeholder 4" descr="Female Profile">
            <a:extLst>
              <a:ext uri="{FF2B5EF4-FFF2-40B4-BE49-F238E27FC236}">
                <a16:creationId xmlns:a16="http://schemas.microsoft.com/office/drawing/2014/main" id="{944F51C0-E16D-4DCA-B574-ABDEB223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668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1">
            <a:extLst>
              <a:ext uri="{FF2B5EF4-FFF2-40B4-BE49-F238E27FC236}">
                <a16:creationId xmlns:a16="http://schemas.microsoft.com/office/drawing/2014/main" id="{DF93F090-0C73-461B-AB78-FEB4380D7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131888"/>
            <a:ext cx="2592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B74A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venir Book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82B74A"/>
              </a:buClr>
              <a:buSzPct val="75000"/>
              <a:buChar char="•"/>
              <a:defRPr sz="2000">
                <a:solidFill>
                  <a:schemeClr val="tx1"/>
                </a:solidFill>
                <a:latin typeface="Avenir Book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2B74A"/>
              </a:buClr>
              <a:buSzPct val="75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venir Book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ZA" altLang="en-US" sz="1600" b="1">
                <a:solidFill>
                  <a:srgbClr val="00B050"/>
                </a:solidFill>
                <a:latin typeface="Bradley Hand ITC" panose="03070402050302030203" pitchFamily="66" charset="0"/>
              </a:rPr>
              <a:t>Administrative assistant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BE1B4625-2EAB-44CB-91A6-7F24D42F1EB2}"/>
              </a:ext>
            </a:extLst>
          </p:cNvPr>
          <p:cNvCxnSpPr>
            <a:cxnSpLocks/>
          </p:cNvCxnSpPr>
          <p:nvPr/>
        </p:nvCxnSpPr>
        <p:spPr>
          <a:xfrm>
            <a:off x="6443663" y="2178050"/>
            <a:ext cx="504825" cy="21748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0C6F3A1-B339-4B8F-9F0C-1A085654BC89}"/>
              </a:ext>
            </a:extLst>
          </p:cNvPr>
          <p:cNvSpPr txBox="1"/>
          <p:nvPr/>
        </p:nvSpPr>
        <p:spPr>
          <a:xfrm>
            <a:off x="7164388" y="2224088"/>
            <a:ext cx="1800225" cy="161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accent6"/>
                </a:solidFill>
              </a:rPr>
              <a:t>Ms Birthlin Mouton</a:t>
            </a:r>
          </a:p>
          <a:p>
            <a:pPr>
              <a:defRPr/>
            </a:pPr>
            <a:r>
              <a:rPr lang="en-ZA" sz="1100" b="1" dirty="0">
                <a:hlinkClick r:id="rId7"/>
              </a:rPr>
              <a:t>Birthlin.Mouton@mandela.ac.za</a:t>
            </a:r>
            <a:r>
              <a:rPr lang="en-ZA" sz="1100" b="1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100" b="1" dirty="0"/>
              <a:t>Provide administrative assistance to the Research Directorate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100" b="1" dirty="0"/>
              <a:t>Manages PG Support teams platform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0734A4-7032-42A4-AF96-DB85DB78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4440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96BDE7-6DC5-4CF6-8205-F85AC0B94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987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>
            <a:extLst>
              <a:ext uri="{FF2B5EF4-FFF2-40B4-BE49-F238E27FC236}">
                <a16:creationId xmlns:a16="http://schemas.microsoft.com/office/drawing/2014/main" id="{411E5084-6BBE-4AFF-B69D-0BEFAACF6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en-US" altLang="en-US">
                <a:latin typeface="Avenir Medium" pitchFamily="2" charset="0"/>
              </a:rPr>
              <a:t>Additional support</a:t>
            </a:r>
          </a:p>
        </p:txBody>
      </p:sp>
      <p:sp>
        <p:nvSpPr>
          <p:cNvPr id="23555" name="Text Placeholder 4">
            <a:extLst>
              <a:ext uri="{FF2B5EF4-FFF2-40B4-BE49-F238E27FC236}">
                <a16:creationId xmlns:a16="http://schemas.microsoft.com/office/drawing/2014/main" id="{D832B621-401B-4801-9B38-125C4ECB9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50938"/>
            <a:ext cx="4040188" cy="700087"/>
          </a:xfrm>
        </p:spPr>
        <p:txBody>
          <a:bodyPr/>
          <a:lstStyle/>
          <a:p>
            <a:r>
              <a:rPr lang="en-US" altLang="en-US">
                <a:latin typeface="Avenir Black" pitchFamily="34" charset="0"/>
              </a:rPr>
              <a:t>Interprofessional Health Research</a:t>
            </a:r>
          </a:p>
        </p:txBody>
      </p:sp>
      <p:sp>
        <p:nvSpPr>
          <p:cNvPr id="23556" name="Text Placeholder 6">
            <a:extLst>
              <a:ext uri="{FF2B5EF4-FFF2-40B4-BE49-F238E27FC236}">
                <a16:creationId xmlns:a16="http://schemas.microsoft.com/office/drawing/2014/main" id="{19AC0AE7-4C1C-464E-88D6-5EA37BE45F6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645025" y="1150938"/>
            <a:ext cx="4041775" cy="700087"/>
          </a:xfrm>
        </p:spPr>
        <p:txBody>
          <a:bodyPr/>
          <a:lstStyle/>
          <a:p>
            <a:r>
              <a:rPr lang="en-US" altLang="en-US">
                <a:latin typeface="Avenir Black" pitchFamily="34" charset="0"/>
              </a:rPr>
              <a:t>Library Support</a:t>
            </a:r>
          </a:p>
        </p:txBody>
      </p:sp>
      <p:pic>
        <p:nvPicPr>
          <p:cNvPr id="23557" name="Content Placeholder 6" descr="Female Profile">
            <a:extLst>
              <a:ext uri="{FF2B5EF4-FFF2-40B4-BE49-F238E27FC236}">
                <a16:creationId xmlns:a16="http://schemas.microsoft.com/office/drawing/2014/main" id="{303FC02A-69C8-405C-8A35-29CC5BCBC9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185988"/>
            <a:ext cx="914400" cy="9144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11ABCB-B6CD-4167-BD71-AEBE783566F3}"/>
              </a:ext>
            </a:extLst>
          </p:cNvPr>
          <p:cNvSpPr txBox="1"/>
          <p:nvPr/>
        </p:nvSpPr>
        <p:spPr>
          <a:xfrm>
            <a:off x="2124075" y="1938338"/>
            <a:ext cx="2232025" cy="172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400" dirty="0">
                <a:solidFill>
                  <a:schemeClr val="accent6"/>
                </a:solidFill>
              </a:rPr>
              <a:t>IPHR Project Manager: Dr Wilma ten Ham-Baloyi</a:t>
            </a:r>
          </a:p>
          <a:p>
            <a:pPr>
              <a:defRPr/>
            </a:pPr>
            <a:r>
              <a:rPr lang="en-ZA" sz="1400" dirty="0">
                <a:solidFill>
                  <a:schemeClr val="accent6"/>
                </a:solidFill>
                <a:hlinkClick r:id="rId6"/>
              </a:rPr>
              <a:t>Wilma.tenham-Baloyi@mandela.ac.za</a:t>
            </a:r>
            <a:r>
              <a:rPr lang="en-ZA" sz="1400" dirty="0">
                <a:solidFill>
                  <a:schemeClr val="accent6"/>
                </a:solidFill>
              </a:rPr>
              <a:t> </a:t>
            </a:r>
          </a:p>
          <a:p>
            <a:pPr>
              <a:defRPr/>
            </a:pPr>
            <a:endParaRPr lang="en-ZA" sz="14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100" b="1" dirty="0">
                <a:solidFill>
                  <a:srgbClr val="00B050"/>
                </a:solidFill>
              </a:rPr>
              <a:t>Systematic review expert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100" b="1" dirty="0">
                <a:solidFill>
                  <a:srgbClr val="00B050"/>
                </a:solidFill>
              </a:rPr>
              <a:t>Workshop Planning</a:t>
            </a:r>
          </a:p>
          <a:p>
            <a:pPr>
              <a:defRPr/>
            </a:pPr>
            <a:endParaRPr lang="en-ZA" sz="1400" dirty="0">
              <a:solidFill>
                <a:schemeClr val="accent6"/>
              </a:solidFill>
            </a:endParaRPr>
          </a:p>
        </p:txBody>
      </p:sp>
      <p:pic>
        <p:nvPicPr>
          <p:cNvPr id="23559" name="Content Placeholder 6" descr="Female Profile">
            <a:extLst>
              <a:ext uri="{FF2B5EF4-FFF2-40B4-BE49-F238E27FC236}">
                <a16:creationId xmlns:a16="http://schemas.microsoft.com/office/drawing/2014/main" id="{B3DEF596-0935-45FA-BF49-FDBC7F9B503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114550"/>
            <a:ext cx="914400" cy="9144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D8BBD4-EF36-4FE2-B5FD-78A9AF4CDDFB}"/>
              </a:ext>
            </a:extLst>
          </p:cNvPr>
          <p:cNvSpPr txBox="1"/>
          <p:nvPr/>
        </p:nvSpPr>
        <p:spPr>
          <a:xfrm>
            <a:off x="5940425" y="2114550"/>
            <a:ext cx="2160588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accent6"/>
                </a:solidFill>
              </a:rPr>
              <a:t>Faculty Librarian:  Ms Nobuzwe Bavuma</a:t>
            </a:r>
          </a:p>
          <a:p>
            <a:pPr>
              <a:defRPr/>
            </a:pPr>
            <a:r>
              <a:rPr lang="en-ZA" sz="1100" b="1" dirty="0">
                <a:solidFill>
                  <a:schemeClr val="accent6"/>
                </a:solidFill>
                <a:hlinkClick r:id="rId7"/>
              </a:rPr>
              <a:t>Nobuzwe.Bavuma@mandela.ac.za</a:t>
            </a:r>
            <a:r>
              <a:rPr lang="en-ZA" sz="1100" b="1" dirty="0">
                <a:solidFill>
                  <a:schemeClr val="accent6"/>
                </a:solidFill>
              </a:rPr>
              <a:t> </a:t>
            </a:r>
          </a:p>
          <a:p>
            <a:pPr>
              <a:defRPr/>
            </a:pPr>
            <a:endParaRPr lang="en-ZA" sz="1100" b="1" dirty="0">
              <a:solidFill>
                <a:schemeClr val="accent6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100" b="1" dirty="0">
                <a:solidFill>
                  <a:srgbClr val="00B050"/>
                </a:solidFill>
              </a:rPr>
              <a:t>Offer library support to all HS student and staff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ZA" sz="1100" b="1" dirty="0">
              <a:solidFill>
                <a:schemeClr val="accent6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7DEAEA-69A2-4191-9077-CF8C56C94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4440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8E3A04-EC7B-4B52-892A-65E071322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35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BDB9F86E-1839-4125-AAB7-D44B96D03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ZA" altLang="en-US">
                <a:latin typeface="Avenir Medium" pitchFamily="2" charset="0"/>
              </a:rPr>
              <a:t>Getting your Proposal Approved</a:t>
            </a:r>
          </a:p>
        </p:txBody>
      </p:sp>
      <p:pic>
        <p:nvPicPr>
          <p:cNvPr id="25603" name="Content Placeholder 7" descr="Diagram, circle&#10;&#10;Description automatically generated">
            <a:extLst>
              <a:ext uri="{FF2B5EF4-FFF2-40B4-BE49-F238E27FC236}">
                <a16:creationId xmlns:a16="http://schemas.microsoft.com/office/drawing/2014/main" id="{A98D7AD4-1AF4-4DCD-B48C-4FA4D40905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" b="9525"/>
          <a:stretch>
            <a:fillRect/>
          </a:stretch>
        </p:blipFill>
        <p:spPr>
          <a:xfrm>
            <a:off x="827088" y="2274888"/>
            <a:ext cx="1482725" cy="122396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00802D-A200-436F-BE67-516780CE47DA}"/>
              </a:ext>
            </a:extLst>
          </p:cNvPr>
          <p:cNvSpPr txBox="1"/>
          <p:nvPr/>
        </p:nvSpPr>
        <p:spPr>
          <a:xfrm>
            <a:off x="900113" y="1160463"/>
            <a:ext cx="244792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400" b="1" dirty="0">
                <a:solidFill>
                  <a:schemeClr val="accent6"/>
                </a:solidFill>
                <a:latin typeface="Bradley Hand ITC" panose="03070402050302030203" pitchFamily="66" charset="0"/>
              </a:rPr>
              <a:t>Once your proposal has been reviewed and approved by your department, it may be submitted to FPGSC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1C5C5-F359-4062-8E29-C700CADE241D}"/>
              </a:ext>
            </a:extLst>
          </p:cNvPr>
          <p:cNvSpPr txBox="1"/>
          <p:nvPr/>
        </p:nvSpPr>
        <p:spPr>
          <a:xfrm>
            <a:off x="4067175" y="1160463"/>
            <a:ext cx="4608513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b="1" dirty="0">
                <a:solidFill>
                  <a:schemeClr val="accent6"/>
                </a:solidFill>
                <a:latin typeface="Bradley Hand ITC" panose="03070402050302030203" pitchFamily="66" charset="0"/>
              </a:rPr>
              <a:t>Submission to FPGSC</a:t>
            </a:r>
          </a:p>
          <a:p>
            <a:pPr>
              <a:defRPr/>
            </a:pPr>
            <a:r>
              <a:rPr lang="en-ZA" dirty="0"/>
              <a:t>Documents required: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rgbClr val="00B050"/>
                </a:solidFill>
              </a:rPr>
              <a:t>Proposal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rgbClr val="00B050"/>
                </a:solidFill>
              </a:rPr>
              <a:t>Proposal Evaluation Form/ Department Feedback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rgbClr val="00B050"/>
                </a:solidFill>
              </a:rPr>
              <a:t>RECH form signed by PI, PRP and HOD</a:t>
            </a:r>
          </a:p>
          <a:p>
            <a:pPr>
              <a:defRPr/>
            </a:pPr>
            <a:r>
              <a:rPr lang="en-ZA" dirty="0"/>
              <a:t>By when should you submit?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400" dirty="0">
                <a:solidFill>
                  <a:srgbClr val="00B050"/>
                </a:solidFill>
              </a:rPr>
              <a:t>FPGSC agenda closing date. Email Ms </a:t>
            </a:r>
            <a:r>
              <a:rPr lang="en-ZA" sz="1400" dirty="0">
                <a:solidFill>
                  <a:srgbClr val="00B050"/>
                </a:solidFill>
                <a:hlinkClick r:id="rId6"/>
              </a:rPr>
              <a:t>Thembeka.Sdinane@mandela.ac.za</a:t>
            </a:r>
            <a:r>
              <a:rPr lang="en-ZA" sz="1400" dirty="0">
                <a:solidFill>
                  <a:srgbClr val="00B050"/>
                </a:solidFill>
              </a:rPr>
              <a:t> if you unsure of dates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17D436-12A1-4B23-89F5-5092AF42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4440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D174BE-9B01-4252-B1DA-1EC1F699A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833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>
            <a:extLst>
              <a:ext uri="{FF2B5EF4-FFF2-40B4-BE49-F238E27FC236}">
                <a16:creationId xmlns:a16="http://schemas.microsoft.com/office/drawing/2014/main" id="{6AFDC7D7-B179-4C9C-98E9-98C81E0A8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8" y="68263"/>
            <a:ext cx="8496300" cy="593725"/>
          </a:xfrm>
        </p:spPr>
        <p:txBody>
          <a:bodyPr/>
          <a:lstStyle/>
          <a:p>
            <a:r>
              <a:rPr lang="en-US" altLang="en-US">
                <a:latin typeface="Avenir Medium" pitchFamily="2" charset="0"/>
              </a:rPr>
              <a:t>FPGSC Review Process</a:t>
            </a:r>
          </a:p>
        </p:txBody>
      </p:sp>
      <p:pic>
        <p:nvPicPr>
          <p:cNvPr id="27651" name="Content Placeholder 3" descr="Daily calendar">
            <a:extLst>
              <a:ext uri="{FF2B5EF4-FFF2-40B4-BE49-F238E27FC236}">
                <a16:creationId xmlns:a16="http://schemas.microsoft.com/office/drawing/2014/main" id="{1A779B21-CA1F-4161-8CDE-66D69D69CA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975" y="1349375"/>
            <a:ext cx="914400" cy="914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68452-F5E4-4796-AEF9-D94E26D31C6D}"/>
              </a:ext>
            </a:extLst>
          </p:cNvPr>
          <p:cNvSpPr txBox="1"/>
          <p:nvPr/>
        </p:nvSpPr>
        <p:spPr>
          <a:xfrm>
            <a:off x="271463" y="825500"/>
            <a:ext cx="30241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400" b="1" dirty="0">
                <a:solidFill>
                  <a:schemeClr val="accent6"/>
                </a:solidFill>
                <a:latin typeface="Bradley Hand ITC" panose="03070402050302030203" pitchFamily="66" charset="0"/>
              </a:rPr>
              <a:t>Feedback is provided to students within two weeks after the meeting</a:t>
            </a:r>
          </a:p>
        </p:txBody>
      </p:sp>
      <p:pic>
        <p:nvPicPr>
          <p:cNvPr id="27653" name="Graphic 7" descr="Flip calendar">
            <a:extLst>
              <a:ext uri="{FF2B5EF4-FFF2-40B4-BE49-F238E27FC236}">
                <a16:creationId xmlns:a16="http://schemas.microsoft.com/office/drawing/2014/main" id="{9DC8D6E2-6056-4E9B-82B6-66F3667BF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12922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452F62-EC4F-4581-9515-E42BF6FFE40A}"/>
              </a:ext>
            </a:extLst>
          </p:cNvPr>
          <p:cNvSpPr txBox="1"/>
          <p:nvPr/>
        </p:nvSpPr>
        <p:spPr>
          <a:xfrm>
            <a:off x="5219700" y="695325"/>
            <a:ext cx="244792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400" b="1" dirty="0">
                <a:solidFill>
                  <a:schemeClr val="accent6"/>
                </a:solidFill>
                <a:latin typeface="Bradley Hand ITC" panose="03070402050302030203" pitchFamily="66" charset="0"/>
              </a:rPr>
              <a:t>Three months to work on the feedback, after which proposal has to be resubmitted</a:t>
            </a:r>
          </a:p>
        </p:txBody>
      </p:sp>
      <p:pic>
        <p:nvPicPr>
          <p:cNvPr id="27655" name="Graphic 13" descr="Decision chart">
            <a:extLst>
              <a:ext uri="{FF2B5EF4-FFF2-40B4-BE49-F238E27FC236}">
                <a16:creationId xmlns:a16="http://schemas.microsoft.com/office/drawing/2014/main" id="{D1234068-58AA-436F-97B0-F752FDD7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1764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123415-4B40-484E-937E-BC9E99F0C130}"/>
              </a:ext>
            </a:extLst>
          </p:cNvPr>
          <p:cNvSpPr txBox="1"/>
          <p:nvPr/>
        </p:nvSpPr>
        <p:spPr>
          <a:xfrm>
            <a:off x="3132138" y="1743075"/>
            <a:ext cx="18716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400" b="1" dirty="0">
                <a:solidFill>
                  <a:schemeClr val="accent6"/>
                </a:solidFill>
                <a:latin typeface="Bradley Hand ITC" panose="03070402050302030203" pitchFamily="66" charset="0"/>
              </a:rPr>
              <a:t>FPGSC Resolutions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5890C2-6808-4BA0-B06B-1C7A3B345C91}"/>
              </a:ext>
            </a:extLst>
          </p:cNvPr>
          <p:cNvSpPr txBox="1"/>
          <p:nvPr/>
        </p:nvSpPr>
        <p:spPr>
          <a:xfrm>
            <a:off x="468313" y="2263775"/>
            <a:ext cx="2232025" cy="1760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ZA" sz="1050" b="1" dirty="0"/>
              <a:t>Accepted with revisions: Low risk studies</a:t>
            </a:r>
          </a:p>
          <a:p>
            <a:pPr>
              <a:defRPr/>
            </a:pPr>
            <a:endParaRPr lang="en-ZA" sz="105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050" b="1" dirty="0"/>
              <a:t>PI to make revisions and submit documents to Liaison person for final approval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050" b="1" dirty="0"/>
              <a:t>Liaison person approves changes, secretary issue ethics letter</a:t>
            </a:r>
          </a:p>
          <a:p>
            <a:pPr>
              <a:defRPr/>
            </a:pPr>
            <a:endParaRPr lang="en-ZA" sz="1050" b="1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4258A72-4055-4708-8E94-8CB2CDBF6BCB}"/>
              </a:ext>
            </a:extLst>
          </p:cNvPr>
          <p:cNvCxnSpPr>
            <a:cxnSpLocks/>
          </p:cNvCxnSpPr>
          <p:nvPr/>
        </p:nvCxnSpPr>
        <p:spPr>
          <a:xfrm rot="10800000">
            <a:off x="2700338" y="2765425"/>
            <a:ext cx="850900" cy="225425"/>
          </a:xfrm>
          <a:prstGeom prst="bentConnector3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07B7E742-7D0F-4D3F-A1CB-EC01410D6237}"/>
              </a:ext>
            </a:extLst>
          </p:cNvPr>
          <p:cNvCxnSpPr/>
          <p:nvPr/>
        </p:nvCxnSpPr>
        <p:spPr>
          <a:xfrm flipV="1">
            <a:off x="4406900" y="2765425"/>
            <a:ext cx="885825" cy="225425"/>
          </a:xfrm>
          <a:prstGeom prst="bentConnector3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1DF41B-83AB-40D4-90F8-01A0A5BF0A19}"/>
              </a:ext>
            </a:extLst>
          </p:cNvPr>
          <p:cNvSpPr txBox="1"/>
          <p:nvPr/>
        </p:nvSpPr>
        <p:spPr>
          <a:xfrm>
            <a:off x="5394325" y="2155825"/>
            <a:ext cx="2633663" cy="1868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ZA" sz="1050" b="1" dirty="0"/>
              <a:t>Accepted with revisions: medium to high risk studies</a:t>
            </a:r>
          </a:p>
          <a:p>
            <a:pPr>
              <a:defRPr/>
            </a:pPr>
            <a:endParaRPr lang="en-ZA" sz="1050" b="1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050" b="1" dirty="0"/>
              <a:t>PI to make revisions and submit documents to Liaison person for final approval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050" b="1" dirty="0"/>
              <a:t>Liaison person approves changes, the proposal is referred to RECH. Secretariat makes the submission by the RECH agenda closing date</a:t>
            </a:r>
          </a:p>
          <a:p>
            <a:pPr>
              <a:defRPr/>
            </a:pPr>
            <a:endParaRPr lang="en-ZA" sz="105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CBE506-9DD6-47E6-9FA1-1B35DC197B84}"/>
              </a:ext>
            </a:extLst>
          </p:cNvPr>
          <p:cNvSpPr txBox="1"/>
          <p:nvPr/>
        </p:nvSpPr>
        <p:spPr>
          <a:xfrm>
            <a:off x="3059113" y="3165475"/>
            <a:ext cx="2233612" cy="1257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/>
              <a:t>Resubmission: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ZA" sz="1100" b="1" dirty="0"/>
              <a:t>PI to make revisions and resubmit proposal to Ms Sdinane by FPGSC agenda closing date</a:t>
            </a:r>
          </a:p>
          <a:p>
            <a:pPr>
              <a:defRPr/>
            </a:pPr>
            <a:endParaRPr lang="en-Z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FDEB81-CD4D-4423-8FCC-6604B4E1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4440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FA6B15-B732-45CA-B722-912484EE0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173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446</Words>
  <Application>Microsoft Office PowerPoint</Application>
  <PresentationFormat>On-screen Show (16:9)</PresentationFormat>
  <Paragraphs>68</Paragraphs>
  <Slides>7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Avenir Black</vt:lpstr>
      <vt:lpstr>Avenir Book</vt:lpstr>
      <vt:lpstr>Avenir LT 45 Book</vt:lpstr>
      <vt:lpstr>Avenir Medium</vt:lpstr>
      <vt:lpstr>Bradley Hand ITC</vt:lpstr>
      <vt:lpstr>Calibri</vt:lpstr>
      <vt:lpstr>Wingdings</vt:lpstr>
      <vt:lpstr>Default Design</vt:lpstr>
      <vt:lpstr>FACULTY OF HEALTH SCIENCES</vt:lpstr>
      <vt:lpstr>Did you know?</vt:lpstr>
      <vt:lpstr>Faculty Admin Staff</vt:lpstr>
      <vt:lpstr>Additional support</vt:lpstr>
      <vt:lpstr>Getting your Proposal Approved</vt:lpstr>
      <vt:lpstr>FPGSC Review Process</vt:lpstr>
      <vt:lpstr>PowerPoint Presentation</vt:lpstr>
    </vt:vector>
  </TitlesOfParts>
  <Company>NMMU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CSchonknecht</dc:creator>
  <cp:lastModifiedBy>Sdinane, Thembeka (Ms) (Summerstrand South Campus)</cp:lastModifiedBy>
  <cp:revision>89</cp:revision>
  <dcterms:created xsi:type="dcterms:W3CDTF">2006-12-05T12:30:39Z</dcterms:created>
  <dcterms:modified xsi:type="dcterms:W3CDTF">2021-08-16T12:41:15Z</dcterms:modified>
</cp:coreProperties>
</file>