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38"/>
  </p:notesMasterIdLst>
  <p:sldIdLst>
    <p:sldId id="256" r:id="rId2"/>
    <p:sldId id="345" r:id="rId3"/>
    <p:sldId id="267" r:id="rId4"/>
    <p:sldId id="259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4" r:id="rId13"/>
    <p:sldId id="357" r:id="rId14"/>
    <p:sldId id="358" r:id="rId15"/>
    <p:sldId id="353" r:id="rId16"/>
    <p:sldId id="355" r:id="rId17"/>
    <p:sldId id="359" r:id="rId18"/>
    <p:sldId id="360" r:id="rId19"/>
    <p:sldId id="361" r:id="rId20"/>
    <p:sldId id="272" r:id="rId21"/>
    <p:sldId id="344" r:id="rId22"/>
    <p:sldId id="271" r:id="rId23"/>
    <p:sldId id="362" r:id="rId24"/>
    <p:sldId id="263" r:id="rId25"/>
    <p:sldId id="275" r:id="rId26"/>
    <p:sldId id="276" r:id="rId27"/>
    <p:sldId id="363" r:id="rId28"/>
    <p:sldId id="364" r:id="rId29"/>
    <p:sldId id="365" r:id="rId30"/>
    <p:sldId id="366" r:id="rId31"/>
    <p:sldId id="367" r:id="rId32"/>
    <p:sldId id="286" r:id="rId33"/>
    <p:sldId id="270" r:id="rId34"/>
    <p:sldId id="278" r:id="rId35"/>
    <p:sldId id="274" r:id="rId36"/>
    <p:sldId id="277" r:id="rId37"/>
  </p:sldIdLst>
  <p:sldSz cx="9144000" cy="5143500" type="screen16x9"/>
  <p:notesSz cx="6858000" cy="9144000"/>
  <p:embeddedFontLst>
    <p:embeddedFont>
      <p:font typeface="Amatic SC" panose="00000500000000000000" pitchFamily="2" charset="-79"/>
      <p:regular r:id="rId39"/>
      <p:bold r:id="rId40"/>
    </p:embeddedFont>
    <p:embeddedFont>
      <p:font typeface="Roboto Mono" panose="00000009000000000000" pitchFamily="49" charset="0"/>
      <p:regular r:id="rId41"/>
      <p:bold r:id="rId42"/>
      <p:italic r:id="rId43"/>
      <p:boldItalic r:id="rId44"/>
    </p:embeddedFont>
    <p:embeddedFont>
      <p:font typeface="Source Sans Pro" panose="020B0503030403020204" pitchFamily="34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1BFEC76-84AF-427B-97F6-D60C8CA26D6C}">
  <a:tblStyle styleId="{C1BFEC76-84AF-427B-97F6-D60C8CA26D6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6968" autoAdjust="0"/>
  </p:normalViewPr>
  <p:slideViewPr>
    <p:cSldViewPr snapToGrid="0">
      <p:cViewPr varScale="1">
        <p:scale>
          <a:sx n="96" d="100"/>
          <a:sy n="96" d="100"/>
        </p:scale>
        <p:origin x="106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Explain what our presentation is on, not implemented in class, student developing game that could be used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br>
              <a:rPr lang="en-ZA" dirty="0"/>
            </a:b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Traditional teaching methods in pharmacy education often face challenges in engaging students and promoting active learning. Game-based learning (GBL) has emerged as a promising strategy to enhance student involvement and knowledge retention. This presentation introduces a module concept where final-year Bachelor of Pharmacy (BPharm) students are tasked with utilising a game development framework to create games that enhance the teaching of a specific topic within the BPharm curriculum.</a:t>
            </a:r>
            <a:endParaRPr lang="en-Z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This is a small group project and we have between 10 and 25 students per year. Select the module from a list of potential projects. </a:t>
            </a:r>
          </a:p>
          <a:p>
            <a:pPr marL="0" indent="0">
              <a:buNone/>
            </a:pPr>
            <a:r>
              <a:rPr lang="en-GB" sz="1800" dirty="0"/>
              <a:t>One of the ways we introduce the module to them is by showing them this video: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4DBE8B0E-C0A9-7EA2-ABEA-65D0764E0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87083C90-7BFB-594A-CE81-92790D1350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DD8D8CAA-256C-59AE-49AF-5C236D9FA62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4893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114806CD-B00F-FF04-72B1-79380A25F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600680D7-EAC8-6AA0-2F71-C033BBB74DE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BD620A97-2624-2440-9980-DDC9AA0717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415343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B45FF503-5577-4FA8-5738-2437A1172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5292AF51-E956-2CBB-5415-E13D55E033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9E2ABF72-2A62-860D-2170-3C62A4AA41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330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DC369073-37E8-97A1-77B3-7D47892F27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2EA37ED0-E1E1-5709-26E0-C10CA0BD35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933A4C21-1D6B-60E6-6BDA-7F9B3F8338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06760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72FD3D67-454C-C182-7986-2CC93B6BC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917D714C-3D20-98C2-810E-82B466AAB6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28AE6691-E702-CAE8-A1AE-22A0A1F910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64721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A5619B10-6E22-3DD5-2738-F4AB56CB5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3D616030-C9B1-77AE-EF05-5E4F3607CE3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921C1399-991B-63B5-08B2-25D7138BDE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107762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183E6786-9E78-FFD5-20A4-B8D110CA5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06E5F9D3-B690-5360-2E9C-8B6D19CFF0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302BC2B6-1953-5AD1-0771-2A10926E50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2361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655E6733-D824-DAB2-913F-9FE58C863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E6E367E2-0871-F6F9-2D1A-CAF40BF947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0935C00F-D3EE-9D34-9BAC-A605817A97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480716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DD9B7F33-1A23-2746-9E4A-F953B1B4B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459CE833-8B7E-B2A9-59BA-2F26D0867D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AAE21A14-3641-98DA-2FD5-780F3C7010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06279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71DFBE01-8C3F-8DBB-8D3C-A4038A5F5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9408204A-8D48-C505-B0AB-535FA295BC5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A4D43827-D15E-EA80-88B5-F2EC829BF7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ZA" sz="1100" dirty="0">
                <a:latin typeface="Calibri" panose="020F0502020204030204" pitchFamily="34" charset="0"/>
                <a:ea typeface="Calibri" panose="020F0502020204030204" pitchFamily="34" charset="0"/>
              </a:rPr>
              <a:t>Slides 9 to 26 </a:t>
            </a:r>
          </a:p>
          <a:p>
            <a:r>
              <a:rPr lang="en-ZA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</a:t>
            </a:r>
            <a:r>
              <a:rPr lang="en-ZA" sz="11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Hunicke</a:t>
            </a:r>
            <a:r>
              <a:rPr lang="en-ZA" sz="11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et al., 2004)</a:t>
            </a:r>
            <a:endParaRPr lang="en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96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Whitton N. (2012) Games-Based Learning. In: Seel N.M. (eds) Encyclopedia of the Sciences of Learning. Springer, Boston, MA. https://doi.org/10.1007/978-1-4419-1428-6_437</a:t>
            </a:r>
            <a:endParaRPr lang="en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004054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/>
              <a:t>30 sec PT_ Scope and BPHARM2 of practice terminology (professional jargon)</a:t>
            </a:r>
          </a:p>
          <a:p>
            <a:r>
              <a:rPr lang="en-ZA"/>
              <a:t>GBL and first years</a:t>
            </a:r>
          </a:p>
          <a:p>
            <a:r>
              <a:rPr lang="en-ZA"/>
              <a:t>GBL- QR codes (adaptive version during protests)</a:t>
            </a:r>
          </a:p>
        </p:txBody>
      </p:sp>
    </p:spTree>
    <p:extLst>
      <p:ext uri="{BB962C8B-B14F-4D97-AF65-F5344CB8AC3E}">
        <p14:creationId xmlns:p14="http://schemas.microsoft.com/office/powerpoint/2010/main" val="30660022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191888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ZA" dirty="0"/>
              <a:t>In game design, things we have learnt</a:t>
            </a:r>
          </a:p>
          <a:p>
            <a:pPr marL="158750" indent="0">
              <a:buNone/>
            </a:pPr>
            <a:endParaRPr lang="en-ZA" dirty="0"/>
          </a:p>
          <a:p>
            <a:pPr marL="457200" indent="-298450"/>
            <a:r>
              <a:rPr lang="en-ZA" dirty="0"/>
              <a:t>Monopoly- complex rules not to overshadow learning, Learning tool not in place of learning (facilitates teaching)</a:t>
            </a:r>
          </a:p>
          <a:p>
            <a:r>
              <a:rPr lang="en-ZA" dirty="0"/>
              <a:t>The simpler the more engaging (as long as its not boring)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ZA" dirty="0"/>
              <a:t>Culture and exposure to board games</a:t>
            </a:r>
          </a:p>
          <a:p>
            <a:r>
              <a:rPr lang="en-ZA" dirty="0"/>
              <a:t>Teaches problem solving, critical thinking and team work</a:t>
            </a:r>
          </a:p>
          <a:p>
            <a:r>
              <a:rPr lang="en-ZA" dirty="0"/>
              <a:t>FUN is key, effectiveness relies on ENGAGEMENT</a:t>
            </a:r>
          </a:p>
          <a:p>
            <a:r>
              <a:rPr lang="en-ZA" dirty="0"/>
              <a:t>Digital games (Lia slides)_ option, 2 digital, more tangible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82668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750AB9-BA81-C984-B978-864125998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FC801A-124D-B8A5-852F-5EA9FC4D42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CF107B-9200-F274-1625-F6904AF106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ZA" dirty="0"/>
              <a:t>In game design, things we have learnt</a:t>
            </a:r>
          </a:p>
          <a:p>
            <a:pPr marL="158750" indent="0">
              <a:buNone/>
            </a:pPr>
            <a:endParaRPr lang="en-ZA" dirty="0"/>
          </a:p>
          <a:p>
            <a:pPr marL="457200" indent="-298450"/>
            <a:r>
              <a:rPr lang="en-ZA" dirty="0"/>
              <a:t>Monopoly- complex rules not to overshadow learning, Learning tool not in place of learning (facilitates teaching)</a:t>
            </a:r>
          </a:p>
          <a:p>
            <a:r>
              <a:rPr lang="en-ZA" dirty="0"/>
              <a:t>The simpler the more engaging (as long as its not boring)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ZA" dirty="0"/>
              <a:t>Culture and exposure to board games</a:t>
            </a:r>
          </a:p>
          <a:p>
            <a:r>
              <a:rPr lang="en-ZA" dirty="0"/>
              <a:t>Teaches problem solving, critical thinking and team work</a:t>
            </a:r>
          </a:p>
          <a:p>
            <a:r>
              <a:rPr lang="en-ZA" dirty="0"/>
              <a:t>FUN is key, effectiveness relies on ENGAGEMENT</a:t>
            </a:r>
          </a:p>
          <a:p>
            <a:r>
              <a:rPr lang="en-ZA" dirty="0"/>
              <a:t>Digital games (Lia slides)_ option, 2 digital, more tangible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253129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err="1"/>
              <a:t>Pharmo</a:t>
            </a:r>
            <a:r>
              <a:rPr lang="en-ZA"/>
              <a:t>-poly: Mhlongo B, </a:t>
            </a:r>
            <a:r>
              <a:rPr lang="en-ZA" err="1"/>
              <a:t>Raath</a:t>
            </a:r>
            <a:r>
              <a:rPr lang="en-ZA"/>
              <a:t> C, </a:t>
            </a:r>
            <a:r>
              <a:rPr lang="en-ZA" err="1"/>
              <a:t>Moropene</a:t>
            </a:r>
            <a:r>
              <a:rPr lang="en-ZA"/>
              <a:t> L, Moodley M (based on Monopoly).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Asthma Quiz: Masipa M, Masophi A, </a:t>
            </a:r>
            <a:r>
              <a:rPr lang="en-ZA" err="1"/>
              <a:t>Mofoka</a:t>
            </a:r>
            <a:r>
              <a:rPr lang="en-ZA"/>
              <a:t> Z, Ngumbela L. (based on Flash cards, Time element (30 seconds), point based on level of difficulty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Antibiotic classes: Sifanelo S, </a:t>
            </a:r>
            <a:r>
              <a:rPr lang="en-ZA" err="1"/>
              <a:t>Myeza</a:t>
            </a:r>
            <a:r>
              <a:rPr lang="en-ZA"/>
              <a:t> M, Pasha T, Magwenyana S. (based on Snakes and Ladders)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ZA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 </a:t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Tradenames: Chan J, Jooste K, Vaughn A, Witbooi C. (based on game called Code Names) critical error = out (black box)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err="1"/>
              <a:t>EduCandy</a:t>
            </a:r>
            <a:r>
              <a:rPr lang="en-ZA"/>
              <a:t> Studio: Gumede F, Magubane S, Mbatha K, </a:t>
            </a:r>
            <a:r>
              <a:rPr lang="en-ZA" err="1"/>
              <a:t>Motlogelwa</a:t>
            </a:r>
            <a:r>
              <a:rPr lang="en-ZA"/>
              <a:t> , Mgubasi M. (Based on digital word games)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2309104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Cardio-quest: Daniels N, Maluleke S, </a:t>
            </a:r>
            <a:r>
              <a:rPr lang="en-ZA" err="1"/>
              <a:t>Ngocobo</a:t>
            </a:r>
            <a:r>
              <a:rPr lang="en-ZA"/>
              <a:t> 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Psych-alike: Crouse M, Smith M, Anderson 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OTC pain: </a:t>
            </a:r>
            <a:r>
              <a:rPr lang="en-ZA" err="1"/>
              <a:t>Makonza</a:t>
            </a:r>
            <a:r>
              <a:rPr lang="en-ZA"/>
              <a:t> T, </a:t>
            </a:r>
            <a:r>
              <a:rPr lang="en-ZA" err="1"/>
              <a:t>Nonxube</a:t>
            </a:r>
            <a:r>
              <a:rPr lang="en-ZA"/>
              <a:t> A, </a:t>
            </a:r>
            <a:r>
              <a:rPr lang="en-ZA" err="1"/>
              <a:t>Nombuso</a:t>
            </a:r>
            <a:r>
              <a:rPr lang="en-ZA"/>
              <a:t> N, </a:t>
            </a:r>
            <a:r>
              <a:rPr lang="en-ZA" err="1"/>
              <a:t>Pakati</a:t>
            </a:r>
            <a:r>
              <a:rPr lang="en-ZA"/>
              <a:t> L (Based on Heads-Up, blind mans bluff)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32228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>
          <a:extLst>
            <a:ext uri="{FF2B5EF4-FFF2-40B4-BE49-F238E27FC236}">
              <a16:creationId xmlns:a16="http://schemas.microsoft.com/office/drawing/2014/main" id="{8110FAD8-22CD-52CE-6FD6-0961C4979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>
            <a:extLst>
              <a:ext uri="{FF2B5EF4-FFF2-40B4-BE49-F238E27FC236}">
                <a16:creationId xmlns:a16="http://schemas.microsoft.com/office/drawing/2014/main" id="{FC059AEA-7B7E-E8A3-6C88-FFB66C11F0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>
            <a:extLst>
              <a:ext uri="{FF2B5EF4-FFF2-40B4-BE49-F238E27FC236}">
                <a16:creationId xmlns:a16="http://schemas.microsoft.com/office/drawing/2014/main" id="{99901D4A-C9C8-BB80-EFDF-4E31C38694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The LOOP: Geyer R, Hanif WA, McCarthy N, </a:t>
            </a:r>
            <a:r>
              <a:rPr lang="en-ZA" dirty="0" err="1"/>
              <a:t>Nobela</a:t>
            </a:r>
            <a:r>
              <a:rPr lang="en-ZA" dirty="0"/>
              <a:t> 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830855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>
          <a:extLst>
            <a:ext uri="{FF2B5EF4-FFF2-40B4-BE49-F238E27FC236}">
              <a16:creationId xmlns:a16="http://schemas.microsoft.com/office/drawing/2014/main" id="{0B703D64-09BA-845F-4002-DEEC9C6EE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>
            <a:extLst>
              <a:ext uri="{FF2B5EF4-FFF2-40B4-BE49-F238E27FC236}">
                <a16:creationId xmlns:a16="http://schemas.microsoft.com/office/drawing/2014/main" id="{F8686417-90EC-16EB-C94B-2C910E9C3D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>
            <a:extLst>
              <a:ext uri="{FF2B5EF4-FFF2-40B4-BE49-F238E27FC236}">
                <a16:creationId xmlns:a16="http://schemas.microsoft.com/office/drawing/2014/main" id="{17AE7890-FCF2-D8BD-92B4-6BDECBD26E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The LOOP: Geyer R, Hanif WA, McCarthy N, </a:t>
            </a:r>
            <a:r>
              <a:rPr lang="en-ZA" dirty="0" err="1"/>
              <a:t>Nobela</a:t>
            </a:r>
            <a:r>
              <a:rPr lang="en-ZA" dirty="0"/>
              <a:t> 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084783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>
          <a:extLst>
            <a:ext uri="{FF2B5EF4-FFF2-40B4-BE49-F238E27FC236}">
              <a16:creationId xmlns:a16="http://schemas.microsoft.com/office/drawing/2014/main" id="{ACD571B8-FF57-6E9D-F146-A4A79FCEA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>
            <a:extLst>
              <a:ext uri="{FF2B5EF4-FFF2-40B4-BE49-F238E27FC236}">
                <a16:creationId xmlns:a16="http://schemas.microsoft.com/office/drawing/2014/main" id="{90C71107-032A-37F8-7521-CE2F5A0D68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>
            <a:extLst>
              <a:ext uri="{FF2B5EF4-FFF2-40B4-BE49-F238E27FC236}">
                <a16:creationId xmlns:a16="http://schemas.microsoft.com/office/drawing/2014/main" id="{D1D87748-84E3-F3FC-22DD-4620EDBEDA3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Group 2 Ruan Reinhart, </a:t>
            </a:r>
            <a:r>
              <a:rPr lang="en-ZA" dirty="0" err="1"/>
              <a:t>Oyintando</a:t>
            </a:r>
            <a:r>
              <a:rPr lang="en-ZA" dirty="0"/>
              <a:t> </a:t>
            </a:r>
            <a:r>
              <a:rPr lang="en-ZA" dirty="0" err="1"/>
              <a:t>Nomana</a:t>
            </a:r>
            <a:r>
              <a:rPr lang="en-ZA" dirty="0"/>
              <a:t>, </a:t>
            </a:r>
            <a:r>
              <a:rPr lang="en-ZA" dirty="0" err="1"/>
              <a:t>Aseko</a:t>
            </a:r>
            <a:r>
              <a:rPr lang="en-ZA" dirty="0"/>
              <a:t> </a:t>
            </a:r>
            <a:r>
              <a:rPr lang="en-ZA" dirty="0" err="1"/>
              <a:t>Tshiyaba</a:t>
            </a:r>
            <a:r>
              <a:rPr lang="en-ZA" dirty="0"/>
              <a:t>, </a:t>
            </a:r>
            <a:r>
              <a:rPr lang="en-ZA" dirty="0" err="1"/>
              <a:t>Zinthle</a:t>
            </a:r>
            <a:r>
              <a:rPr lang="en-ZA" dirty="0"/>
              <a:t> </a:t>
            </a:r>
            <a:r>
              <a:rPr lang="en-ZA" dirty="0" err="1"/>
              <a:t>Mkhaliphi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9772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79895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>
          <a:extLst>
            <a:ext uri="{FF2B5EF4-FFF2-40B4-BE49-F238E27FC236}">
              <a16:creationId xmlns:a16="http://schemas.microsoft.com/office/drawing/2014/main" id="{191046A2-1298-0B09-265C-E8B093DE8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>
            <a:extLst>
              <a:ext uri="{FF2B5EF4-FFF2-40B4-BE49-F238E27FC236}">
                <a16:creationId xmlns:a16="http://schemas.microsoft.com/office/drawing/2014/main" id="{AC3C7397-C6E5-77ED-13BE-FA79BFBDFB9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>
            <a:extLst>
              <a:ext uri="{FF2B5EF4-FFF2-40B4-BE49-F238E27FC236}">
                <a16:creationId xmlns:a16="http://schemas.microsoft.com/office/drawing/2014/main" id="{B3FD221A-4969-0963-37DB-28F18D1843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Group 2 Ruan Reinhart, </a:t>
            </a:r>
            <a:r>
              <a:rPr lang="en-ZA" dirty="0" err="1"/>
              <a:t>Oyintando</a:t>
            </a:r>
            <a:r>
              <a:rPr lang="en-ZA" dirty="0"/>
              <a:t> </a:t>
            </a:r>
            <a:r>
              <a:rPr lang="en-ZA" dirty="0" err="1"/>
              <a:t>Nomana</a:t>
            </a:r>
            <a:r>
              <a:rPr lang="en-ZA" dirty="0"/>
              <a:t>, </a:t>
            </a:r>
            <a:r>
              <a:rPr lang="en-ZA" dirty="0" err="1"/>
              <a:t>Aseko</a:t>
            </a:r>
            <a:r>
              <a:rPr lang="en-ZA" dirty="0"/>
              <a:t> </a:t>
            </a:r>
            <a:r>
              <a:rPr lang="en-ZA" dirty="0" err="1"/>
              <a:t>Tshiyaba</a:t>
            </a:r>
            <a:r>
              <a:rPr lang="en-ZA" dirty="0"/>
              <a:t>, </a:t>
            </a:r>
            <a:r>
              <a:rPr lang="en-ZA" dirty="0" err="1"/>
              <a:t>Zinthle</a:t>
            </a:r>
            <a:r>
              <a:rPr lang="en-ZA" dirty="0"/>
              <a:t> </a:t>
            </a:r>
            <a:r>
              <a:rPr lang="en-ZA" dirty="0" err="1"/>
              <a:t>Mkhaliphi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741306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>
          <a:extLst>
            <a:ext uri="{FF2B5EF4-FFF2-40B4-BE49-F238E27FC236}">
              <a16:creationId xmlns:a16="http://schemas.microsoft.com/office/drawing/2014/main" id="{27A990A9-9D69-2463-BDFC-15731273D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b22198a46b_0_6714:notes">
            <a:extLst>
              <a:ext uri="{FF2B5EF4-FFF2-40B4-BE49-F238E27FC236}">
                <a16:creationId xmlns:a16="http://schemas.microsoft.com/office/drawing/2014/main" id="{4A646739-495D-36AA-4D2D-F5455509D7F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b22198a46b_0_6714:notes">
            <a:extLst>
              <a:ext uri="{FF2B5EF4-FFF2-40B4-BE49-F238E27FC236}">
                <a16:creationId xmlns:a16="http://schemas.microsoft.com/office/drawing/2014/main" id="{6E29F3C7-F1B9-8C38-F0FA-9AEBBB8929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NTHABELENG L, NTOMBIKHONA M, NOTISI F, ZULU 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9906026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2257475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ZA"/>
              <a:t>Code names, Digital (</a:t>
            </a:r>
            <a:r>
              <a:rPr lang="en-ZA" err="1"/>
              <a:t>edu</a:t>
            </a:r>
            <a:r>
              <a:rPr lang="en-ZA"/>
              <a:t> candy studio), 30 sec, heads up</a:t>
            </a:r>
          </a:p>
        </p:txBody>
      </p:sp>
    </p:spTree>
    <p:extLst>
      <p:ext uri="{BB962C8B-B14F-4D97-AF65-F5344CB8AC3E}">
        <p14:creationId xmlns:p14="http://schemas.microsoft.com/office/powerpoint/2010/main" val="1023634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45634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Intro video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93722797-FEF7-E016-F0B3-95333133B5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BB594050-7BEF-D0DF-0293-064E55020F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2654820D-0BD5-E923-9B2E-C6C255CC17F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7859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3DD2A435-E0A4-F33E-A17D-D4D023EE5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198FF874-BE27-63A4-96C9-D83B24DAEDF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B65FCD9A-0084-8BC0-9A9E-F07297C0EF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8445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97A4C685-3EF1-2DC2-D4F0-9DDFA622E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10FB89FF-7ACF-899E-5E82-E7049FDF79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22441E30-A163-2082-DBA3-4E3C0026D4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77995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391A22BD-313F-512F-4E64-2F8B54EB3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62537579-DE6A-DADD-449F-522D1A7B4F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8A1516CB-94DA-05FE-B934-D367C1BA54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8679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>
          <a:extLst>
            <a:ext uri="{FF2B5EF4-FFF2-40B4-BE49-F238E27FC236}">
              <a16:creationId xmlns:a16="http://schemas.microsoft.com/office/drawing/2014/main" id="{6BACC3D9-DEF9-755E-3E79-2132B90FF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d990362b7f_0_39:notes">
            <a:extLst>
              <a:ext uri="{FF2B5EF4-FFF2-40B4-BE49-F238E27FC236}">
                <a16:creationId xmlns:a16="http://schemas.microsoft.com/office/drawing/2014/main" id="{FF96D904-100C-004A-D129-3590905160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d990362b7f_0_39:notes">
            <a:extLst>
              <a:ext uri="{FF2B5EF4-FFF2-40B4-BE49-F238E27FC236}">
                <a16:creationId xmlns:a16="http://schemas.microsoft.com/office/drawing/2014/main" id="{DDAD01C1-98DC-6D61-1B69-E7EC5B7973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9792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1628475" y="488452"/>
            <a:ext cx="5886900" cy="169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000" b="1"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1628475" y="2164081"/>
            <a:ext cx="5886900" cy="4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8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3512913" y="1828398"/>
            <a:ext cx="334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ubTitle" idx="1"/>
          </p:nvPr>
        </p:nvSpPr>
        <p:spPr>
          <a:xfrm>
            <a:off x="3512988" y="2768600"/>
            <a:ext cx="33429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title" idx="2" hasCustomPrompt="1"/>
          </p:nvPr>
        </p:nvSpPr>
        <p:spPr>
          <a:xfrm>
            <a:off x="2313300" y="2270525"/>
            <a:ext cx="876300" cy="6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>
                <a:solidFill>
                  <a:schemeClr val="dk1"/>
                </a:solidFill>
                <a:latin typeface="Roboto Mono"/>
                <a:ea typeface="Roboto Mono"/>
                <a:cs typeface="Roboto Mono"/>
                <a:sym typeface="Roboto Mon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>
                <a:solidFill>
                  <a:schemeClr val="accent1"/>
                </a:solidFill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CUSTOM_2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>
            <a:spLocks noGrp="1"/>
          </p:cNvSpPr>
          <p:nvPr>
            <p:ph type="subTitle" idx="1"/>
          </p:nvPr>
        </p:nvSpPr>
        <p:spPr>
          <a:xfrm>
            <a:off x="720000" y="2122175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0" name="Google Shape;70;p17"/>
          <p:cNvSpPr txBox="1">
            <a:spLocks noGrp="1"/>
          </p:cNvSpPr>
          <p:nvPr>
            <p:ph type="subTitle" idx="2"/>
          </p:nvPr>
        </p:nvSpPr>
        <p:spPr>
          <a:xfrm>
            <a:off x="6764050" y="2122175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1" name="Google Shape;71;p17"/>
          <p:cNvSpPr txBox="1">
            <a:spLocks noGrp="1"/>
          </p:cNvSpPr>
          <p:nvPr>
            <p:ph type="subTitle" idx="3"/>
          </p:nvPr>
        </p:nvSpPr>
        <p:spPr>
          <a:xfrm>
            <a:off x="720000" y="3622550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2" name="Google Shape;72;p17"/>
          <p:cNvSpPr txBox="1">
            <a:spLocks noGrp="1"/>
          </p:cNvSpPr>
          <p:nvPr>
            <p:ph type="subTitle" idx="4"/>
          </p:nvPr>
        </p:nvSpPr>
        <p:spPr>
          <a:xfrm>
            <a:off x="6764050" y="3622550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ubTitle" idx="5"/>
          </p:nvPr>
        </p:nvSpPr>
        <p:spPr>
          <a:xfrm>
            <a:off x="2807750" y="1133173"/>
            <a:ext cx="3516600" cy="213900"/>
          </a:xfrm>
          <a:prstGeom prst="rect">
            <a:avLst/>
          </a:prstGeom>
        </p:spPr>
        <p:txBody>
          <a:bodyPr spcFirstLastPara="1" wrap="square" lIns="0" tIns="91425" rIns="0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subTitle" idx="6"/>
          </p:nvPr>
        </p:nvSpPr>
        <p:spPr>
          <a:xfrm>
            <a:off x="3742025" y="2122175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subTitle" idx="7"/>
          </p:nvPr>
        </p:nvSpPr>
        <p:spPr>
          <a:xfrm>
            <a:off x="3742025" y="3622550"/>
            <a:ext cx="1656000" cy="835500"/>
          </a:xfrm>
          <a:prstGeom prst="rect">
            <a:avLst/>
          </a:prstGeom>
        </p:spPr>
        <p:txBody>
          <a:bodyPr spcFirstLastPara="1" wrap="square" lIns="0" tIns="91425" rIns="0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algn="ctr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3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8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3688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matic SC"/>
              <a:buNone/>
              <a:defRPr sz="4000" b="1">
                <a:solidFill>
                  <a:schemeClr val="lt2"/>
                </a:solidFill>
                <a:highlight>
                  <a:schemeClr val="dk1"/>
                </a:highlight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●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○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■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●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○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■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●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Char char="○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Char char="■"/>
              <a:defRPr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8" r:id="rId3"/>
    <p:sldLayoutId id="2147483661" r:id="rId4"/>
    <p:sldLayoutId id="2147483663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31"/>
          <p:cNvGrpSpPr/>
          <p:nvPr/>
        </p:nvGrpSpPr>
        <p:grpSpPr>
          <a:xfrm>
            <a:off x="4073043" y="411671"/>
            <a:ext cx="852813" cy="1043910"/>
            <a:chOff x="-1752743" y="2016219"/>
            <a:chExt cx="852813" cy="1043910"/>
          </a:xfrm>
        </p:grpSpPr>
        <p:sp>
          <p:nvSpPr>
            <p:cNvPr id="171" name="Google Shape;171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" name="Google Shape;172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173" name="Google Shape;173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" name="Google Shape;175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6" name="Google Shape;176;p31"/>
          <p:cNvGrpSpPr/>
          <p:nvPr/>
        </p:nvGrpSpPr>
        <p:grpSpPr>
          <a:xfrm>
            <a:off x="3053796" y="336874"/>
            <a:ext cx="769405" cy="941817"/>
            <a:chOff x="-1752743" y="2016219"/>
            <a:chExt cx="852813" cy="1043910"/>
          </a:xfrm>
        </p:grpSpPr>
        <p:sp>
          <p:nvSpPr>
            <p:cNvPr id="177" name="Google Shape;177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8" name="Google Shape;178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179" name="Google Shape;179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" name="Google Shape;181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2" name="Google Shape;182;p31"/>
          <p:cNvGrpSpPr/>
          <p:nvPr/>
        </p:nvGrpSpPr>
        <p:grpSpPr>
          <a:xfrm>
            <a:off x="5174406" y="336874"/>
            <a:ext cx="769405" cy="941817"/>
            <a:chOff x="-1752743" y="2016219"/>
            <a:chExt cx="852813" cy="1043910"/>
          </a:xfrm>
        </p:grpSpPr>
        <p:sp>
          <p:nvSpPr>
            <p:cNvPr id="183" name="Google Shape;183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84" name="Google Shape;184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185" name="Google Shape;185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86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7" name="Google Shape;187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8" name="Google Shape;188;p31"/>
          <p:cNvGrpSpPr/>
          <p:nvPr/>
        </p:nvGrpSpPr>
        <p:grpSpPr>
          <a:xfrm>
            <a:off x="2100465" y="219518"/>
            <a:ext cx="706982" cy="865402"/>
            <a:chOff x="-1752743" y="2016219"/>
            <a:chExt cx="852813" cy="1043910"/>
          </a:xfrm>
        </p:grpSpPr>
        <p:sp>
          <p:nvSpPr>
            <p:cNvPr id="189" name="Google Shape;189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0" name="Google Shape;190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191" name="Google Shape;191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92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3" name="Google Shape;193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4" name="Google Shape;194;p31"/>
          <p:cNvGrpSpPr/>
          <p:nvPr/>
        </p:nvGrpSpPr>
        <p:grpSpPr>
          <a:xfrm>
            <a:off x="6189180" y="219518"/>
            <a:ext cx="706982" cy="865402"/>
            <a:chOff x="-1752743" y="2016219"/>
            <a:chExt cx="852813" cy="1043910"/>
          </a:xfrm>
        </p:grpSpPr>
        <p:sp>
          <p:nvSpPr>
            <p:cNvPr id="195" name="Google Shape;195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6" name="Google Shape;196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197" name="Google Shape;197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98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9" name="Google Shape;199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Google Shape;200;p31"/>
          <p:cNvGrpSpPr/>
          <p:nvPr/>
        </p:nvGrpSpPr>
        <p:grpSpPr>
          <a:xfrm>
            <a:off x="1248611" y="138581"/>
            <a:ext cx="608908" cy="745353"/>
            <a:chOff x="-1752743" y="2016219"/>
            <a:chExt cx="852813" cy="1043910"/>
          </a:xfrm>
        </p:grpSpPr>
        <p:sp>
          <p:nvSpPr>
            <p:cNvPr id="201" name="Google Shape;201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2" name="Google Shape;202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203" name="Google Shape;203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04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05" name="Google Shape;205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6" name="Google Shape;206;p31"/>
          <p:cNvGrpSpPr/>
          <p:nvPr/>
        </p:nvGrpSpPr>
        <p:grpSpPr>
          <a:xfrm>
            <a:off x="7137586" y="138581"/>
            <a:ext cx="608908" cy="745353"/>
            <a:chOff x="-1752743" y="2016219"/>
            <a:chExt cx="852813" cy="1043910"/>
          </a:xfrm>
        </p:grpSpPr>
        <p:sp>
          <p:nvSpPr>
            <p:cNvPr id="207" name="Google Shape;207;p31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8" name="Google Shape;208;p31"/>
            <p:cNvGrpSpPr/>
            <p:nvPr/>
          </p:nvGrpSpPr>
          <p:grpSpPr>
            <a:xfrm>
              <a:off x="-1752743" y="2016219"/>
              <a:ext cx="852813" cy="1043910"/>
              <a:chOff x="1465000" y="899175"/>
              <a:chExt cx="735500" cy="900311"/>
            </a:xfrm>
          </p:grpSpPr>
          <p:sp>
            <p:nvSpPr>
              <p:cNvPr id="209" name="Google Shape;209;p31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31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1" name="Google Shape;211;p31"/>
            <p:cNvSpPr/>
            <p:nvPr/>
          </p:nvSpPr>
          <p:spPr>
            <a:xfrm>
              <a:off x="-1559896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484159E6-4965-4495-98B9-B26FE5AA96C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8" t="4780" r="2046" b="27334"/>
          <a:stretch/>
        </p:blipFill>
        <p:spPr>
          <a:xfrm>
            <a:off x="2104773" y="1525644"/>
            <a:ext cx="4934594" cy="1222849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FFACA8C0-9CCC-04A2-AE24-CBDB61569871}"/>
              </a:ext>
            </a:extLst>
          </p:cNvPr>
          <p:cNvSpPr txBox="1">
            <a:spLocks/>
          </p:cNvSpPr>
          <p:nvPr/>
        </p:nvSpPr>
        <p:spPr>
          <a:xfrm>
            <a:off x="640487" y="2865203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000" b="1">
                <a:solidFill>
                  <a:schemeClr val="lt2"/>
                </a:solidFill>
                <a:highlight>
                  <a:srgbClr val="081D32"/>
                </a:highlight>
                <a:latin typeface="Amatic SC"/>
                <a:cs typeface="Amatic SC"/>
                <a:sym typeface="Amatic SC"/>
              </a:rPr>
              <a:t>Dr Teri-Lynne Fogarty &amp; Ms. Celeste Naudé</a:t>
            </a:r>
            <a:endParaRPr lang="en-US" sz="2800">
              <a:solidFill>
                <a:schemeClr val="lt2"/>
              </a:solidFill>
              <a:highlight>
                <a:srgbClr val="081D32"/>
              </a:highlight>
              <a:latin typeface="Amatic SC"/>
              <a:cs typeface="Amatic SC"/>
            </a:endParaRPr>
          </a:p>
          <a:p>
            <a:pPr algn="ctr"/>
            <a:r>
              <a:rPr lang="en-US" sz="2400">
                <a:solidFill>
                  <a:schemeClr val="lt2"/>
                </a:solidFill>
                <a:highlight>
                  <a:srgbClr val="081D32"/>
                </a:highlight>
                <a:latin typeface="Amatic SC"/>
                <a:cs typeface="Amatic SC"/>
              </a:rPr>
              <a:t>Pharmacy Department</a:t>
            </a:r>
          </a:p>
        </p:txBody>
      </p:sp>
      <p:pic>
        <p:nvPicPr>
          <p:cNvPr id="12" name="Picture 11" descr="Nelson Mandela University">
            <a:extLst>
              <a:ext uri="{FF2B5EF4-FFF2-40B4-BE49-F238E27FC236}">
                <a16:creationId xmlns:a16="http://schemas.microsoft.com/office/drawing/2014/main" id="{596485E2-942E-4D3A-D47D-A0374E333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43" t="7818" r="5869" b="10465"/>
          <a:stretch/>
        </p:blipFill>
        <p:spPr>
          <a:xfrm>
            <a:off x="8261889" y="4315998"/>
            <a:ext cx="726473" cy="684528"/>
          </a:xfrm>
          <a:prstGeom prst="ellipse">
            <a:avLst/>
          </a:prstGeom>
        </p:spPr>
      </p:pic>
      <p:pic>
        <p:nvPicPr>
          <p:cNvPr id="13" name="Picture 12" descr="Nelson Mandela University - Nelson ...">
            <a:extLst>
              <a:ext uri="{FF2B5EF4-FFF2-40B4-BE49-F238E27FC236}">
                <a16:creationId xmlns:a16="http://schemas.microsoft.com/office/drawing/2014/main" id="{96EB57F3-3CDA-AA34-9AD7-FE8F33AAA29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966" r="-1191" b="866"/>
          <a:stretch/>
        </p:blipFill>
        <p:spPr>
          <a:xfrm>
            <a:off x="3635031" y="3981450"/>
            <a:ext cx="1896258" cy="1022001"/>
          </a:xfrm>
          <a:prstGeom prst="rect">
            <a:avLst/>
          </a:prstGeom>
        </p:spPr>
      </p:pic>
      <p:pic>
        <p:nvPicPr>
          <p:cNvPr id="14" name="Picture 13" descr="A blue circle with a symbol and a mortar and pestle&#10;&#10;Description automatically generated">
            <a:extLst>
              <a:ext uri="{FF2B5EF4-FFF2-40B4-BE49-F238E27FC236}">
                <a16:creationId xmlns:a16="http://schemas.microsoft.com/office/drawing/2014/main" id="{17EE9CF5-DFB0-70A8-D108-8BDF0A15542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5888" t="17824" r="15148" b="14729"/>
          <a:stretch/>
        </p:blipFill>
        <p:spPr>
          <a:xfrm>
            <a:off x="169664" y="4319363"/>
            <a:ext cx="728508" cy="686028"/>
          </a:xfrm>
          <a:prstGeom prst="ellipse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D445F83E-DB9F-EB1B-6439-6BA6D3A49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EA03189E-E67E-A07F-0CD5-4F6F821F7C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ames are state machines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D824B23F-F8C5-A183-CD81-130636773E07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D2D9BEB4-6B3D-A1DB-4ABC-E7C82D345F0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DED620AD-2BBD-736F-8DF7-C5745DD3401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A9840405-3463-BF69-F7BD-649520FF488B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771AB917-DA37-14BC-5849-88078D2B86E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E45F5343-5237-2D18-76D0-B75EEB0473B0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36C294E5-9994-FE3D-9188-6C109B9F1131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76393F5C-258F-5E5C-5B0D-22C658AB9D6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F79DE2D4-443A-1C23-88FF-D505C4B7703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83F94CCF-AC75-B817-BFD7-9452ACDA05C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8AA73EA5-BE2E-C943-590A-306F6B0238A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2864BDED-4705-D69A-FC06-B79EDA4A027F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AD6A1443-E821-55F2-3386-A8B832471D27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56618F83-2A56-3BA9-900D-D3BBD1D03936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A2AB0A3B-CC6D-420F-A79D-25FF47A1CFFB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71D9BC6E-740A-8926-4369-8D7AA09ECC1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7DE6BFE6-8D3E-81CD-79A9-ED28535A6F1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B4EE716C-79AF-FAB4-FC39-4150DA600BF0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9F1D2F9F-9AE7-7878-2B63-C21B1CCF7D66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E019B6FB-29E4-11EB-21DB-4883DB0A964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B4959980-539A-A8B6-929F-8E858FA9734A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6CAFF868-E478-EDC6-EAFE-81D16FACDA6D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B76DBFDA-863B-24FD-D0E4-5964264A8BDE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CE1305BB-724C-DF0A-614D-A79F126BE877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84461C98-B5D5-1AFA-2E8A-EE77791FD364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5B6C03ED-F394-4894-9E73-E4419A221920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5D74FABE-1325-1793-D09D-F5C36B4289E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FEE400DD-4E6B-AEF4-FC9C-52A16AE467CA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6B14563A-2F16-7337-3963-19FAEC92EC6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340EEB94-8EBD-C612-BFBA-B0CA8CEE74B8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7E1DC09-00B9-5A24-FFD0-E025951BE1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2078" y="1348918"/>
            <a:ext cx="6148009" cy="3132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802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E688ABEC-F3DB-214F-4A2A-3C3FBD480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1B63A90F-1D60-3BE0-E5D8-AB2CD8DF8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A design vocabulary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3C11ED93-8D54-6F97-FCDD-76F4CD392075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8D621B3F-B5BA-291F-3F1F-BA2EEFE8100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49020E46-DD95-7143-F233-266614D47F78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A597C24C-5199-DCDC-DD86-A67904FE709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8E08B33C-CB81-9E92-4C63-BFE4E8ACCD86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52F5BE33-A6DA-9519-EDBF-A84074A8C968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D3797812-3F9B-3B11-1C5E-CC427906855C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848C371B-4884-BFAC-F44C-0A12747A0C52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30E5294A-42EF-401D-B8EE-21AF06AB5D89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4379371B-C8C9-BE06-E20E-C191A41D4165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A891F2B9-7F7E-D69B-DA1E-441E29412328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B08BF3AD-6025-CE14-C997-C6BC1EE9859B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E210D486-568E-53D9-0EBE-3B4508F56E8A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56BC7D4A-50E1-FA6E-2256-E1F0AA14DD3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EAE8B9BA-430D-3640-FA52-2D23B572801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6886BE84-ACA6-FD70-C82B-799C3FC2A49A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54E5CE74-4E20-9DF7-A040-4D43F8F59F2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E1740396-9A5B-DAF8-33A7-4C32D5867AD5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04230D29-330C-2582-3FD4-3560E4E200B4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5894811A-219A-191B-BD16-B268677B805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BAE2D4CB-6AC8-CEF1-ABF1-834559B5448D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63AB3B74-D4FD-9096-A3D9-8C3435532F2A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C12FD039-0B15-E9BE-5BEE-68A7FDFAF7F6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4B853520-1B42-18D7-AC9B-AC92C9B664DA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462D96D3-05B1-EE6E-72E1-1602B5DC6B25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4683FBCC-9608-10C1-D486-297BA900A2D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E70D0ACD-E49C-58F2-6524-2D554D066F0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811D35B0-D740-B20A-367F-530ED92C56A4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3693CB55-FAB8-9B0E-994E-659A87FED6A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6F1F45C1-7844-7AAC-2C49-FADBC97AF49F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71E6DCB6-1981-D88E-560E-178807AD9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0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Code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8EA6061-FC94-961A-E89C-783DA2F33C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Response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94E65C-3B42-B0D6-66F1-419695EF1E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8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Process</a:t>
            </a:r>
          </a:p>
        </p:txBody>
      </p: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2B908B2B-ADAE-3EA0-F083-170D35E129C8}"/>
              </a:ext>
            </a:extLst>
          </p:cNvPr>
          <p:cNvCxnSpPr>
            <a:cxnSpLocks noChangeShapeType="1"/>
            <a:stCxn id="2" idx="3"/>
            <a:endCxn id="5" idx="1"/>
          </p:cNvCxnSpPr>
          <p:nvPr/>
        </p:nvCxnSpPr>
        <p:spPr bwMode="auto">
          <a:xfrm>
            <a:off x="3669633" y="19166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6D75480A-B00C-59A0-E169-2A7B937E36C0}"/>
              </a:ext>
            </a:extLst>
          </p:cNvPr>
          <p:cNvCxnSpPr>
            <a:cxnSpLocks noChangeShapeType="1"/>
            <a:stCxn id="5" idx="3"/>
            <a:endCxn id="3" idx="1"/>
          </p:cNvCxnSpPr>
          <p:nvPr/>
        </p:nvCxnSpPr>
        <p:spPr bwMode="auto">
          <a:xfrm>
            <a:off x="6260433" y="1916600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8">
            <a:extLst>
              <a:ext uri="{FF2B5EF4-FFF2-40B4-BE49-F238E27FC236}">
                <a16:creationId xmlns:a16="http://schemas.microsoft.com/office/drawing/2014/main" id="{68971066-8106-E5A4-FC37-8C71BB470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9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Rules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88D62A4-9AFF-7147-41D3-F5537B790F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“Fun”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C0C6E034-B43B-C818-CFBD-9AD9949885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7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Game</a:t>
            </a:r>
          </a:p>
          <a:p>
            <a:pPr algn="ctr"/>
            <a:r>
              <a:rPr lang="en-US" altLang="en-US" sz="1800" dirty="0"/>
              <a:t>“Session”</a:t>
            </a:r>
            <a:endParaRPr lang="en-US" altLang="en-US" sz="1800" i="1" dirty="0"/>
          </a:p>
        </p:txBody>
      </p: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7E27F1E8-669C-684D-B81A-4EAF9971A568}"/>
              </a:ext>
            </a:extLst>
          </p:cNvPr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FA984D39-08EB-B78A-E23F-0C2BA6582F90}"/>
              </a:ext>
            </a:extLst>
          </p:cNvPr>
          <p:cNvCxnSpPr>
            <a:cxnSpLocks noChangeShapeType="1"/>
            <a:stCxn id="10" idx="3"/>
            <a:endCxn id="9" idx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6">
            <a:extLst>
              <a:ext uri="{FF2B5EF4-FFF2-40B4-BE49-F238E27FC236}">
                <a16:creationId xmlns:a16="http://schemas.microsoft.com/office/drawing/2014/main" id="{BF32702F-E3F4-F1B7-A6A4-CA487E157BF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7">
            <a:extLst>
              <a:ext uri="{FF2B5EF4-FFF2-40B4-BE49-F238E27FC236}">
                <a16:creationId xmlns:a16="http://schemas.microsoft.com/office/drawing/2014/main" id="{34FED40B-766E-781A-45AD-612C0B5B663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292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1">
            <a:extLst>
              <a:ext uri="{FF2B5EF4-FFF2-40B4-BE49-F238E27FC236}">
                <a16:creationId xmlns:a16="http://schemas.microsoft.com/office/drawing/2014/main" id="{C079AE7C-A4E8-AFD8-4E5F-DCE4EA1E34E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30289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FFB350E-8987-E1F5-1F3D-176A22E4B4BC}"/>
              </a:ext>
            </a:extLst>
          </p:cNvPr>
          <p:cNvSpPr/>
          <p:nvPr/>
        </p:nvSpPr>
        <p:spPr>
          <a:xfrm>
            <a:off x="3726238" y="164245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7D0EB19-77BB-9BEB-C76C-DB9A82720A9B}"/>
              </a:ext>
            </a:extLst>
          </p:cNvPr>
          <p:cNvSpPr/>
          <p:nvPr/>
        </p:nvSpPr>
        <p:spPr>
          <a:xfrm>
            <a:off x="6269685" y="1619676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50D0523C-C2DD-EEC6-FCB3-84C46F695EAB}"/>
              </a:ext>
            </a:extLst>
          </p:cNvPr>
          <p:cNvSpPr/>
          <p:nvPr/>
        </p:nvSpPr>
        <p:spPr>
          <a:xfrm>
            <a:off x="3668030" y="276970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990C457F-9B69-A0C6-72DE-67D59F3122C1}"/>
              </a:ext>
            </a:extLst>
          </p:cNvPr>
          <p:cNvSpPr/>
          <p:nvPr/>
        </p:nvSpPr>
        <p:spPr>
          <a:xfrm>
            <a:off x="6235396" y="2813337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656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011EAC3E-61FB-DEFD-6F7A-91D567890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CC56410D-8DA7-E62A-B363-408FBC54F07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A design vocabulary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CE3C5E80-EC09-5862-2C81-F49CC8543BE2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EC0F3E48-27C0-9A01-7B9F-5F00570F32B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A9AFB0A0-9F82-43BC-3915-C13CD21CEF6B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5479C293-1E8C-B5F8-1D94-3CBF7FA2D89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F48E1732-32A5-A60D-47A5-EF5F03308B6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FA3F8E7D-51CC-3AA3-4582-C3CA539A373C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61817218-2FF7-C428-1967-B2C2FF479C71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BEA5771D-FEDB-879A-E22D-88FBE35CD7A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1BE3F498-AF7A-3D6C-E703-6AF838FCBBE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66650364-C4A3-BFA4-2915-27A4E7DC61DD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77EAFAF6-A6D3-0FCE-68EC-98296BB9E75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F11BE770-7929-478C-D924-A93CDD409715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29E69AF1-6DEB-771B-C812-2628A258834A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6FEE676C-BE11-0B53-4309-C9CB467ED839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7DB5726D-3909-4149-4757-04B5CB63277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47E2B6DD-FE46-3EC2-ABFC-4DB83BB63F6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F3413086-B918-9A89-CE34-B624E1DBE92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69F7F6FE-C477-9DB9-4706-7E4E2FC56090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58452B79-31B4-383B-4471-EE8A0A51E12F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FA555E56-1C8F-3D75-B730-AD75159814E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3908C953-1A4A-D5C1-3356-D3F8C26544BF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35A6E54B-9A98-CECA-5409-8CAF6F0282C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0A03C5C2-739C-E84C-6962-0EB50725686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51961524-CC8C-8E2F-96D1-AE76F23A46A2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E9FF15AB-3F92-5654-63E4-D0625963A100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1FC7D2C5-0914-2470-CA55-9160FEC04C4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AF1515A9-612F-B833-646F-0FD50702BE5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7BE2B89A-1718-8856-265E-F94F4A1F771D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86C06147-D618-75A5-7791-04058B537CF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595ECE9A-BBD8-E7B5-3C20-A96D0B0B9CEA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C0E8B3EA-E83B-07A5-5525-91F76D880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0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Code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AE448D9-6604-7869-074B-0B65406E1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Response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E3998D1-BD0E-6FEC-53BB-2F46DC2FD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8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Process</a:t>
            </a:r>
          </a:p>
        </p:txBody>
      </p: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36231830-B9A8-BB9C-A859-F855AE136199}"/>
              </a:ext>
            </a:extLst>
          </p:cNvPr>
          <p:cNvCxnSpPr>
            <a:cxnSpLocks noChangeShapeType="1"/>
            <a:stCxn id="2" idx="3"/>
            <a:endCxn id="5" idx="1"/>
          </p:cNvCxnSpPr>
          <p:nvPr/>
        </p:nvCxnSpPr>
        <p:spPr bwMode="auto">
          <a:xfrm>
            <a:off x="3669633" y="19166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C6F62F61-4FF1-0D3B-0628-E15C1B270574}"/>
              </a:ext>
            </a:extLst>
          </p:cNvPr>
          <p:cNvCxnSpPr>
            <a:cxnSpLocks noChangeShapeType="1"/>
            <a:stCxn id="5" idx="3"/>
            <a:endCxn id="3" idx="1"/>
          </p:cNvCxnSpPr>
          <p:nvPr/>
        </p:nvCxnSpPr>
        <p:spPr bwMode="auto">
          <a:xfrm>
            <a:off x="6260433" y="1916600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8">
            <a:extLst>
              <a:ext uri="{FF2B5EF4-FFF2-40B4-BE49-F238E27FC236}">
                <a16:creationId xmlns:a16="http://schemas.microsoft.com/office/drawing/2014/main" id="{76F1A4D7-5F18-2589-B9C9-9881AB112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9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Rules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8D7C85FC-F0D4-9F35-1840-CDAA0DE977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“Fun”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C3BAC306-B899-6EFE-1804-AD1BAD5098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7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Game</a:t>
            </a:r>
          </a:p>
          <a:p>
            <a:pPr algn="ctr"/>
            <a:r>
              <a:rPr lang="en-US" altLang="en-US" sz="1800" dirty="0"/>
              <a:t>“Session”</a:t>
            </a:r>
            <a:endParaRPr lang="en-US" altLang="en-US" sz="1800" i="1" dirty="0"/>
          </a:p>
        </p:txBody>
      </p: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E2E313FA-89C0-198B-E5E1-843AA1F9B3A7}"/>
              </a:ext>
            </a:extLst>
          </p:cNvPr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C5731CAD-EF2E-725A-4745-1523CB867F46}"/>
              </a:ext>
            </a:extLst>
          </p:cNvPr>
          <p:cNvCxnSpPr>
            <a:cxnSpLocks noChangeShapeType="1"/>
            <a:stCxn id="10" idx="3"/>
            <a:endCxn id="9" idx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6">
            <a:extLst>
              <a:ext uri="{FF2B5EF4-FFF2-40B4-BE49-F238E27FC236}">
                <a16:creationId xmlns:a16="http://schemas.microsoft.com/office/drawing/2014/main" id="{9CE624AB-70DB-9852-8A66-80F1DF2D580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7">
            <a:extLst>
              <a:ext uri="{FF2B5EF4-FFF2-40B4-BE49-F238E27FC236}">
                <a16:creationId xmlns:a16="http://schemas.microsoft.com/office/drawing/2014/main" id="{69418937-703A-941E-B5FE-5ECCCB254F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292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1">
            <a:extLst>
              <a:ext uri="{FF2B5EF4-FFF2-40B4-BE49-F238E27FC236}">
                <a16:creationId xmlns:a16="http://schemas.microsoft.com/office/drawing/2014/main" id="{CA400615-C4F9-0546-6CFF-B96374B5B0E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30289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9F3F4127-4249-97E2-00F5-622206FBD060}"/>
              </a:ext>
            </a:extLst>
          </p:cNvPr>
          <p:cNvSpPr/>
          <p:nvPr/>
        </p:nvSpPr>
        <p:spPr>
          <a:xfrm>
            <a:off x="3726238" y="164245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7518E8AB-7D83-D28A-3D0A-4074ABA4221C}"/>
              </a:ext>
            </a:extLst>
          </p:cNvPr>
          <p:cNvSpPr/>
          <p:nvPr/>
        </p:nvSpPr>
        <p:spPr>
          <a:xfrm>
            <a:off x="6269685" y="1619676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D0FE9E6-587E-9498-6318-EDD1EF8E72E0}"/>
              </a:ext>
            </a:extLst>
          </p:cNvPr>
          <p:cNvSpPr/>
          <p:nvPr/>
        </p:nvSpPr>
        <p:spPr>
          <a:xfrm>
            <a:off x="3668030" y="276970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D9DFD26D-266F-CDF5-DD03-6D4D6CC9F53C}"/>
              </a:ext>
            </a:extLst>
          </p:cNvPr>
          <p:cNvSpPr/>
          <p:nvPr/>
        </p:nvSpPr>
        <p:spPr>
          <a:xfrm>
            <a:off x="6235396" y="2813337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E9449B2B-5845-4D96-8662-C54689D62F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499" y="1456843"/>
            <a:ext cx="1940467" cy="213615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Mechanics</a:t>
            </a:r>
          </a:p>
        </p:txBody>
      </p:sp>
    </p:spTree>
    <p:extLst>
      <p:ext uri="{BB962C8B-B14F-4D97-AF65-F5344CB8AC3E}">
        <p14:creationId xmlns:p14="http://schemas.microsoft.com/office/powerpoint/2010/main" val="3848920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046B06BA-87A4-81C6-8000-40DC31714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22EFCEDB-CC63-B53E-112B-0EBC698F92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A design vocabulary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B21B7C67-53FB-CA33-CD8D-445A7C359E52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E53AD5E0-4B09-C742-1B00-C0418D097478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C9FF5D2F-9324-37F2-E562-2C3C5680B239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3A6FE717-1EE4-B297-6CD0-6D50362D5F25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E746D9B3-0FD2-433B-2064-FDA53AE43431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0FB519FA-9BDE-77B0-6822-C20F5F6D486C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3EF088E5-EABD-7F09-5972-F720E7650398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752DFA74-397F-DA1D-0FCD-2D78083F6321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286DAA97-B747-A85E-7E24-5787856581AA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E176D795-51F6-C790-9B1B-70BE685D28D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82452BD2-6EB6-A975-9C92-A05766447B6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3EAB36F2-BA1B-12A2-4682-69F31B797018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17F3E05A-9A3E-F5CC-7D07-3EA2052E2840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B7B42CB5-3D04-0461-85BA-FC24F418177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DE49D0DF-D539-6A69-04AF-20ACE0B230D7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85447532-0D09-5741-BB84-FC8D2A890BEC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B79352C9-F971-B21D-254E-57C1C3906073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A7EBB6D2-6DA4-9708-CC13-CA9F2B3EF439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85231952-19D6-2789-D485-6D399F77F8CA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F81D4541-8116-B182-98C3-F8C1523DBA20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44542BB0-C2B4-F4B2-6999-56B1779CE62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A6C1AFBE-1EF4-D201-FC0D-65214B16D042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BD004498-F047-0B73-4B2E-0BF7453D8795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6A646994-9AA5-DBB2-3FEF-5F8757E070AE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9A7071E6-D9F1-2B3A-3E75-118CA85B5DAA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4EE1D7B4-CA4A-53E5-5657-80A93B8F38A4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F42DD223-C262-0A42-E0FB-C8D194165304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7BE87D4C-9BAF-C806-7FCF-97DD6CB3F78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D9AD1F9C-533F-A212-3664-BCE96CA963B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81501A48-4023-E6C6-C2B4-2265434620E1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0C202CE1-C955-E6C1-DD22-0BA71352B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0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Code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F8B7432-C07A-1199-BF7B-339036A39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Response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025CC15-3D22-F011-0E00-57ED69F52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8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Process</a:t>
            </a:r>
          </a:p>
        </p:txBody>
      </p: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B0B217E3-6277-9B80-7711-BE3F9E3F209F}"/>
              </a:ext>
            </a:extLst>
          </p:cNvPr>
          <p:cNvCxnSpPr>
            <a:cxnSpLocks noChangeShapeType="1"/>
            <a:stCxn id="2" idx="3"/>
            <a:endCxn id="5" idx="1"/>
          </p:cNvCxnSpPr>
          <p:nvPr/>
        </p:nvCxnSpPr>
        <p:spPr bwMode="auto">
          <a:xfrm>
            <a:off x="3669633" y="19166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5A72207A-259C-2663-5611-23F3C4CEEF43}"/>
              </a:ext>
            </a:extLst>
          </p:cNvPr>
          <p:cNvCxnSpPr>
            <a:cxnSpLocks noChangeShapeType="1"/>
            <a:stCxn id="5" idx="3"/>
            <a:endCxn id="3" idx="1"/>
          </p:cNvCxnSpPr>
          <p:nvPr/>
        </p:nvCxnSpPr>
        <p:spPr bwMode="auto">
          <a:xfrm>
            <a:off x="6260433" y="1916600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8">
            <a:extLst>
              <a:ext uri="{FF2B5EF4-FFF2-40B4-BE49-F238E27FC236}">
                <a16:creationId xmlns:a16="http://schemas.microsoft.com/office/drawing/2014/main" id="{451440D7-AB16-2300-CD41-12B96EA3D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9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Rules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A915AAD-3566-C9EB-1A58-5846C35C67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“Fun”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4122A3DE-ACE0-CCF7-AAC8-2ABB7FC0E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7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Game</a:t>
            </a:r>
          </a:p>
          <a:p>
            <a:pPr algn="ctr"/>
            <a:r>
              <a:rPr lang="en-US" altLang="en-US" sz="1800" dirty="0"/>
              <a:t>“Session”</a:t>
            </a:r>
            <a:endParaRPr lang="en-US" altLang="en-US" sz="1800" i="1" dirty="0"/>
          </a:p>
        </p:txBody>
      </p: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D1B61C9F-D38B-5FCD-6A60-9527997053D5}"/>
              </a:ext>
            </a:extLst>
          </p:cNvPr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CA47448D-5BA6-11AB-ADD2-03541E84157D}"/>
              </a:ext>
            </a:extLst>
          </p:cNvPr>
          <p:cNvCxnSpPr>
            <a:cxnSpLocks noChangeShapeType="1"/>
            <a:stCxn id="10" idx="3"/>
            <a:endCxn id="9" idx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6">
            <a:extLst>
              <a:ext uri="{FF2B5EF4-FFF2-40B4-BE49-F238E27FC236}">
                <a16:creationId xmlns:a16="http://schemas.microsoft.com/office/drawing/2014/main" id="{0FC77D1B-2C63-A60F-D5CD-1ECFEB1C8FE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7">
            <a:extLst>
              <a:ext uri="{FF2B5EF4-FFF2-40B4-BE49-F238E27FC236}">
                <a16:creationId xmlns:a16="http://schemas.microsoft.com/office/drawing/2014/main" id="{EB7DEC14-E388-170C-15C1-C4DC522651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292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1">
            <a:extLst>
              <a:ext uri="{FF2B5EF4-FFF2-40B4-BE49-F238E27FC236}">
                <a16:creationId xmlns:a16="http://schemas.microsoft.com/office/drawing/2014/main" id="{F37CD85D-15E4-EE8F-1478-F4208E785D8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30289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00963A93-794E-3847-4076-29F4411425FB}"/>
              </a:ext>
            </a:extLst>
          </p:cNvPr>
          <p:cNvSpPr/>
          <p:nvPr/>
        </p:nvSpPr>
        <p:spPr>
          <a:xfrm>
            <a:off x="3726238" y="164245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E4C55915-4D90-0C6C-1333-8F3C33DA99F7}"/>
              </a:ext>
            </a:extLst>
          </p:cNvPr>
          <p:cNvSpPr/>
          <p:nvPr/>
        </p:nvSpPr>
        <p:spPr>
          <a:xfrm>
            <a:off x="6269685" y="1619676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56326E3-38DA-D986-63FB-03C5B7AE5D87}"/>
              </a:ext>
            </a:extLst>
          </p:cNvPr>
          <p:cNvSpPr/>
          <p:nvPr/>
        </p:nvSpPr>
        <p:spPr>
          <a:xfrm>
            <a:off x="3668030" y="276970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22AB8D97-258C-3999-A691-AFF97BCAE136}"/>
              </a:ext>
            </a:extLst>
          </p:cNvPr>
          <p:cNvSpPr/>
          <p:nvPr/>
        </p:nvSpPr>
        <p:spPr>
          <a:xfrm>
            <a:off x="6235396" y="2813337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7B01050E-6FF8-5792-C1AF-E194D49531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499" y="1456843"/>
            <a:ext cx="1940467" cy="213615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Mechanics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20211B9-4EFF-EF89-79DB-6767F37D56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6866" y="1454369"/>
            <a:ext cx="1940467" cy="213615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Dynamics</a:t>
            </a:r>
          </a:p>
        </p:txBody>
      </p:sp>
    </p:spTree>
    <p:extLst>
      <p:ext uri="{BB962C8B-B14F-4D97-AF65-F5344CB8AC3E}">
        <p14:creationId xmlns:p14="http://schemas.microsoft.com/office/powerpoint/2010/main" val="808319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3BA746A5-4CD0-71CD-284F-7E01223DA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0FB1914F-442C-F04C-7A92-776A8208612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A design vocabulary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2110365D-B865-919B-0251-5A40C8D8C54D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1A310572-01DF-CE21-1628-230D005FB76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84100BD2-151E-D86E-9A19-1B6F5DD5267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886ED254-4D78-E759-7E40-607B780BCF9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490E0786-0191-B754-DD8C-8CF117EBAD6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9600CAF9-3003-33B7-6772-8B3FF25DAF0D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EE9ECA05-0BE1-E40C-EC6C-399C63F0FDA7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69D61E40-F9CC-DC6D-AFA3-E0756E987B0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8B85D503-14B1-2562-2881-E6D19AC0FCA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4E7E132C-7A6F-6E07-4244-6959543090C4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E92F2610-E9FD-1376-9E28-838FB292254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5B0FDEF5-0810-0427-70FA-DD277FF59D08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A0771F7E-39B9-D19D-12C2-5A579607868C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A4BCCA68-2D02-645B-1395-E99F6D8C16B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752108B7-C74C-1693-D7B5-8147B953B274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7385556E-02B5-0AF8-EFC6-4E531021C0CA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D4ED2684-669D-83D1-4FF6-B5D24472CDC8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F3C5F5BF-DB98-1E37-A19F-CD3D91466914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44E47F81-C684-6FFD-7D11-00CAF62FB143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49674A69-6BA0-AE31-3605-C5817EBD437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43D2ABDC-0DC3-6852-DD77-61AA5E62971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3C24A4A3-AD47-901D-8527-0E450FDF2C5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E5BD3CF7-9E9B-E992-F54A-66CD62A6B0D5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9AE0BCB6-B71A-6BFC-2A56-EE10A16F8AC5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F734A686-9E75-620F-C14A-4794166F2AE7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F84DCF64-AC05-8ECE-06D5-C91B75685D0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6F5A12ED-36C9-EA73-1D02-1BCA55EE1F94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9C8F9906-CFF4-8357-E075-C18836CAEC7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1134BA53-6307-B043-02A6-4062EB563CF5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855D7EBB-21BE-BC40-A6CD-D139C0F1C24D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3">
            <a:extLst>
              <a:ext uri="{FF2B5EF4-FFF2-40B4-BE49-F238E27FC236}">
                <a16:creationId xmlns:a16="http://schemas.microsoft.com/office/drawing/2014/main" id="{9C41853E-FDC1-8A8C-7B01-07D19B0CF0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0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2000" dirty="0"/>
              <a:t>Code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E0E744C-301A-4A10-9126-A4D29B2219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Response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819AC5-FC82-0BB1-59FB-5A0F1CD40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83884" y="14594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Process</a:t>
            </a:r>
          </a:p>
        </p:txBody>
      </p: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C7B1C824-3DB1-A5AC-0EE6-F9712A70ACC4}"/>
              </a:ext>
            </a:extLst>
          </p:cNvPr>
          <p:cNvCxnSpPr>
            <a:cxnSpLocks noChangeShapeType="1"/>
            <a:stCxn id="2" idx="3"/>
            <a:endCxn id="5" idx="1"/>
          </p:cNvCxnSpPr>
          <p:nvPr/>
        </p:nvCxnSpPr>
        <p:spPr bwMode="auto">
          <a:xfrm>
            <a:off x="3669633" y="19166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4E4059D4-2DBD-669A-7796-FB38C30EC9D8}"/>
              </a:ext>
            </a:extLst>
          </p:cNvPr>
          <p:cNvCxnSpPr>
            <a:cxnSpLocks noChangeShapeType="1"/>
            <a:stCxn id="5" idx="3"/>
            <a:endCxn id="3" idx="1"/>
          </p:cNvCxnSpPr>
          <p:nvPr/>
        </p:nvCxnSpPr>
        <p:spPr bwMode="auto">
          <a:xfrm>
            <a:off x="6260433" y="1916600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Rectangle 8">
            <a:extLst>
              <a:ext uri="{FF2B5EF4-FFF2-40B4-BE49-F238E27FC236}">
                <a16:creationId xmlns:a16="http://schemas.microsoft.com/office/drawing/2014/main" id="{61D70B80-352F-5AC9-A03F-8950954C8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9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Rules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A3310F8C-0DB7-853A-0AA5-E049751A90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65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“Fun”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1657028-B447-2D27-BE1E-F4961A47D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45784" y="2678600"/>
            <a:ext cx="1776549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altLang="en-US" sz="1800" dirty="0"/>
              <a:t>Game</a:t>
            </a:r>
          </a:p>
          <a:p>
            <a:pPr algn="ctr"/>
            <a:r>
              <a:rPr lang="en-US" altLang="en-US" sz="1800" dirty="0"/>
              <a:t>“Session”</a:t>
            </a:r>
            <a:endParaRPr lang="en-US" altLang="en-US" sz="1800" i="1" dirty="0"/>
          </a:p>
        </p:txBody>
      </p: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E901EFC0-56B8-F07B-E285-3824F386E908}"/>
              </a:ext>
            </a:extLst>
          </p:cNvPr>
          <p:cNvCxnSpPr>
            <a:cxnSpLocks noChangeShapeType="1"/>
            <a:stCxn id="8" idx="3"/>
            <a:endCxn id="10" idx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AF6A8177-8CC5-CB18-E901-CEA5A8A65AA9}"/>
              </a:ext>
            </a:extLst>
          </p:cNvPr>
          <p:cNvCxnSpPr>
            <a:cxnSpLocks noChangeShapeType="1"/>
            <a:stCxn id="10" idx="3"/>
            <a:endCxn id="9" idx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AutoShape 6">
            <a:extLst>
              <a:ext uri="{FF2B5EF4-FFF2-40B4-BE49-F238E27FC236}">
                <a16:creationId xmlns:a16="http://schemas.microsoft.com/office/drawing/2014/main" id="{AC924262-07B3-0E29-635E-C4E498371FE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7">
            <a:extLst>
              <a:ext uri="{FF2B5EF4-FFF2-40B4-BE49-F238E27FC236}">
                <a16:creationId xmlns:a16="http://schemas.microsoft.com/office/drawing/2014/main" id="{E5EBC120-89AF-0EE6-AF99-6ADF55ED70F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429250" y="21145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AutoShape 11">
            <a:extLst>
              <a:ext uri="{FF2B5EF4-FFF2-40B4-BE49-F238E27FC236}">
                <a16:creationId xmlns:a16="http://schemas.microsoft.com/office/drawing/2014/main" id="{E26E99FA-6E1C-01A2-9800-DEA47293683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86150" y="3028950"/>
            <a:ext cx="171450" cy="0"/>
          </a:xfrm>
          <a:prstGeom prst="straightConnector1">
            <a:avLst/>
          </a:prstGeom>
          <a:noFill/>
          <a:ln w="9525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7C0DBC14-2F55-37F2-A897-062BF1F433F1}"/>
              </a:ext>
            </a:extLst>
          </p:cNvPr>
          <p:cNvSpPr/>
          <p:nvPr/>
        </p:nvSpPr>
        <p:spPr>
          <a:xfrm>
            <a:off x="3726238" y="164245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946982B4-F4B6-6847-0A7A-2BCC7F76387B}"/>
              </a:ext>
            </a:extLst>
          </p:cNvPr>
          <p:cNvSpPr/>
          <p:nvPr/>
        </p:nvSpPr>
        <p:spPr>
          <a:xfrm>
            <a:off x="6269685" y="1619676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BA57ABB9-FE11-8219-F99A-E12BA4E61E01}"/>
              </a:ext>
            </a:extLst>
          </p:cNvPr>
          <p:cNvSpPr/>
          <p:nvPr/>
        </p:nvSpPr>
        <p:spPr>
          <a:xfrm>
            <a:off x="3668030" y="2769701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A205D5DB-4FA0-3DD2-0703-B47906FF74D1}"/>
              </a:ext>
            </a:extLst>
          </p:cNvPr>
          <p:cNvSpPr/>
          <p:nvPr/>
        </p:nvSpPr>
        <p:spPr>
          <a:xfrm>
            <a:off x="6235396" y="2813337"/>
            <a:ext cx="757646" cy="655149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5587" name="Rectangle 3">
            <a:extLst>
              <a:ext uri="{FF2B5EF4-FFF2-40B4-BE49-F238E27FC236}">
                <a16:creationId xmlns:a16="http://schemas.microsoft.com/office/drawing/2014/main" id="{D92B41B4-7AB3-584E-E96C-C532F54C7B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499" y="1456843"/>
            <a:ext cx="1940467" cy="213615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Mechanics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31F42E-BE08-F348-69F5-E23472F104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676" y="1454369"/>
            <a:ext cx="1940467" cy="213615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Dynamics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9FAD398-196B-5D27-944C-E6F3829A3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7331" y="1454368"/>
            <a:ext cx="1940467" cy="213615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2400" kern="1200" dirty="0"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Aesthetics</a:t>
            </a:r>
          </a:p>
        </p:txBody>
      </p:sp>
    </p:spTree>
    <p:extLst>
      <p:ext uri="{BB962C8B-B14F-4D97-AF65-F5344CB8AC3E}">
        <p14:creationId xmlns:p14="http://schemas.microsoft.com/office/powerpoint/2010/main" val="1262405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5EF7284B-DAD1-FA53-2173-AAFAFAA7D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F87150BC-3DFC-C504-335E-EAA3160E61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DEFINITIONS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983D3F86-F3E1-0C0E-AA98-14A8A9C678B2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EF247DF8-A93A-3A78-3518-03A6F73745C1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204A9D0B-D26E-5A34-1F4A-87B1FC15E527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9E7A2932-9B65-CF0C-4CB7-D1121DC49F1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745CEC51-9F4A-192A-BF44-AE74A52CAE7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5210451E-7D37-5868-A959-9B22266615B2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AC498FB6-C701-3535-BF32-AC6689EAE3A3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B087C60A-7987-39B6-99CE-2A33542EAD7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ACB35FC2-56DD-D54A-89CA-1FBDB4D1AF6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1332B3E8-7762-1065-CE36-371C2446153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F2E6CD17-4F04-1F54-67A5-0DD52718EC63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9BEF0014-B063-180F-A5A5-E39C9A37BEC5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1B1DF849-7998-A22C-3464-AD5BAF2D8442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634A270E-3D62-E5A0-0D10-552A199D4178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07829AA3-C2DB-1C9D-C7C6-6200FAB84F8D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3A782DB7-D573-71C4-21AD-3B2E981233F1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F83A162C-EA19-6352-26E4-1502B5404913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08A139DA-2370-C100-7BE4-904ADEAD30DE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083AE542-922E-50A5-B810-47BC13E97D16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C0872F75-ED4E-2097-08BC-D37F47DD7B1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5AE817F4-ED3F-B769-D200-334974FE4397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CA2990FE-626C-CEA2-9A57-B1D6A4BA41D6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CE049240-E35E-97E3-BCB6-D3516813DA2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7CCAA828-4E00-FB9B-5EBC-FB8C81189FD0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86D237C5-DA5A-153B-5BBD-B69ACF385D35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B8CD0686-0E77-7875-845E-34956DDA929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CBCF225B-B5A1-1DD9-86B4-90D3715046D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8917110C-2EE7-9578-E0AD-AC377D2FE87A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322C214B-F9AE-26A4-0F69-257F5661D866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04FC9E0E-F992-9525-BED4-69D787CD3B56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830A13BD-CC91-5332-2417-381441A6F09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69633" y="1987887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B7D7F8E5-76CA-55C2-5E75-563E3BCF7D2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60433" y="1987887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4F31C518-1E3E-8897-6D27-DA07447A42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24727999-F4BC-056F-95F8-C360927FAA2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4DF6687-6681-4762-CFF8-C744EDCEB699}"/>
              </a:ext>
            </a:extLst>
          </p:cNvPr>
          <p:cNvSpPr txBox="1">
            <a:spLocks noChangeArrowheads="1"/>
          </p:cNvSpPr>
          <p:nvPr/>
        </p:nvSpPr>
        <p:spPr>
          <a:xfrm>
            <a:off x="1544160" y="1039797"/>
            <a:ext cx="7082702" cy="3675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Mechanics</a:t>
            </a:r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The rules and concepts that formally specify the game-as-system.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US" alt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Dynamics</a:t>
            </a:r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The run-time </a:t>
            </a:r>
            <a:r>
              <a:rPr lang="en-US" altLang="en-US" sz="2400" spc="8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behaviour</a:t>
            </a:r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of the game-as-system.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US" alt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Aesthetics</a:t>
            </a:r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The desirable emotional responses evoked by the game dynamics.</a:t>
            </a:r>
          </a:p>
        </p:txBody>
      </p:sp>
    </p:spTree>
    <p:extLst>
      <p:ext uri="{BB962C8B-B14F-4D97-AF65-F5344CB8AC3E}">
        <p14:creationId xmlns:p14="http://schemas.microsoft.com/office/powerpoint/2010/main" val="155546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8D1E8DF1-8F03-9A99-F28B-EE2B6AFF6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0D73884F-B8F2-45AF-5B6C-7D62C4F66E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EIGHT KINDS OF FUN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9C1BB58B-8E14-8DD3-29C7-966AA45E323F}"/>
              </a:ext>
            </a:extLst>
          </p:cNvPr>
          <p:cNvGrpSpPr/>
          <p:nvPr/>
        </p:nvGrpSpPr>
        <p:grpSpPr>
          <a:xfrm rot="900186">
            <a:off x="300180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44ADCBF9-40B7-0B19-C7CA-BBE40672F9F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6AA81BFD-1212-5B93-3F15-AC92DFE7AAC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CFB0780B-428E-AFE1-6B8F-30C07EC6788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E5FB23AF-0701-15E7-C0F3-31BBBDCF237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DE682C48-EAED-C662-E872-903EC113DC9D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50D44CF5-5EE8-0B33-BF54-485D084CB0E0}"/>
              </a:ext>
            </a:extLst>
          </p:cNvPr>
          <p:cNvGrpSpPr/>
          <p:nvPr/>
        </p:nvGrpSpPr>
        <p:grpSpPr>
          <a:xfrm rot="-455679">
            <a:off x="137004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43593D2E-2081-5594-DFD9-82D7471F7BB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5DFE1E98-1A9F-298F-DE7B-3AA8A630190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0784F134-7749-7787-9D9C-3BD45876FA0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E2736BBD-0487-0D1D-053F-EE07E93F0B1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BA450654-BB86-EB92-04A2-A02017D8C21A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E54593CC-3EB8-7923-DFFB-52D01204CA5F}"/>
              </a:ext>
            </a:extLst>
          </p:cNvPr>
          <p:cNvGrpSpPr/>
          <p:nvPr/>
        </p:nvGrpSpPr>
        <p:grpSpPr>
          <a:xfrm rot="-752801">
            <a:off x="449274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DF64524E-D350-D1D7-033B-775B5148743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B0015EC1-2564-1636-5D57-4D64F46B4238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B4DC4DCF-BE30-A1CC-523C-694A84E865C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8FB97B66-43CB-CB2D-0DA5-81546D555BA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62B5B659-4EE6-7D4B-D9CD-840CF008652B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BAC0726E-3DC8-9A95-701C-F26DC16F51C9}"/>
              </a:ext>
            </a:extLst>
          </p:cNvPr>
          <p:cNvGrpSpPr/>
          <p:nvPr/>
        </p:nvGrpSpPr>
        <p:grpSpPr>
          <a:xfrm rot="703690">
            <a:off x="1624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2CE82C25-D81E-46A6-FEE8-B7ABD817E900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AF507813-BC37-5BB4-D1CE-EA72D837A1BA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D3276C35-B4F3-8272-AA60-EE0857B6B03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35A86944-C8A7-D690-6B5A-A0DBE22B868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95F4203B-6CA1-81EC-598C-2FFA092E302F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53769EAA-74A8-0EC3-CE7E-C50C1E4D5091}"/>
              </a:ext>
            </a:extLst>
          </p:cNvPr>
          <p:cNvGrpSpPr/>
          <p:nvPr/>
        </p:nvGrpSpPr>
        <p:grpSpPr>
          <a:xfrm rot="-899398">
            <a:off x="716495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BC32221C-DF0B-7BD1-689B-BB6646A7D50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A68DAB39-1DC5-CD1F-17A8-66F50DB20F3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6EE8C2AF-EF70-4193-1AAE-847FDAC9E715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231810BA-B222-EAF4-16D3-F146097CCA0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29788682-F2A2-D352-5423-E66D562E4AC6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9CE74B62-874E-7CF1-D22B-4CD37E4A115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69633" y="1987887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A0DF31B5-1104-AB19-290B-461CFB617BE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60433" y="1987887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F39F72E5-94DB-3DAC-4E4B-8303EC00341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959F09A0-01EA-CA3D-8B8F-33145BD29E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3">
            <a:extLst>
              <a:ext uri="{FF2B5EF4-FFF2-40B4-BE49-F238E27FC236}">
                <a16:creationId xmlns:a16="http://schemas.microsoft.com/office/drawing/2014/main" id="{10D651D5-919B-B1CC-3B15-6AC867E130A8}"/>
              </a:ext>
            </a:extLst>
          </p:cNvPr>
          <p:cNvSpPr txBox="1">
            <a:spLocks noChangeArrowheads="1"/>
          </p:cNvSpPr>
          <p:nvPr/>
        </p:nvSpPr>
        <p:spPr>
          <a:xfrm>
            <a:off x="1323145" y="1287358"/>
            <a:ext cx="3606980" cy="3928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139700" indent="0"/>
            <a:r>
              <a:rPr lang="en-US" altLang="en-US" sz="2100" dirty="0"/>
              <a:t>1. </a:t>
            </a: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Sensation</a:t>
            </a:r>
          </a:p>
          <a:p>
            <a:pPr marL="139700" lvl="1" indent="0" algn="l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altLang="en-US" sz="18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 as sense-pleasure</a:t>
            </a:r>
            <a:endParaRPr lang="en-US" alt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139700" indent="0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2. </a:t>
            </a: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Fantasy</a:t>
            </a:r>
          </a:p>
          <a:p>
            <a:pPr marL="139700" lvl="1" indent="0" algn="l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altLang="en-US" sz="18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 as make-believe</a:t>
            </a:r>
          </a:p>
          <a:p>
            <a:pPr marL="139700" indent="0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3. </a:t>
            </a: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Narrative</a:t>
            </a:r>
          </a:p>
          <a:p>
            <a:pPr marL="139700" lvl="1" indent="0" algn="l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altLang="en-US" sz="18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 as drama</a:t>
            </a:r>
          </a:p>
          <a:p>
            <a:pPr marL="139700" indent="0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4. </a:t>
            </a:r>
            <a:r>
              <a:rPr lang="en-US" altLang="en-US" sz="24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Challenge</a:t>
            </a:r>
          </a:p>
          <a:p>
            <a:pPr marL="139700" lvl="1" indent="0" algn="l"/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</a:t>
            </a:r>
            <a:r>
              <a:rPr lang="en-US" altLang="en-US" sz="18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 as obstacle course</a:t>
            </a:r>
            <a:endParaRPr lang="en-US" alt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74D2F55-F2AF-7487-E9E6-182D0DC2D5D2}"/>
              </a:ext>
            </a:extLst>
          </p:cNvPr>
          <p:cNvSpPr txBox="1">
            <a:spLocks noChangeArrowheads="1"/>
          </p:cNvSpPr>
          <p:nvPr/>
        </p:nvSpPr>
        <p:spPr>
          <a:xfrm>
            <a:off x="4870131" y="779528"/>
            <a:ext cx="4649160" cy="41312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4000" b="1" i="0" u="none" strike="noStrike" cap="none">
                <a:solidFill>
                  <a:schemeClr val="dk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000"/>
              <a:buFont typeface="Roboto Mono"/>
              <a:buNone/>
              <a:defRPr sz="8000" b="1" i="0" u="none" strike="noStrike" cap="none">
                <a:solidFill>
                  <a:schemeClr val="accen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algn="l">
              <a:lnSpc>
                <a:spcPct val="90000"/>
              </a:lnSpc>
            </a:pPr>
            <a:r>
              <a:rPr lang="en-US" altLang="en-US" sz="24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5. </a:t>
            </a:r>
            <a:r>
              <a:rPr lang="en-US" altLang="en-US" sz="2400" b="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Fellowship</a:t>
            </a:r>
          </a:p>
          <a:p>
            <a:pPr marL="139700" lvl="1" algn="l">
              <a:buClr>
                <a:schemeClr val="lt1"/>
              </a:buClr>
              <a:buSzPts val="1400"/>
            </a:pPr>
            <a:r>
              <a:rPr lang="en-US" altLang="en-US" sz="24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altLang="en-US" sz="18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 as social framework</a:t>
            </a:r>
          </a:p>
          <a:p>
            <a:pPr marL="139700" lvl="1" algn="l">
              <a:buClr>
                <a:schemeClr val="lt1"/>
              </a:buClr>
              <a:buSzPts val="1400"/>
            </a:pPr>
            <a:r>
              <a:rPr lang="en-US" altLang="en-US" sz="24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6. </a:t>
            </a:r>
            <a:r>
              <a:rPr lang="en-US" altLang="en-US" sz="2400" b="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Discovery</a:t>
            </a:r>
          </a:p>
          <a:p>
            <a:pPr marL="139700" lvl="1" algn="l">
              <a:buClr>
                <a:schemeClr val="lt1"/>
              </a:buClr>
              <a:buSzPts val="1400"/>
            </a:pPr>
            <a:r>
              <a:rPr lang="en-US" altLang="en-US" sz="18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Game as uncharted territory</a:t>
            </a:r>
          </a:p>
          <a:p>
            <a:pPr marL="139700" algn="l">
              <a:buClr>
                <a:schemeClr val="lt1"/>
              </a:buClr>
              <a:buSzPts val="1400"/>
            </a:pPr>
            <a:r>
              <a:rPr lang="en-US" altLang="en-US" sz="24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7. </a:t>
            </a:r>
            <a:r>
              <a:rPr lang="en-US" altLang="en-US" sz="2400" b="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Expression</a:t>
            </a:r>
          </a:p>
          <a:p>
            <a:pPr marL="139700" algn="l">
              <a:buClr>
                <a:schemeClr val="lt1"/>
              </a:buClr>
              <a:buSzPts val="1400"/>
            </a:pPr>
            <a:r>
              <a:rPr lang="en-US" altLang="en-US" sz="18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Game as self-discovery</a:t>
            </a:r>
          </a:p>
          <a:p>
            <a:pPr marL="139700" algn="l">
              <a:buClr>
                <a:schemeClr val="lt1"/>
              </a:buClr>
              <a:buSzPts val="1400"/>
            </a:pPr>
            <a:r>
              <a:rPr lang="en-US" altLang="en-US" sz="24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8. </a:t>
            </a:r>
            <a:r>
              <a:rPr lang="en-US" altLang="en-US" sz="2400" b="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Submission</a:t>
            </a:r>
          </a:p>
          <a:p>
            <a:pPr marL="139700" lvl="1" algn="l">
              <a:buClr>
                <a:schemeClr val="lt1"/>
              </a:buClr>
              <a:buSzPts val="1400"/>
            </a:pPr>
            <a:r>
              <a:rPr lang="en-US" altLang="en-US" sz="1800" b="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Game as pastime</a:t>
            </a:r>
          </a:p>
        </p:txBody>
      </p:sp>
    </p:spTree>
    <p:extLst>
      <p:ext uri="{BB962C8B-B14F-4D97-AF65-F5344CB8AC3E}">
        <p14:creationId xmlns:p14="http://schemas.microsoft.com/office/powerpoint/2010/main" val="351705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0BBE5049-B46A-19F7-0CEA-8FF89B8C4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11509ADC-3EF8-D890-1578-433FEE7BECD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CLARIFYING AESTHETICS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A9FB252A-647F-8456-E5C2-A9C27983711C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5AD9A976-3A94-7397-C8D2-32A745D966C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F4F289C1-9C0D-E764-81D2-6F5DE093A6C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3696B57B-0488-F445-4E1F-C240438B1A2D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2BD50DBB-FBDB-14A9-7AA9-98CA99EB494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448CCA99-CAC3-6A81-4C02-DB5581DB6D46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0D98CD59-9490-3CB6-AD79-86296C45C199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BA3CBDE5-91FA-2A3B-957F-01E162517DD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2608CD31-D41D-1270-B5AB-2623F309678A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EA2B1157-1853-319F-8B58-4952A485BF62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30C1A054-6C92-6C70-B35C-CCB3921415F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A1A22383-D3B7-8475-F6E9-A6424EB98ED0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AF28A5DC-91E2-B305-58E5-56AF4F59A207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137C4AD8-EEBD-9D02-8F74-322F372FEDA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030ECA24-D766-755A-32CA-A1ABD89126D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FC775AE1-FB8D-E463-CF81-C4CA4E12C5F5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43074327-DE41-59F8-E823-DDABE8030AF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37BAC6B8-0BF6-E8FC-3B25-DFB0FEB1FFDD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D2242F55-DF33-92CF-E699-6F086B4E7269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29916641-6571-52D3-6FC2-5C9256CDD51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4A34BA83-B0B4-01C5-E913-7D313EF3543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3B9C7EC5-F3A3-C092-983B-628C9FAED35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15DAAF4E-5C69-B479-BAFF-4C539552AC09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83E197D8-9CBF-3CF0-79C5-454A95E7696B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884DA72E-0AA5-5B67-A9BA-2211B5C05BEE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D2699125-08AA-665F-0F32-DF317F0ECC8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D3D017EA-923E-ABEB-D11A-A27635AA6E09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716C197B-7F7B-E9A5-A156-330C1A832982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C93C956B-212F-D79F-8BB1-B051C5E80C5E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9FB81546-8393-5B28-902F-D430662C4F30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5FFF64F3-62CB-FEFA-3003-708A026A4E0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69633" y="1987887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54C9CC3A-57B4-1D21-7199-0CA7DF5C261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60433" y="1987887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F3B21961-BCD0-1021-75F6-A1EDBFAA935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D38C23D7-3151-620F-3D11-001474FADCA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3">
            <a:extLst>
              <a:ext uri="{FF2B5EF4-FFF2-40B4-BE49-F238E27FC236}">
                <a16:creationId xmlns:a16="http://schemas.microsoft.com/office/drawing/2014/main" id="{966AB458-BC58-8C9D-9F25-6F607E2B01F6}"/>
              </a:ext>
            </a:extLst>
          </p:cNvPr>
          <p:cNvSpPr txBox="1">
            <a:spLocks noChangeArrowheads="1"/>
          </p:cNvSpPr>
          <p:nvPr/>
        </p:nvSpPr>
        <p:spPr>
          <a:xfrm>
            <a:off x="1657350" y="1038688"/>
            <a:ext cx="5829300" cy="3761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r>
              <a:rPr lang="en-US" altLang="en-US" sz="2100" b="1"/>
              <a:t>Charades </a:t>
            </a:r>
            <a:r>
              <a:rPr lang="en-US" altLang="en-US" sz="2100"/>
              <a:t>is “fun.”</a:t>
            </a:r>
          </a:p>
          <a:p>
            <a:endParaRPr lang="en-US" altLang="en-US" sz="2100"/>
          </a:p>
          <a:p>
            <a:endParaRPr lang="en-US" altLang="en-US" sz="2700"/>
          </a:p>
          <a:p>
            <a:endParaRPr lang="en-US" altLang="en-US" sz="2100" b="1"/>
          </a:p>
          <a:p>
            <a:endParaRPr lang="en-US" altLang="en-US" sz="2100" b="1"/>
          </a:p>
          <a:p>
            <a:r>
              <a:rPr lang="en-US" altLang="en-US" sz="2100" b="1"/>
              <a:t>Candy crush </a:t>
            </a:r>
            <a:r>
              <a:rPr lang="en-US" altLang="en-US" sz="2100"/>
              <a:t>is “fun.” </a:t>
            </a:r>
          </a:p>
          <a:p>
            <a:endParaRPr lang="en-US" altLang="en-US" sz="21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9DAEF2-BE50-9AAA-022D-9369DA11D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4382" y="1069552"/>
            <a:ext cx="2804403" cy="18716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0C7D1-184A-5D3A-21F3-D599943D3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709" y="3561762"/>
            <a:ext cx="2743438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50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A30181C7-0B1C-BA6E-E411-6536F0E9FA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7AA64EE5-B528-064F-5D25-4807477585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CLARIFYING AESTHETICS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7B3F368A-FD29-D0AC-BA62-2F03B8BC407C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F9CCDF14-F512-9EF8-0126-7ECD45554C5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E747C1F4-DE3E-DB2D-FCC0-C0252C34AFB4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39DDAD51-97FC-56F8-00F9-1C10FFB422C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C5434D7C-49DC-91DE-10C1-4D227FAE1423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28B535E8-0D4B-020F-106B-880C102ADC64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D7E6E9AC-4137-2FC1-5FB6-4FCE50ABE60D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0C666606-B99D-D4D1-4CA5-C754A73EC01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24E0867C-79A7-C40E-F9DC-F7FC5D036E3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6A88F14E-C272-8ACF-3808-B7C97533FDF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998BC36D-DCE5-DA37-45C1-30162819BC7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2D41FAC8-3B0F-2FC5-A603-DE8FA0936226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C5AF7DB1-6476-41AA-BB5D-AD757F0B8944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415DC043-583F-69F2-2E28-161B7EE77C0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9397D9E1-9931-D469-0210-829C58C9F2F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C1C6D6FE-F413-385A-38F4-69E6CB11EC6B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08C09E05-2EA0-9A40-150B-70B7784B03A5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53B9736A-71FE-1D60-78B9-D5635B0E9B01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44821F7D-87BC-BA90-2CA1-9B4AE1A213F8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A2554A70-74DE-7D62-901F-EF95254D31A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FF9C1459-1C8D-089C-4298-48F5F106B539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DF68458C-02CC-0116-57B1-63B2C950A7B7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8FF88DC8-8F3A-98E1-4009-99D179687D2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60DBEC1B-5797-85E4-4BAC-6D0F0689374F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0E0AE611-394D-730B-4305-0E635F7A9DBD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8CFA8422-927E-C063-6AD7-F05B44CBCA7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B4BD6B69-F0CF-62DE-681D-5CC9EAD6CDB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CC0095BA-69A2-394A-AE78-4D72329D099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6452F721-5F17-1161-BF7D-FDBE250D1FF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856B4D9F-22FB-D933-527B-19550A41930C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A8636729-A77C-2292-5613-DB54CF2EFE4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69633" y="1987887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1D13381A-F698-CECE-EC6F-E77E7C7677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60433" y="1987887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9A1214A0-2819-FA18-8B3E-AE455F1A75A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05D9DC8A-0D0C-04F3-F494-4F0EC7ACA19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223573C9-C04D-77AD-081A-8D915D414F62}"/>
              </a:ext>
            </a:extLst>
          </p:cNvPr>
          <p:cNvSpPr txBox="1">
            <a:spLocks noChangeArrowheads="1"/>
          </p:cNvSpPr>
          <p:nvPr/>
        </p:nvSpPr>
        <p:spPr>
          <a:xfrm>
            <a:off x="1657350" y="1485900"/>
            <a:ext cx="7486650" cy="33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32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Charades</a:t>
            </a:r>
            <a:r>
              <a:rPr lang="en-US" altLang="en-US" sz="32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Fellowship, Expression, Challenge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32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Candy crush</a:t>
            </a:r>
            <a:r>
              <a:rPr lang="en-US" altLang="en-US" sz="32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Challenge, Sensation, Competition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US" altLang="en-US" sz="32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altLang="en-US" sz="2400" i="1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A game can have multiple aesthetics.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2127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4F966ABD-B4F0-8408-FBC5-40C7131026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EE174DAF-BFED-E4D6-208D-6359C67C12E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MECHANICS VS. DYNAMICS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BBD137D6-6933-658B-7197-DE7544AF53A8}"/>
              </a:ext>
            </a:extLst>
          </p:cNvPr>
          <p:cNvGrpSpPr/>
          <p:nvPr/>
        </p:nvGrpSpPr>
        <p:grpSpPr>
          <a:xfrm rot="900186">
            <a:off x="221802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FD126BF8-D508-5A27-DB3D-46050D372C4A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1BDCB0BF-30BE-C002-8BAB-924651175EF8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DBC39082-8108-CC67-AABA-E28CE42CB776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F5812380-A8B9-09E0-417F-DA85E86FE6AF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5C166CAF-FB95-C86E-D21F-623A77643E0A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70D156FA-CF46-916F-CFF3-CC9B14F79808}"/>
              </a:ext>
            </a:extLst>
          </p:cNvPr>
          <p:cNvGrpSpPr/>
          <p:nvPr/>
        </p:nvGrpSpPr>
        <p:grpSpPr>
          <a:xfrm rot="-455679">
            <a:off x="58626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BB18AB38-DE3F-FD87-293C-B670A3E96E1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203FC6DE-9F39-6A10-9321-ADBC49464B2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E550D3CA-6A84-1DE7-6407-D2504C01943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035EB2C1-1C45-B9BF-F702-363D046F190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08C94F82-FAC8-9CCF-2D52-08F6376A22F8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5AA45F1E-1AAF-5170-1F67-9BB2C9675E5F}"/>
              </a:ext>
            </a:extLst>
          </p:cNvPr>
          <p:cNvGrpSpPr/>
          <p:nvPr/>
        </p:nvGrpSpPr>
        <p:grpSpPr>
          <a:xfrm rot="-752801">
            <a:off x="370896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77AF8B4B-CA98-642B-5791-DA41880D5AD7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2EB4A838-0F81-A0D3-D8BB-052D0D7BA78B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778892C2-3EE6-07A4-5060-3B968223AF36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EEC9304F-AD5F-2DD1-9BCF-76F4143FC9B5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04C6234B-F951-CB6E-076B-467436480B7E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C53D3877-0528-EE97-92DD-42D1822E01FB}"/>
              </a:ext>
            </a:extLst>
          </p:cNvPr>
          <p:cNvGrpSpPr/>
          <p:nvPr/>
        </p:nvGrpSpPr>
        <p:grpSpPr>
          <a:xfrm rot="703690">
            <a:off x="66935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E4AB7967-7D6D-DC49-6A15-1BAADFF1DF9C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39990DE1-D173-DC31-20E5-0B0797383D11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83177A93-5E8B-8C34-3DBA-ADE120353671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C6315BE8-1B53-C6CE-BBB4-161ED3404CF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19A8DA8A-6A79-3CFE-2131-F7DCFC7274C5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D3312396-3120-3691-0551-CFEEC48F19DC}"/>
              </a:ext>
            </a:extLst>
          </p:cNvPr>
          <p:cNvGrpSpPr/>
          <p:nvPr/>
        </p:nvGrpSpPr>
        <p:grpSpPr>
          <a:xfrm rot="-899398">
            <a:off x="781806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97001F54-1254-4F4B-E334-D2CCEAD2D45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4831AE2A-B8A0-9725-BA5D-A44BF269A3C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68BBF0CD-5AEB-F6E7-E90E-067AD5AA0EC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C62F9BE3-D6E5-0845-6094-1A36215EA73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9CE93D0B-F055-A469-B44B-6D14BB6CDDAA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6" name="AutoShape 6">
            <a:extLst>
              <a:ext uri="{FF2B5EF4-FFF2-40B4-BE49-F238E27FC236}">
                <a16:creationId xmlns:a16="http://schemas.microsoft.com/office/drawing/2014/main" id="{219FFBC6-347A-E000-6A53-D3EE4D2F3E5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69633" y="1987887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AutoShape 7">
            <a:extLst>
              <a:ext uri="{FF2B5EF4-FFF2-40B4-BE49-F238E27FC236}">
                <a16:creationId xmlns:a16="http://schemas.microsoft.com/office/drawing/2014/main" id="{42F103AD-B396-E7E1-6054-2FEDD3A5BEA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60433" y="1987887"/>
            <a:ext cx="7761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1">
            <a:extLst>
              <a:ext uri="{FF2B5EF4-FFF2-40B4-BE49-F238E27FC236}">
                <a16:creationId xmlns:a16="http://schemas.microsoft.com/office/drawing/2014/main" id="{A272F3E0-2D86-41FC-1BB1-66EAC82751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315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AutoShape 12">
            <a:extLst>
              <a:ext uri="{FF2B5EF4-FFF2-40B4-BE49-F238E27FC236}">
                <a16:creationId xmlns:a16="http://schemas.microsoft.com/office/drawing/2014/main" id="{1BB86F43-EBEF-E1A0-BCC9-C6A88B1F91C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222333" y="3135800"/>
            <a:ext cx="814251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3">
            <a:extLst>
              <a:ext uri="{FF2B5EF4-FFF2-40B4-BE49-F238E27FC236}">
                <a16:creationId xmlns:a16="http://schemas.microsoft.com/office/drawing/2014/main" id="{328F4B0C-EF62-8C22-EC8B-679611089030}"/>
              </a:ext>
            </a:extLst>
          </p:cNvPr>
          <p:cNvSpPr txBox="1">
            <a:spLocks noChangeArrowheads="1"/>
          </p:cNvSpPr>
          <p:nvPr/>
        </p:nvSpPr>
        <p:spPr>
          <a:xfrm>
            <a:off x="1484234" y="1028700"/>
            <a:ext cx="7659765" cy="357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There’s a grey area.</a:t>
            </a:r>
          </a:p>
          <a:p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Some behaviors are direct consequences of rules</a:t>
            </a:r>
          </a:p>
          <a:p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Others are indirect.</a:t>
            </a:r>
          </a:p>
          <a:p>
            <a:endParaRPr lang="en-US" alt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“Dynamics” are usually indirect </a:t>
            </a:r>
          </a:p>
          <a:p>
            <a:r>
              <a:rPr lang="en-US" alt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Dynamics emerge from mechanics</a:t>
            </a:r>
          </a:p>
          <a:p>
            <a:pPr lvl="2" algn="l"/>
            <a:r>
              <a:rPr lang="en-US" altLang="en-US" sz="18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E.g., a time limit (mechanic) results in time pressure (dynamic)</a:t>
            </a:r>
          </a:p>
          <a:p>
            <a:pPr lvl="2" algn="l"/>
            <a:r>
              <a:rPr lang="en-US" altLang="en-US" sz="1800" spc="8" dirty="0">
                <a:solidFill>
                  <a:schemeClr val="accent1"/>
                </a:solidFill>
                <a:latin typeface="+mj-lt"/>
                <a:cs typeface="Times New Roman" panose="02020603050405020304" pitchFamily="18" charset="0"/>
              </a:rPr>
              <a:t>Other ways of using a time limit – depleting resource or “pace creating” character chasing the player down.</a:t>
            </a:r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2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5106689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grpSp>
        <p:nvGrpSpPr>
          <p:cNvPr id="265" name="Google Shape;265;p34"/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/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/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/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/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A5A43DE-EAE2-4530-C720-5BB2D945C1B6}"/>
              </a:ext>
            </a:extLst>
          </p:cNvPr>
          <p:cNvSpPr txBox="1">
            <a:spLocks/>
          </p:cNvSpPr>
          <p:nvPr/>
        </p:nvSpPr>
        <p:spPr>
          <a:xfrm>
            <a:off x="1884518" y="1007377"/>
            <a:ext cx="7154979" cy="3381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Learning that is facilitated by the use of a game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spc="8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Active learning experience within a game framework, which has specific learning objectives and measurable outcomes.</a:t>
            </a:r>
            <a:endParaRPr lang="en-ZA" sz="2400" spc="8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Learning outcomes can range from </a:t>
            </a:r>
            <a:r>
              <a:rPr lang="en-ZA" sz="2400" spc="8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simple memorisation and recall to higher level learning outcomes such as evaluation or creativity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Can be intrinsic or supplemental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Played face-to-face </a:t>
            </a:r>
            <a:r>
              <a:rPr lang="en-ZA" sz="2400" spc="8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with physical objects or online</a:t>
            </a:r>
          </a:p>
          <a:p>
            <a:endParaRPr lang="en-ZA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4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B19C4C8-47C4-D2C6-CD62-D29B6FE13D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2551" y="1698542"/>
            <a:ext cx="2197767" cy="835500"/>
          </a:xfrm>
        </p:spPr>
        <p:txBody>
          <a:bodyPr/>
          <a:lstStyle/>
          <a:p>
            <a:r>
              <a:rPr lang="en-ZA" sz="2000"/>
              <a:t>30 Seconds</a:t>
            </a:r>
          </a:p>
          <a:p>
            <a:r>
              <a:rPr lang="en-ZA" sz="1600">
                <a:solidFill>
                  <a:srgbClr val="FFFF00"/>
                </a:solidFill>
              </a:rPr>
              <a:t>PT programme</a:t>
            </a:r>
            <a:endParaRPr lang="en-ZA" sz="2000">
              <a:solidFill>
                <a:srgbClr val="FFFF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C0C27-712D-ED3D-6A36-B30FF39C570B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6764050" y="1736250"/>
            <a:ext cx="1656000" cy="835500"/>
          </a:xfrm>
        </p:spPr>
        <p:txBody>
          <a:bodyPr/>
          <a:lstStyle/>
          <a:p>
            <a:pPr algn="l"/>
            <a:r>
              <a:rPr lang="en-ZA" sz="1800"/>
              <a:t>Amazing Race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46FAF3-A3D4-8513-6D62-CDD71BAA9E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59375" y1="48444" x2="59375" y2="48444"/>
                        <a14:foregroundMark x1="43750" y1="61333" x2="43750" y2="613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2989" y="1847856"/>
            <a:ext cx="2850572" cy="291205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46A83A27-682A-14AA-8FBF-7486ACDE6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242"/>
            <a:ext cx="9193427" cy="572700"/>
          </a:xfrm>
        </p:spPr>
        <p:txBody>
          <a:bodyPr/>
          <a:lstStyle/>
          <a:p>
            <a:r>
              <a:rPr lang="en-ZA" sz="5400" dirty="0"/>
              <a:t>Examples of games integrated into module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84C7FE70-994F-F059-0B50-8FEB8CB1C8D2}"/>
              </a:ext>
            </a:extLst>
          </p:cNvPr>
          <p:cNvSpPr>
            <a:spLocks noGrp="1"/>
          </p:cNvSpPr>
          <p:nvPr>
            <p:ph type="subTitle" idx="6"/>
          </p:nvPr>
        </p:nvSpPr>
        <p:spPr>
          <a:xfrm>
            <a:off x="3636211" y="1665607"/>
            <a:ext cx="2051946" cy="835500"/>
          </a:xfrm>
        </p:spPr>
        <p:txBody>
          <a:bodyPr/>
          <a:lstStyle/>
          <a:p>
            <a:r>
              <a:rPr lang="en-ZA" sz="1800"/>
              <a:t>Who wants to be a millionaire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36F6EA-4F0E-3553-3D4D-287F2197F9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3421" y="2642394"/>
            <a:ext cx="2828925" cy="16192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41771D-0613-38B0-B4DB-0DEF588347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5133" y="2677376"/>
            <a:ext cx="1549285" cy="154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118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C18473-C851-7BBC-04D9-2F0AF3613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281" y="110611"/>
            <a:ext cx="7704000" cy="572700"/>
          </a:xfrm>
        </p:spPr>
        <p:txBody>
          <a:bodyPr/>
          <a:lstStyle/>
          <a:p>
            <a:r>
              <a:rPr lang="en-ZA" sz="6000" dirty="0"/>
              <a:t>Who wants to be a millionaire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CD9149-4404-06BA-30EF-8F43E12E06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5765" y="1413303"/>
            <a:ext cx="5132469" cy="287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121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FCC9-E1C5-D7A2-87B6-1F0B8DCE2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07041"/>
            <a:ext cx="7704000" cy="572700"/>
          </a:xfrm>
        </p:spPr>
        <p:txBody>
          <a:bodyPr/>
          <a:lstStyle/>
          <a:p>
            <a:r>
              <a:rPr lang="en-ZA" sz="6600" dirty="0"/>
              <a:t>Tips from our experience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3F7B7A-98A9-EFC0-575D-78F5149D8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092" y="1497163"/>
            <a:ext cx="3102616" cy="1987441"/>
          </a:xfrm>
          <a:prstGeom prst="rect">
            <a:avLst/>
          </a:prstGeom>
        </p:spPr>
      </p:pic>
      <p:pic>
        <p:nvPicPr>
          <p:cNvPr id="5" name="Picture 4" descr="40 Funny Jokes About Keys | Haha Jokes">
            <a:extLst>
              <a:ext uri="{FF2B5EF4-FFF2-40B4-BE49-F238E27FC236}">
                <a16:creationId xmlns:a16="http://schemas.microsoft.com/office/drawing/2014/main" id="{26EB37DE-B339-F2B0-3F72-2788D65C8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49448" y="1445729"/>
            <a:ext cx="2590800" cy="17716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3DB98E-E02F-4A5C-3D0C-246674A3B6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422" y="1889016"/>
            <a:ext cx="2716561" cy="265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653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94FBB0-8F5D-726A-686A-5948F9A6D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03D54-5863-F12B-CF6B-AEF914218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307041"/>
            <a:ext cx="7704000" cy="572700"/>
          </a:xfrm>
        </p:spPr>
        <p:txBody>
          <a:bodyPr/>
          <a:lstStyle/>
          <a:p>
            <a:r>
              <a:rPr lang="en-ZA" sz="6600" dirty="0"/>
              <a:t>TYPES OF GAMES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9E9554D-2C0D-5832-D554-9C0B513A1417}"/>
              </a:ext>
            </a:extLst>
          </p:cNvPr>
          <p:cNvSpPr txBox="1"/>
          <p:nvPr/>
        </p:nvSpPr>
        <p:spPr>
          <a:xfrm>
            <a:off x="2706130" y="1411640"/>
            <a:ext cx="4572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board games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card games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word games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video games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simulations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role-playing games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/>
                </a:solidFill>
                <a:latin typeface="arial" panose="020B0604020202020204" pitchFamily="34" charset="0"/>
              </a:rPr>
              <a:t>puzzles</a:t>
            </a:r>
          </a:p>
        </p:txBody>
      </p:sp>
    </p:spTree>
    <p:extLst>
      <p:ext uri="{BB962C8B-B14F-4D97-AF65-F5344CB8AC3E}">
        <p14:creationId xmlns:p14="http://schemas.microsoft.com/office/powerpoint/2010/main" val="2620683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Examples of student projects (2022)</a:t>
            </a:r>
            <a:endParaRPr sz="5400" dirty="0"/>
          </a:p>
        </p:txBody>
      </p:sp>
      <p:sp>
        <p:nvSpPr>
          <p:cNvPr id="347" name="Google Shape;347;p38"/>
          <p:cNvSpPr txBox="1"/>
          <p:nvPr/>
        </p:nvSpPr>
        <p:spPr>
          <a:xfrm flipH="1">
            <a:off x="3529386" y="1981059"/>
            <a:ext cx="21009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Asthma quiz game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 flipH="1">
            <a:off x="3521539" y="1043868"/>
            <a:ext cx="21009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Enhancing clinical knowledge of asthma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9" name="Google Shape;349;p38"/>
          <p:cNvSpPr txBox="1"/>
          <p:nvPr/>
        </p:nvSpPr>
        <p:spPr>
          <a:xfrm flipH="1">
            <a:off x="638699" y="1911191"/>
            <a:ext cx="2200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Pharmo-poly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0" name="Google Shape;350;p38"/>
          <p:cNvSpPr txBox="1"/>
          <p:nvPr/>
        </p:nvSpPr>
        <p:spPr>
          <a:xfrm flipH="1">
            <a:off x="206056" y="1053300"/>
            <a:ext cx="2741749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Pharmacodynamics: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Enhancing knowledge of mechanism of action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5" name="Google Shape;355;p38"/>
          <p:cNvSpPr txBox="1"/>
          <p:nvPr/>
        </p:nvSpPr>
        <p:spPr>
          <a:xfrm flipH="1">
            <a:off x="6215862" y="2043076"/>
            <a:ext cx="2200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Antibiotic Snakes &amp; Ladders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6" name="Google Shape;356;p38"/>
          <p:cNvSpPr txBox="1"/>
          <p:nvPr/>
        </p:nvSpPr>
        <p:spPr>
          <a:xfrm flipH="1">
            <a:off x="6227619" y="1032578"/>
            <a:ext cx="22008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Revise and understand antibiotic classes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57" name="Google Shape;357;p38"/>
          <p:cNvCxnSpPr/>
          <p:nvPr/>
        </p:nvCxnSpPr>
        <p:spPr>
          <a:xfrm>
            <a:off x="719089" y="2790437"/>
            <a:ext cx="77058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58" name="Google Shape;358;p38"/>
          <p:cNvGrpSpPr/>
          <p:nvPr/>
        </p:nvGrpSpPr>
        <p:grpSpPr>
          <a:xfrm>
            <a:off x="1643808" y="2472710"/>
            <a:ext cx="572700" cy="572700"/>
            <a:chOff x="1587750" y="2790437"/>
            <a:chExt cx="572700" cy="572700"/>
          </a:xfrm>
        </p:grpSpPr>
        <p:sp>
          <p:nvSpPr>
            <p:cNvPr id="359" name="Google Shape;359;p38"/>
            <p:cNvSpPr/>
            <p:nvPr/>
          </p:nvSpPr>
          <p:spPr>
            <a:xfrm>
              <a:off x="15877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38"/>
            <p:cNvGrpSpPr/>
            <p:nvPr/>
          </p:nvGrpSpPr>
          <p:grpSpPr>
            <a:xfrm>
              <a:off x="1699059" y="2901736"/>
              <a:ext cx="350079" cy="350079"/>
              <a:chOff x="3497300" y="3227275"/>
              <a:chExt cx="296175" cy="296175"/>
            </a:xfrm>
          </p:grpSpPr>
          <p:sp>
            <p:nvSpPr>
              <p:cNvPr id="361" name="Google Shape;361;p38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8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8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8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8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8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8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8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8" name="Google Shape;378;p38"/>
          <p:cNvGrpSpPr/>
          <p:nvPr/>
        </p:nvGrpSpPr>
        <p:grpSpPr>
          <a:xfrm>
            <a:off x="4337943" y="2490974"/>
            <a:ext cx="572700" cy="572700"/>
            <a:chOff x="4289850" y="2790437"/>
            <a:chExt cx="572700" cy="572700"/>
          </a:xfrm>
        </p:grpSpPr>
        <p:sp>
          <p:nvSpPr>
            <p:cNvPr id="379" name="Google Shape;379;p38"/>
            <p:cNvSpPr/>
            <p:nvPr/>
          </p:nvSpPr>
          <p:spPr>
            <a:xfrm>
              <a:off x="42898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0" name="Google Shape;380;p38"/>
            <p:cNvGrpSpPr/>
            <p:nvPr/>
          </p:nvGrpSpPr>
          <p:grpSpPr>
            <a:xfrm>
              <a:off x="4426938" y="2909149"/>
              <a:ext cx="298503" cy="335275"/>
              <a:chOff x="6264300" y="3809300"/>
              <a:chExt cx="423950" cy="476175"/>
            </a:xfrm>
          </p:grpSpPr>
          <p:sp>
            <p:nvSpPr>
              <p:cNvPr id="381" name="Google Shape;381;p38"/>
              <p:cNvSpPr/>
              <p:nvPr/>
            </p:nvSpPr>
            <p:spPr>
              <a:xfrm>
                <a:off x="6346200" y="4002825"/>
                <a:ext cx="669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9" extrusionOk="0">
                    <a:moveTo>
                      <a:pt x="1365" y="1"/>
                    </a:moveTo>
                    <a:cubicBezTo>
                      <a:pt x="1058" y="1"/>
                      <a:pt x="751" y="118"/>
                      <a:pt x="516" y="351"/>
                    </a:cubicBezTo>
                    <a:cubicBezTo>
                      <a:pt x="272" y="598"/>
                      <a:pt x="88" y="992"/>
                      <a:pt x="46" y="1381"/>
                    </a:cubicBezTo>
                    <a:cubicBezTo>
                      <a:pt x="1" y="1757"/>
                      <a:pt x="88" y="2085"/>
                      <a:pt x="281" y="2281"/>
                    </a:cubicBezTo>
                    <a:cubicBezTo>
                      <a:pt x="454" y="2453"/>
                      <a:pt x="709" y="2528"/>
                      <a:pt x="985" y="2528"/>
                    </a:cubicBezTo>
                    <a:cubicBezTo>
                      <a:pt x="1425" y="2528"/>
                      <a:pt x="1917" y="2337"/>
                      <a:pt x="2211" y="2043"/>
                    </a:cubicBezTo>
                    <a:cubicBezTo>
                      <a:pt x="2678" y="1577"/>
                      <a:pt x="2678" y="818"/>
                      <a:pt x="2211" y="351"/>
                    </a:cubicBezTo>
                    <a:cubicBezTo>
                      <a:pt x="1978" y="118"/>
                      <a:pt x="1671" y="1"/>
                      <a:pt x="13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2" name="Google Shape;382;p38"/>
              <p:cNvSpPr/>
              <p:nvPr/>
            </p:nvSpPr>
            <p:spPr>
              <a:xfrm>
                <a:off x="6539375" y="4002825"/>
                <a:ext cx="669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8" extrusionOk="0">
                    <a:moveTo>
                      <a:pt x="1314" y="1"/>
                    </a:moveTo>
                    <a:cubicBezTo>
                      <a:pt x="1007" y="1"/>
                      <a:pt x="701" y="118"/>
                      <a:pt x="468" y="351"/>
                    </a:cubicBezTo>
                    <a:cubicBezTo>
                      <a:pt x="1" y="818"/>
                      <a:pt x="1" y="1577"/>
                      <a:pt x="468" y="2043"/>
                    </a:cubicBezTo>
                    <a:cubicBezTo>
                      <a:pt x="761" y="2337"/>
                      <a:pt x="1252" y="2528"/>
                      <a:pt x="1691" y="2528"/>
                    </a:cubicBezTo>
                    <a:cubicBezTo>
                      <a:pt x="1968" y="2528"/>
                      <a:pt x="2224" y="2452"/>
                      <a:pt x="2398" y="2278"/>
                    </a:cubicBezTo>
                    <a:cubicBezTo>
                      <a:pt x="2591" y="2085"/>
                      <a:pt x="2678" y="1757"/>
                      <a:pt x="2633" y="1381"/>
                    </a:cubicBezTo>
                    <a:cubicBezTo>
                      <a:pt x="2588" y="992"/>
                      <a:pt x="2407" y="598"/>
                      <a:pt x="2160" y="351"/>
                    </a:cubicBezTo>
                    <a:cubicBezTo>
                      <a:pt x="1927" y="118"/>
                      <a:pt x="1620" y="1"/>
                      <a:pt x="1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3" name="Google Shape;383;p38"/>
              <p:cNvSpPr/>
              <p:nvPr/>
            </p:nvSpPr>
            <p:spPr>
              <a:xfrm>
                <a:off x="6264300" y="3809300"/>
                <a:ext cx="423950" cy="476175"/>
              </a:xfrm>
              <a:custGeom>
                <a:avLst/>
                <a:gdLst/>
                <a:ahLst/>
                <a:cxnLst/>
                <a:rect l="l" t="t" r="r" b="b"/>
                <a:pathLst>
                  <a:path w="16958" h="19047" extrusionOk="0">
                    <a:moveTo>
                      <a:pt x="4662" y="6571"/>
                    </a:moveTo>
                    <a:cubicBezTo>
                      <a:pt x="5263" y="6571"/>
                      <a:pt x="5864" y="6799"/>
                      <a:pt x="6324" y="7258"/>
                    </a:cubicBezTo>
                    <a:cubicBezTo>
                      <a:pt x="7249" y="8182"/>
                      <a:pt x="7240" y="9685"/>
                      <a:pt x="6303" y="10600"/>
                    </a:cubicBezTo>
                    <a:lnTo>
                      <a:pt x="6300" y="10600"/>
                    </a:lnTo>
                    <a:cubicBezTo>
                      <a:pt x="5791" y="11109"/>
                      <a:pt x="5014" y="11422"/>
                      <a:pt x="4268" y="11422"/>
                    </a:cubicBezTo>
                    <a:cubicBezTo>
                      <a:pt x="3705" y="11422"/>
                      <a:pt x="3154" y="11245"/>
                      <a:pt x="2744" y="10835"/>
                    </a:cubicBezTo>
                    <a:cubicBezTo>
                      <a:pt x="2301" y="10393"/>
                      <a:pt x="2094" y="9718"/>
                      <a:pt x="2181" y="8992"/>
                    </a:cubicBezTo>
                    <a:cubicBezTo>
                      <a:pt x="2256" y="8336"/>
                      <a:pt x="2548" y="7713"/>
                      <a:pt x="2982" y="7279"/>
                    </a:cubicBezTo>
                    <a:cubicBezTo>
                      <a:pt x="3442" y="6807"/>
                      <a:pt x="4052" y="6571"/>
                      <a:pt x="4662" y="6571"/>
                    </a:cubicBezTo>
                    <a:close/>
                    <a:moveTo>
                      <a:pt x="12317" y="6589"/>
                    </a:moveTo>
                    <a:cubicBezTo>
                      <a:pt x="12918" y="6589"/>
                      <a:pt x="13520" y="6818"/>
                      <a:pt x="13979" y="7276"/>
                    </a:cubicBezTo>
                    <a:cubicBezTo>
                      <a:pt x="14873" y="8173"/>
                      <a:pt x="15165" y="9884"/>
                      <a:pt x="14214" y="10835"/>
                    </a:cubicBezTo>
                    <a:cubicBezTo>
                      <a:pt x="13804" y="11245"/>
                      <a:pt x="13256" y="11422"/>
                      <a:pt x="12690" y="11422"/>
                    </a:cubicBezTo>
                    <a:cubicBezTo>
                      <a:pt x="11943" y="11422"/>
                      <a:pt x="11166" y="11109"/>
                      <a:pt x="10658" y="10600"/>
                    </a:cubicBezTo>
                    <a:cubicBezTo>
                      <a:pt x="9739" y="9682"/>
                      <a:pt x="9739" y="8194"/>
                      <a:pt x="10658" y="7276"/>
                    </a:cubicBezTo>
                    <a:cubicBezTo>
                      <a:pt x="11115" y="6818"/>
                      <a:pt x="11716" y="6589"/>
                      <a:pt x="12317" y="6589"/>
                    </a:cubicBezTo>
                    <a:close/>
                    <a:moveTo>
                      <a:pt x="8479" y="10841"/>
                    </a:moveTo>
                    <a:cubicBezTo>
                      <a:pt x="8669" y="10841"/>
                      <a:pt x="8858" y="10933"/>
                      <a:pt x="8971" y="11118"/>
                    </a:cubicBezTo>
                    <a:lnTo>
                      <a:pt x="10266" y="13238"/>
                    </a:lnTo>
                    <a:cubicBezTo>
                      <a:pt x="10435" y="13509"/>
                      <a:pt x="10347" y="13865"/>
                      <a:pt x="10076" y="14030"/>
                    </a:cubicBezTo>
                    <a:lnTo>
                      <a:pt x="10073" y="14030"/>
                    </a:lnTo>
                    <a:cubicBezTo>
                      <a:pt x="9980" y="14087"/>
                      <a:pt x="9877" y="14114"/>
                      <a:pt x="9775" y="14114"/>
                    </a:cubicBezTo>
                    <a:cubicBezTo>
                      <a:pt x="9582" y="14114"/>
                      <a:pt x="9393" y="14016"/>
                      <a:pt x="9284" y="13840"/>
                    </a:cubicBezTo>
                    <a:lnTo>
                      <a:pt x="8480" y="12522"/>
                    </a:lnTo>
                    <a:lnTo>
                      <a:pt x="7673" y="13840"/>
                    </a:lnTo>
                    <a:cubicBezTo>
                      <a:pt x="7565" y="14018"/>
                      <a:pt x="7376" y="14115"/>
                      <a:pt x="7182" y="14115"/>
                    </a:cubicBezTo>
                    <a:cubicBezTo>
                      <a:pt x="7079" y="14115"/>
                      <a:pt x="6975" y="14088"/>
                      <a:pt x="6881" y="14030"/>
                    </a:cubicBezTo>
                    <a:cubicBezTo>
                      <a:pt x="6610" y="13862"/>
                      <a:pt x="6526" y="13509"/>
                      <a:pt x="6692" y="13238"/>
                    </a:cubicBezTo>
                    <a:lnTo>
                      <a:pt x="7987" y="11118"/>
                    </a:lnTo>
                    <a:cubicBezTo>
                      <a:pt x="8100" y="10933"/>
                      <a:pt x="8289" y="10841"/>
                      <a:pt x="8479" y="10841"/>
                    </a:cubicBezTo>
                    <a:close/>
                    <a:moveTo>
                      <a:pt x="8474" y="1"/>
                    </a:moveTo>
                    <a:cubicBezTo>
                      <a:pt x="3801" y="1"/>
                      <a:pt x="1" y="3840"/>
                      <a:pt x="1" y="8553"/>
                    </a:cubicBezTo>
                    <a:lnTo>
                      <a:pt x="1" y="11856"/>
                    </a:lnTo>
                    <a:cubicBezTo>
                      <a:pt x="1" y="12883"/>
                      <a:pt x="449" y="13862"/>
                      <a:pt x="1229" y="14530"/>
                    </a:cubicBezTo>
                    <a:lnTo>
                      <a:pt x="2934" y="16000"/>
                    </a:lnTo>
                    <a:lnTo>
                      <a:pt x="2934" y="18472"/>
                    </a:lnTo>
                    <a:cubicBezTo>
                      <a:pt x="2934" y="18788"/>
                      <a:pt x="3193" y="19047"/>
                      <a:pt x="3512" y="19047"/>
                    </a:cubicBezTo>
                    <a:lnTo>
                      <a:pt x="5183" y="19047"/>
                    </a:lnTo>
                    <a:lnTo>
                      <a:pt x="5183" y="16536"/>
                    </a:lnTo>
                    <a:cubicBezTo>
                      <a:pt x="5192" y="16222"/>
                      <a:pt x="5448" y="15975"/>
                      <a:pt x="5761" y="15975"/>
                    </a:cubicBezTo>
                    <a:cubicBezTo>
                      <a:pt x="6071" y="15975"/>
                      <a:pt x="6327" y="16222"/>
                      <a:pt x="6336" y="16536"/>
                    </a:cubicBezTo>
                    <a:lnTo>
                      <a:pt x="6336" y="19047"/>
                    </a:lnTo>
                    <a:lnTo>
                      <a:pt x="7905" y="19047"/>
                    </a:lnTo>
                    <a:lnTo>
                      <a:pt x="7905" y="16536"/>
                    </a:lnTo>
                    <a:cubicBezTo>
                      <a:pt x="7905" y="16219"/>
                      <a:pt x="8161" y="15960"/>
                      <a:pt x="8480" y="15960"/>
                    </a:cubicBezTo>
                    <a:cubicBezTo>
                      <a:pt x="8797" y="15960"/>
                      <a:pt x="9056" y="16219"/>
                      <a:pt x="9056" y="16536"/>
                    </a:cubicBezTo>
                    <a:lnTo>
                      <a:pt x="9056" y="19047"/>
                    </a:lnTo>
                    <a:lnTo>
                      <a:pt x="10624" y="19047"/>
                    </a:lnTo>
                    <a:lnTo>
                      <a:pt x="10624" y="16536"/>
                    </a:lnTo>
                    <a:cubicBezTo>
                      <a:pt x="10630" y="16222"/>
                      <a:pt x="10886" y="15975"/>
                      <a:pt x="11200" y="15975"/>
                    </a:cubicBezTo>
                    <a:cubicBezTo>
                      <a:pt x="11513" y="15975"/>
                      <a:pt x="11766" y="16222"/>
                      <a:pt x="11775" y="16536"/>
                    </a:cubicBezTo>
                    <a:lnTo>
                      <a:pt x="11775" y="19047"/>
                    </a:lnTo>
                    <a:lnTo>
                      <a:pt x="13449" y="19047"/>
                    </a:lnTo>
                    <a:cubicBezTo>
                      <a:pt x="13765" y="19044"/>
                      <a:pt x="14024" y="18788"/>
                      <a:pt x="14024" y="18469"/>
                    </a:cubicBezTo>
                    <a:lnTo>
                      <a:pt x="14024" y="15997"/>
                    </a:lnTo>
                    <a:lnTo>
                      <a:pt x="15729" y="14530"/>
                    </a:lnTo>
                    <a:cubicBezTo>
                      <a:pt x="16508" y="13859"/>
                      <a:pt x="16957" y="12883"/>
                      <a:pt x="16957" y="11853"/>
                    </a:cubicBezTo>
                    <a:lnTo>
                      <a:pt x="16957" y="8462"/>
                    </a:lnTo>
                    <a:cubicBezTo>
                      <a:pt x="16948" y="3786"/>
                      <a:pt x="13154" y="1"/>
                      <a:pt x="8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386" name="Google Shape;386;p38"/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395" name="Google Shape;395;p38"/>
          <p:cNvCxnSpPr>
            <a:stCxn id="359" idx="0"/>
            <a:endCxn id="349" idx="2"/>
          </p:cNvCxnSpPr>
          <p:nvPr/>
        </p:nvCxnSpPr>
        <p:spPr>
          <a:xfrm flipH="1" flipV="1">
            <a:off x="1739099" y="2260691"/>
            <a:ext cx="191059" cy="212019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96" name="Google Shape;396;p38"/>
          <p:cNvCxnSpPr/>
          <p:nvPr/>
        </p:nvCxnSpPr>
        <p:spPr>
          <a:xfrm rot="10800000">
            <a:off x="4576800" y="2598737"/>
            <a:ext cx="0" cy="19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F59613D-00D4-9B51-E33C-4D3707220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36887" y="3050553"/>
            <a:ext cx="1752733" cy="19076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A5BC1E-BCE0-99F8-3AC6-4978C819B1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515" y="3129472"/>
            <a:ext cx="3015530" cy="1865338"/>
          </a:xfrm>
          <a:prstGeom prst="rect">
            <a:avLst/>
          </a:prstGeom>
        </p:spPr>
      </p:pic>
      <p:grpSp>
        <p:nvGrpSpPr>
          <p:cNvPr id="7" name="Google Shape;358;p38">
            <a:extLst>
              <a:ext uri="{FF2B5EF4-FFF2-40B4-BE49-F238E27FC236}">
                <a16:creationId xmlns:a16="http://schemas.microsoft.com/office/drawing/2014/main" id="{561FCB19-9549-566F-7E61-058635050517}"/>
              </a:ext>
            </a:extLst>
          </p:cNvPr>
          <p:cNvGrpSpPr/>
          <p:nvPr/>
        </p:nvGrpSpPr>
        <p:grpSpPr>
          <a:xfrm>
            <a:off x="7062493" y="2521087"/>
            <a:ext cx="572700" cy="572700"/>
            <a:chOff x="1587750" y="2790437"/>
            <a:chExt cx="572700" cy="572700"/>
          </a:xfrm>
        </p:grpSpPr>
        <p:sp>
          <p:nvSpPr>
            <p:cNvPr id="8" name="Google Shape;359;p38">
              <a:extLst>
                <a:ext uri="{FF2B5EF4-FFF2-40B4-BE49-F238E27FC236}">
                  <a16:creationId xmlns:a16="http://schemas.microsoft.com/office/drawing/2014/main" id="{2EBA64D6-E9DC-8BBC-DC4F-9472A434263B}"/>
                </a:ext>
              </a:extLst>
            </p:cNvPr>
            <p:cNvSpPr/>
            <p:nvPr/>
          </p:nvSpPr>
          <p:spPr>
            <a:xfrm>
              <a:off x="15877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360;p38">
              <a:extLst>
                <a:ext uri="{FF2B5EF4-FFF2-40B4-BE49-F238E27FC236}">
                  <a16:creationId xmlns:a16="http://schemas.microsoft.com/office/drawing/2014/main" id="{E89A62A3-9629-5462-996A-BED8BEF2493B}"/>
                </a:ext>
              </a:extLst>
            </p:cNvPr>
            <p:cNvGrpSpPr/>
            <p:nvPr/>
          </p:nvGrpSpPr>
          <p:grpSpPr>
            <a:xfrm>
              <a:off x="1699059" y="2901736"/>
              <a:ext cx="350079" cy="350079"/>
              <a:chOff x="3497300" y="3227275"/>
              <a:chExt cx="296175" cy="296175"/>
            </a:xfrm>
          </p:grpSpPr>
          <p:sp>
            <p:nvSpPr>
              <p:cNvPr id="10" name="Google Shape;361;p38">
                <a:extLst>
                  <a:ext uri="{FF2B5EF4-FFF2-40B4-BE49-F238E27FC236}">
                    <a16:creationId xmlns:a16="http://schemas.microsoft.com/office/drawing/2014/main" id="{AE98C561-997C-AACF-AB66-D725C6B261D5}"/>
                  </a:ext>
                </a:extLst>
              </p:cNvPr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62;p38">
                <a:extLst>
                  <a:ext uri="{FF2B5EF4-FFF2-40B4-BE49-F238E27FC236}">
                    <a16:creationId xmlns:a16="http://schemas.microsoft.com/office/drawing/2014/main" id="{C65F702D-E3F7-8CD7-5263-8BCC7E0D4100}"/>
                  </a:ext>
                </a:extLst>
              </p:cNvPr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63;p38">
                <a:extLst>
                  <a:ext uri="{FF2B5EF4-FFF2-40B4-BE49-F238E27FC236}">
                    <a16:creationId xmlns:a16="http://schemas.microsoft.com/office/drawing/2014/main" id="{27029177-4914-F26F-025B-1F4B486C12F5}"/>
                  </a:ext>
                </a:extLst>
              </p:cNvPr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64;p38">
                <a:extLst>
                  <a:ext uri="{FF2B5EF4-FFF2-40B4-BE49-F238E27FC236}">
                    <a16:creationId xmlns:a16="http://schemas.microsoft.com/office/drawing/2014/main" id="{E6FA4D71-B334-58D5-9A24-5395B2685EBE}"/>
                  </a:ext>
                </a:extLst>
              </p:cNvPr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65;p38">
                <a:extLst>
                  <a:ext uri="{FF2B5EF4-FFF2-40B4-BE49-F238E27FC236}">
                    <a16:creationId xmlns:a16="http://schemas.microsoft.com/office/drawing/2014/main" id="{6CC47EBC-BDE9-6847-CA47-6F83B83FE6C5}"/>
                  </a:ext>
                </a:extLst>
              </p:cNvPr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66;p38">
                <a:extLst>
                  <a:ext uri="{FF2B5EF4-FFF2-40B4-BE49-F238E27FC236}">
                    <a16:creationId xmlns:a16="http://schemas.microsoft.com/office/drawing/2014/main" id="{A8011F21-C788-5808-910C-CD7F8FC4B21E}"/>
                  </a:ext>
                </a:extLst>
              </p:cNvPr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67;p38">
                <a:extLst>
                  <a:ext uri="{FF2B5EF4-FFF2-40B4-BE49-F238E27FC236}">
                    <a16:creationId xmlns:a16="http://schemas.microsoft.com/office/drawing/2014/main" id="{86DB9A14-B2AC-16BE-0C38-8A78C12D8544}"/>
                  </a:ext>
                </a:extLst>
              </p:cNvPr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68;p38">
                <a:extLst>
                  <a:ext uri="{FF2B5EF4-FFF2-40B4-BE49-F238E27FC236}">
                    <a16:creationId xmlns:a16="http://schemas.microsoft.com/office/drawing/2014/main" id="{453FEE68-84AA-85BA-6EB1-3671A8A773F0}"/>
                  </a:ext>
                </a:extLst>
              </p:cNvPr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2E076495-BCBE-80BD-67BD-533308BDDE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2671" y="3309399"/>
            <a:ext cx="2009373" cy="100785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/>
              <a:t>Examples of student projects (2022)</a:t>
            </a:r>
            <a:endParaRPr sz="5400" dirty="0"/>
          </a:p>
        </p:txBody>
      </p:sp>
      <p:sp>
        <p:nvSpPr>
          <p:cNvPr id="347" name="Google Shape;347;p38"/>
          <p:cNvSpPr txBox="1"/>
          <p:nvPr/>
        </p:nvSpPr>
        <p:spPr>
          <a:xfrm flipH="1">
            <a:off x="5836040" y="1679777"/>
            <a:ext cx="21009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EduCandy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 flipH="1">
            <a:off x="5754805" y="996148"/>
            <a:ext cx="21009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How to dispose of medicine waste effectively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9" name="Google Shape;349;p38"/>
          <p:cNvSpPr txBox="1"/>
          <p:nvPr/>
        </p:nvSpPr>
        <p:spPr>
          <a:xfrm flipH="1">
            <a:off x="638699" y="1520099"/>
            <a:ext cx="2200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Tradenames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0" name="Google Shape;350;p38"/>
          <p:cNvSpPr txBox="1"/>
          <p:nvPr/>
        </p:nvSpPr>
        <p:spPr>
          <a:xfrm flipH="1">
            <a:off x="206055" y="1053300"/>
            <a:ext cx="2741749" cy="38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Tradenames of SA medicine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57" name="Google Shape;357;p38"/>
          <p:cNvCxnSpPr/>
          <p:nvPr/>
        </p:nvCxnSpPr>
        <p:spPr>
          <a:xfrm>
            <a:off x="719100" y="2433860"/>
            <a:ext cx="77058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58" name="Google Shape;358;p38"/>
          <p:cNvGrpSpPr/>
          <p:nvPr/>
        </p:nvGrpSpPr>
        <p:grpSpPr>
          <a:xfrm>
            <a:off x="1610826" y="2232463"/>
            <a:ext cx="572700" cy="572700"/>
            <a:chOff x="1587750" y="2790437"/>
            <a:chExt cx="572700" cy="572700"/>
          </a:xfrm>
        </p:grpSpPr>
        <p:sp>
          <p:nvSpPr>
            <p:cNvPr id="359" name="Google Shape;359;p38"/>
            <p:cNvSpPr/>
            <p:nvPr/>
          </p:nvSpPr>
          <p:spPr>
            <a:xfrm>
              <a:off x="15877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38"/>
            <p:cNvGrpSpPr/>
            <p:nvPr/>
          </p:nvGrpSpPr>
          <p:grpSpPr>
            <a:xfrm>
              <a:off x="1699059" y="2901736"/>
              <a:ext cx="350079" cy="350079"/>
              <a:chOff x="3497300" y="3227275"/>
              <a:chExt cx="296175" cy="296175"/>
            </a:xfrm>
          </p:grpSpPr>
          <p:sp>
            <p:nvSpPr>
              <p:cNvPr id="361" name="Google Shape;361;p38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8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8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8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8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8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8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8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8" name="Google Shape;378;p38"/>
          <p:cNvGrpSpPr/>
          <p:nvPr/>
        </p:nvGrpSpPr>
        <p:grpSpPr>
          <a:xfrm>
            <a:off x="6657065" y="2205821"/>
            <a:ext cx="572700" cy="572700"/>
            <a:chOff x="4289850" y="2790437"/>
            <a:chExt cx="572700" cy="572700"/>
          </a:xfrm>
        </p:grpSpPr>
        <p:sp>
          <p:nvSpPr>
            <p:cNvPr id="379" name="Google Shape;379;p38"/>
            <p:cNvSpPr/>
            <p:nvPr/>
          </p:nvSpPr>
          <p:spPr>
            <a:xfrm>
              <a:off x="42898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0" name="Google Shape;380;p38"/>
            <p:cNvGrpSpPr/>
            <p:nvPr/>
          </p:nvGrpSpPr>
          <p:grpSpPr>
            <a:xfrm>
              <a:off x="4426938" y="2909149"/>
              <a:ext cx="298503" cy="335275"/>
              <a:chOff x="6264300" y="3809300"/>
              <a:chExt cx="423950" cy="476175"/>
            </a:xfrm>
          </p:grpSpPr>
          <p:sp>
            <p:nvSpPr>
              <p:cNvPr id="381" name="Google Shape;381;p38"/>
              <p:cNvSpPr/>
              <p:nvPr/>
            </p:nvSpPr>
            <p:spPr>
              <a:xfrm>
                <a:off x="6346200" y="4002825"/>
                <a:ext cx="669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9" extrusionOk="0">
                    <a:moveTo>
                      <a:pt x="1365" y="1"/>
                    </a:moveTo>
                    <a:cubicBezTo>
                      <a:pt x="1058" y="1"/>
                      <a:pt x="751" y="118"/>
                      <a:pt x="516" y="351"/>
                    </a:cubicBezTo>
                    <a:cubicBezTo>
                      <a:pt x="272" y="598"/>
                      <a:pt x="88" y="992"/>
                      <a:pt x="46" y="1381"/>
                    </a:cubicBezTo>
                    <a:cubicBezTo>
                      <a:pt x="1" y="1757"/>
                      <a:pt x="88" y="2085"/>
                      <a:pt x="281" y="2281"/>
                    </a:cubicBezTo>
                    <a:cubicBezTo>
                      <a:pt x="454" y="2453"/>
                      <a:pt x="709" y="2528"/>
                      <a:pt x="985" y="2528"/>
                    </a:cubicBezTo>
                    <a:cubicBezTo>
                      <a:pt x="1425" y="2528"/>
                      <a:pt x="1917" y="2337"/>
                      <a:pt x="2211" y="2043"/>
                    </a:cubicBezTo>
                    <a:cubicBezTo>
                      <a:pt x="2678" y="1577"/>
                      <a:pt x="2678" y="818"/>
                      <a:pt x="2211" y="351"/>
                    </a:cubicBezTo>
                    <a:cubicBezTo>
                      <a:pt x="1978" y="118"/>
                      <a:pt x="1671" y="1"/>
                      <a:pt x="13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2" name="Google Shape;382;p38"/>
              <p:cNvSpPr/>
              <p:nvPr/>
            </p:nvSpPr>
            <p:spPr>
              <a:xfrm>
                <a:off x="6539375" y="4002825"/>
                <a:ext cx="669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8" extrusionOk="0">
                    <a:moveTo>
                      <a:pt x="1314" y="1"/>
                    </a:moveTo>
                    <a:cubicBezTo>
                      <a:pt x="1007" y="1"/>
                      <a:pt x="701" y="118"/>
                      <a:pt x="468" y="351"/>
                    </a:cubicBezTo>
                    <a:cubicBezTo>
                      <a:pt x="1" y="818"/>
                      <a:pt x="1" y="1577"/>
                      <a:pt x="468" y="2043"/>
                    </a:cubicBezTo>
                    <a:cubicBezTo>
                      <a:pt x="761" y="2337"/>
                      <a:pt x="1252" y="2528"/>
                      <a:pt x="1691" y="2528"/>
                    </a:cubicBezTo>
                    <a:cubicBezTo>
                      <a:pt x="1968" y="2528"/>
                      <a:pt x="2224" y="2452"/>
                      <a:pt x="2398" y="2278"/>
                    </a:cubicBezTo>
                    <a:cubicBezTo>
                      <a:pt x="2591" y="2085"/>
                      <a:pt x="2678" y="1757"/>
                      <a:pt x="2633" y="1381"/>
                    </a:cubicBezTo>
                    <a:cubicBezTo>
                      <a:pt x="2588" y="992"/>
                      <a:pt x="2407" y="598"/>
                      <a:pt x="2160" y="351"/>
                    </a:cubicBezTo>
                    <a:cubicBezTo>
                      <a:pt x="1927" y="118"/>
                      <a:pt x="1620" y="1"/>
                      <a:pt x="1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3" name="Google Shape;383;p38"/>
              <p:cNvSpPr/>
              <p:nvPr/>
            </p:nvSpPr>
            <p:spPr>
              <a:xfrm>
                <a:off x="6264300" y="3809300"/>
                <a:ext cx="423950" cy="476175"/>
              </a:xfrm>
              <a:custGeom>
                <a:avLst/>
                <a:gdLst/>
                <a:ahLst/>
                <a:cxnLst/>
                <a:rect l="l" t="t" r="r" b="b"/>
                <a:pathLst>
                  <a:path w="16958" h="19047" extrusionOk="0">
                    <a:moveTo>
                      <a:pt x="4662" y="6571"/>
                    </a:moveTo>
                    <a:cubicBezTo>
                      <a:pt x="5263" y="6571"/>
                      <a:pt x="5864" y="6799"/>
                      <a:pt x="6324" y="7258"/>
                    </a:cubicBezTo>
                    <a:cubicBezTo>
                      <a:pt x="7249" y="8182"/>
                      <a:pt x="7240" y="9685"/>
                      <a:pt x="6303" y="10600"/>
                    </a:cubicBezTo>
                    <a:lnTo>
                      <a:pt x="6300" y="10600"/>
                    </a:lnTo>
                    <a:cubicBezTo>
                      <a:pt x="5791" y="11109"/>
                      <a:pt x="5014" y="11422"/>
                      <a:pt x="4268" y="11422"/>
                    </a:cubicBezTo>
                    <a:cubicBezTo>
                      <a:pt x="3705" y="11422"/>
                      <a:pt x="3154" y="11245"/>
                      <a:pt x="2744" y="10835"/>
                    </a:cubicBezTo>
                    <a:cubicBezTo>
                      <a:pt x="2301" y="10393"/>
                      <a:pt x="2094" y="9718"/>
                      <a:pt x="2181" y="8992"/>
                    </a:cubicBezTo>
                    <a:cubicBezTo>
                      <a:pt x="2256" y="8336"/>
                      <a:pt x="2548" y="7713"/>
                      <a:pt x="2982" y="7279"/>
                    </a:cubicBezTo>
                    <a:cubicBezTo>
                      <a:pt x="3442" y="6807"/>
                      <a:pt x="4052" y="6571"/>
                      <a:pt x="4662" y="6571"/>
                    </a:cubicBezTo>
                    <a:close/>
                    <a:moveTo>
                      <a:pt x="12317" y="6589"/>
                    </a:moveTo>
                    <a:cubicBezTo>
                      <a:pt x="12918" y="6589"/>
                      <a:pt x="13520" y="6818"/>
                      <a:pt x="13979" y="7276"/>
                    </a:cubicBezTo>
                    <a:cubicBezTo>
                      <a:pt x="14873" y="8173"/>
                      <a:pt x="15165" y="9884"/>
                      <a:pt x="14214" y="10835"/>
                    </a:cubicBezTo>
                    <a:cubicBezTo>
                      <a:pt x="13804" y="11245"/>
                      <a:pt x="13256" y="11422"/>
                      <a:pt x="12690" y="11422"/>
                    </a:cubicBezTo>
                    <a:cubicBezTo>
                      <a:pt x="11943" y="11422"/>
                      <a:pt x="11166" y="11109"/>
                      <a:pt x="10658" y="10600"/>
                    </a:cubicBezTo>
                    <a:cubicBezTo>
                      <a:pt x="9739" y="9682"/>
                      <a:pt x="9739" y="8194"/>
                      <a:pt x="10658" y="7276"/>
                    </a:cubicBezTo>
                    <a:cubicBezTo>
                      <a:pt x="11115" y="6818"/>
                      <a:pt x="11716" y="6589"/>
                      <a:pt x="12317" y="6589"/>
                    </a:cubicBezTo>
                    <a:close/>
                    <a:moveTo>
                      <a:pt x="8479" y="10841"/>
                    </a:moveTo>
                    <a:cubicBezTo>
                      <a:pt x="8669" y="10841"/>
                      <a:pt x="8858" y="10933"/>
                      <a:pt x="8971" y="11118"/>
                    </a:cubicBezTo>
                    <a:lnTo>
                      <a:pt x="10266" y="13238"/>
                    </a:lnTo>
                    <a:cubicBezTo>
                      <a:pt x="10435" y="13509"/>
                      <a:pt x="10347" y="13865"/>
                      <a:pt x="10076" y="14030"/>
                    </a:cubicBezTo>
                    <a:lnTo>
                      <a:pt x="10073" y="14030"/>
                    </a:lnTo>
                    <a:cubicBezTo>
                      <a:pt x="9980" y="14087"/>
                      <a:pt x="9877" y="14114"/>
                      <a:pt x="9775" y="14114"/>
                    </a:cubicBezTo>
                    <a:cubicBezTo>
                      <a:pt x="9582" y="14114"/>
                      <a:pt x="9393" y="14016"/>
                      <a:pt x="9284" y="13840"/>
                    </a:cubicBezTo>
                    <a:lnTo>
                      <a:pt x="8480" y="12522"/>
                    </a:lnTo>
                    <a:lnTo>
                      <a:pt x="7673" y="13840"/>
                    </a:lnTo>
                    <a:cubicBezTo>
                      <a:pt x="7565" y="14018"/>
                      <a:pt x="7376" y="14115"/>
                      <a:pt x="7182" y="14115"/>
                    </a:cubicBezTo>
                    <a:cubicBezTo>
                      <a:pt x="7079" y="14115"/>
                      <a:pt x="6975" y="14088"/>
                      <a:pt x="6881" y="14030"/>
                    </a:cubicBezTo>
                    <a:cubicBezTo>
                      <a:pt x="6610" y="13862"/>
                      <a:pt x="6526" y="13509"/>
                      <a:pt x="6692" y="13238"/>
                    </a:cubicBezTo>
                    <a:lnTo>
                      <a:pt x="7987" y="11118"/>
                    </a:lnTo>
                    <a:cubicBezTo>
                      <a:pt x="8100" y="10933"/>
                      <a:pt x="8289" y="10841"/>
                      <a:pt x="8479" y="10841"/>
                    </a:cubicBezTo>
                    <a:close/>
                    <a:moveTo>
                      <a:pt x="8474" y="1"/>
                    </a:moveTo>
                    <a:cubicBezTo>
                      <a:pt x="3801" y="1"/>
                      <a:pt x="1" y="3840"/>
                      <a:pt x="1" y="8553"/>
                    </a:cubicBezTo>
                    <a:lnTo>
                      <a:pt x="1" y="11856"/>
                    </a:lnTo>
                    <a:cubicBezTo>
                      <a:pt x="1" y="12883"/>
                      <a:pt x="449" y="13862"/>
                      <a:pt x="1229" y="14530"/>
                    </a:cubicBezTo>
                    <a:lnTo>
                      <a:pt x="2934" y="16000"/>
                    </a:lnTo>
                    <a:lnTo>
                      <a:pt x="2934" y="18472"/>
                    </a:lnTo>
                    <a:cubicBezTo>
                      <a:pt x="2934" y="18788"/>
                      <a:pt x="3193" y="19047"/>
                      <a:pt x="3512" y="19047"/>
                    </a:cubicBezTo>
                    <a:lnTo>
                      <a:pt x="5183" y="19047"/>
                    </a:lnTo>
                    <a:lnTo>
                      <a:pt x="5183" y="16536"/>
                    </a:lnTo>
                    <a:cubicBezTo>
                      <a:pt x="5192" y="16222"/>
                      <a:pt x="5448" y="15975"/>
                      <a:pt x="5761" y="15975"/>
                    </a:cubicBezTo>
                    <a:cubicBezTo>
                      <a:pt x="6071" y="15975"/>
                      <a:pt x="6327" y="16222"/>
                      <a:pt x="6336" y="16536"/>
                    </a:cubicBezTo>
                    <a:lnTo>
                      <a:pt x="6336" y="19047"/>
                    </a:lnTo>
                    <a:lnTo>
                      <a:pt x="7905" y="19047"/>
                    </a:lnTo>
                    <a:lnTo>
                      <a:pt x="7905" y="16536"/>
                    </a:lnTo>
                    <a:cubicBezTo>
                      <a:pt x="7905" y="16219"/>
                      <a:pt x="8161" y="15960"/>
                      <a:pt x="8480" y="15960"/>
                    </a:cubicBezTo>
                    <a:cubicBezTo>
                      <a:pt x="8797" y="15960"/>
                      <a:pt x="9056" y="16219"/>
                      <a:pt x="9056" y="16536"/>
                    </a:cubicBezTo>
                    <a:lnTo>
                      <a:pt x="9056" y="19047"/>
                    </a:lnTo>
                    <a:lnTo>
                      <a:pt x="10624" y="19047"/>
                    </a:lnTo>
                    <a:lnTo>
                      <a:pt x="10624" y="16536"/>
                    </a:lnTo>
                    <a:cubicBezTo>
                      <a:pt x="10630" y="16222"/>
                      <a:pt x="10886" y="15975"/>
                      <a:pt x="11200" y="15975"/>
                    </a:cubicBezTo>
                    <a:cubicBezTo>
                      <a:pt x="11513" y="15975"/>
                      <a:pt x="11766" y="16222"/>
                      <a:pt x="11775" y="16536"/>
                    </a:cubicBezTo>
                    <a:lnTo>
                      <a:pt x="11775" y="19047"/>
                    </a:lnTo>
                    <a:lnTo>
                      <a:pt x="13449" y="19047"/>
                    </a:lnTo>
                    <a:cubicBezTo>
                      <a:pt x="13765" y="19044"/>
                      <a:pt x="14024" y="18788"/>
                      <a:pt x="14024" y="18469"/>
                    </a:cubicBezTo>
                    <a:lnTo>
                      <a:pt x="14024" y="15997"/>
                    </a:lnTo>
                    <a:lnTo>
                      <a:pt x="15729" y="14530"/>
                    </a:lnTo>
                    <a:cubicBezTo>
                      <a:pt x="16508" y="13859"/>
                      <a:pt x="16957" y="12883"/>
                      <a:pt x="16957" y="11853"/>
                    </a:cubicBezTo>
                    <a:lnTo>
                      <a:pt x="16957" y="8462"/>
                    </a:lnTo>
                    <a:cubicBezTo>
                      <a:pt x="16948" y="3786"/>
                      <a:pt x="13154" y="1"/>
                      <a:pt x="8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386" name="Google Shape;386;p38"/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395" name="Google Shape;395;p38"/>
          <p:cNvCxnSpPr>
            <a:cxnSpLocks/>
          </p:cNvCxnSpPr>
          <p:nvPr/>
        </p:nvCxnSpPr>
        <p:spPr>
          <a:xfrm flipH="1" flipV="1">
            <a:off x="1581022" y="1928539"/>
            <a:ext cx="158077" cy="36286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96" name="Google Shape;396;p38"/>
          <p:cNvCxnSpPr/>
          <p:nvPr/>
        </p:nvCxnSpPr>
        <p:spPr>
          <a:xfrm rot="10800000">
            <a:off x="6950447" y="2014121"/>
            <a:ext cx="0" cy="19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61D079E-B8DC-35BD-9619-256F5C5BF5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055" y="2863451"/>
            <a:ext cx="2030511" cy="21281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B159149-38DC-EFC0-F2B3-6361604D39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429"/>
          <a:stretch/>
        </p:blipFill>
        <p:spPr>
          <a:xfrm>
            <a:off x="2386040" y="3927533"/>
            <a:ext cx="1532729" cy="103419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B332EA4-9A2C-32FF-BC0C-987983B95C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000"/>
          <a:stretch/>
        </p:blipFill>
        <p:spPr>
          <a:xfrm>
            <a:off x="2386040" y="2774667"/>
            <a:ext cx="1484504" cy="10364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7AC3BD-9C2F-A62D-B0CE-0423F0B12B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7942" y="2589647"/>
            <a:ext cx="1899123" cy="12859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F3345FB-C23E-8DFD-C7BF-E35926C107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7167" y="1700267"/>
            <a:ext cx="1063840" cy="861204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8B3B50C-3A69-B516-E2F2-32F8FC630C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38130" y="2861563"/>
            <a:ext cx="1063841" cy="89348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6590619-B72F-559F-B3B9-7FB912C0A2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17166" y="4000463"/>
            <a:ext cx="1084591" cy="888332"/>
          </a:xfrm>
          <a:prstGeom prst="rect">
            <a:avLst/>
          </a:prstGeom>
        </p:spPr>
      </p:pic>
      <p:sp>
        <p:nvSpPr>
          <p:cNvPr id="30" name="Arrow: Down 29">
            <a:extLst>
              <a:ext uri="{FF2B5EF4-FFF2-40B4-BE49-F238E27FC236}">
                <a16:creationId xmlns:a16="http://schemas.microsoft.com/office/drawing/2014/main" id="{7C3A3864-D78C-9DB8-0DF8-AD908C141CFD}"/>
              </a:ext>
            </a:extLst>
          </p:cNvPr>
          <p:cNvSpPr/>
          <p:nvPr/>
        </p:nvSpPr>
        <p:spPr>
          <a:xfrm>
            <a:off x="8061181" y="2616150"/>
            <a:ext cx="196559" cy="20999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FBF4F291-D6DB-547C-8204-C67954095CE2}"/>
              </a:ext>
            </a:extLst>
          </p:cNvPr>
          <p:cNvSpPr/>
          <p:nvPr/>
        </p:nvSpPr>
        <p:spPr>
          <a:xfrm>
            <a:off x="8050807" y="3790469"/>
            <a:ext cx="196559" cy="20999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40B362E-379B-C1C1-FE40-C8CA5C6D93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51801" y="4000463"/>
            <a:ext cx="1899123" cy="63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5714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/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(2023)</a:t>
            </a:r>
            <a:endParaRPr sz="4800" dirty="0"/>
          </a:p>
        </p:txBody>
      </p:sp>
      <p:sp>
        <p:nvSpPr>
          <p:cNvPr id="347" name="Google Shape;347;p38"/>
          <p:cNvSpPr txBox="1"/>
          <p:nvPr/>
        </p:nvSpPr>
        <p:spPr>
          <a:xfrm flipH="1">
            <a:off x="3482247" y="1566384"/>
            <a:ext cx="21009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Psych-alike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8" name="Google Shape;348;p38"/>
          <p:cNvSpPr txBox="1"/>
          <p:nvPr/>
        </p:nvSpPr>
        <p:spPr>
          <a:xfrm flipH="1">
            <a:off x="3521539" y="1043868"/>
            <a:ext cx="21009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Anti-psychotics in public sector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49" name="Google Shape;349;p38"/>
          <p:cNvSpPr txBox="1"/>
          <p:nvPr/>
        </p:nvSpPr>
        <p:spPr>
          <a:xfrm flipH="1">
            <a:off x="476530" y="1624105"/>
            <a:ext cx="2200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Cardio-quest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0" name="Google Shape;350;p38"/>
          <p:cNvSpPr txBox="1"/>
          <p:nvPr/>
        </p:nvSpPr>
        <p:spPr>
          <a:xfrm flipH="1">
            <a:off x="206056" y="1053300"/>
            <a:ext cx="2741749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Revision of cardiovascular Care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5" name="Google Shape;355;p38"/>
          <p:cNvSpPr txBox="1"/>
          <p:nvPr/>
        </p:nvSpPr>
        <p:spPr>
          <a:xfrm flipH="1">
            <a:off x="6246107" y="1463057"/>
            <a:ext cx="2200800" cy="34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PRx </a:t>
            </a:r>
            <a:endParaRPr sz="1600">
              <a:solidFill>
                <a:schemeClr val="accent2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sp>
        <p:nvSpPr>
          <p:cNvPr id="356" name="Google Shape;356;p38"/>
          <p:cNvSpPr txBox="1"/>
          <p:nvPr/>
        </p:nvSpPr>
        <p:spPr>
          <a:xfrm flipH="1">
            <a:off x="6227619" y="1032578"/>
            <a:ext cx="2200800" cy="7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0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rPr>
              <a:t>OTC pain medicine directions for use</a:t>
            </a:r>
            <a:endParaRPr>
              <a:solidFill>
                <a:schemeClr val="lt1"/>
              </a:solidFill>
              <a:highlight>
                <a:schemeClr val="dk1"/>
              </a:highlight>
              <a:latin typeface="Roboto Mono"/>
              <a:ea typeface="Roboto Mono"/>
              <a:cs typeface="Roboto Mono"/>
              <a:sym typeface="Roboto Mono"/>
            </a:endParaRPr>
          </a:p>
        </p:txBody>
      </p:sp>
      <p:cxnSp>
        <p:nvCxnSpPr>
          <p:cNvPr id="357" name="Google Shape;357;p38"/>
          <p:cNvCxnSpPr/>
          <p:nvPr/>
        </p:nvCxnSpPr>
        <p:spPr>
          <a:xfrm>
            <a:off x="674643" y="2355830"/>
            <a:ext cx="77058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358" name="Google Shape;358;p38"/>
          <p:cNvGrpSpPr/>
          <p:nvPr/>
        </p:nvGrpSpPr>
        <p:grpSpPr>
          <a:xfrm>
            <a:off x="1591515" y="2125981"/>
            <a:ext cx="572700" cy="572700"/>
            <a:chOff x="1587750" y="2790437"/>
            <a:chExt cx="572700" cy="572700"/>
          </a:xfrm>
        </p:grpSpPr>
        <p:sp>
          <p:nvSpPr>
            <p:cNvPr id="359" name="Google Shape;359;p38"/>
            <p:cNvSpPr/>
            <p:nvPr/>
          </p:nvSpPr>
          <p:spPr>
            <a:xfrm>
              <a:off x="15877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38"/>
            <p:cNvGrpSpPr/>
            <p:nvPr/>
          </p:nvGrpSpPr>
          <p:grpSpPr>
            <a:xfrm>
              <a:off x="1699059" y="2901736"/>
              <a:ext cx="350079" cy="350079"/>
              <a:chOff x="3497300" y="3227275"/>
              <a:chExt cx="296175" cy="296175"/>
            </a:xfrm>
          </p:grpSpPr>
          <p:sp>
            <p:nvSpPr>
              <p:cNvPr id="361" name="Google Shape;361;p38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38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38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38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38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38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38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38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78" name="Google Shape;378;p38"/>
          <p:cNvGrpSpPr/>
          <p:nvPr/>
        </p:nvGrpSpPr>
        <p:grpSpPr>
          <a:xfrm>
            <a:off x="4285650" y="2144245"/>
            <a:ext cx="572700" cy="572700"/>
            <a:chOff x="4289850" y="2790437"/>
            <a:chExt cx="572700" cy="572700"/>
          </a:xfrm>
        </p:grpSpPr>
        <p:sp>
          <p:nvSpPr>
            <p:cNvPr id="379" name="Google Shape;379;p38"/>
            <p:cNvSpPr/>
            <p:nvPr/>
          </p:nvSpPr>
          <p:spPr>
            <a:xfrm>
              <a:off x="42898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80" name="Google Shape;380;p38"/>
            <p:cNvGrpSpPr/>
            <p:nvPr/>
          </p:nvGrpSpPr>
          <p:grpSpPr>
            <a:xfrm>
              <a:off x="4426938" y="2909149"/>
              <a:ext cx="298503" cy="335275"/>
              <a:chOff x="6264300" y="3809300"/>
              <a:chExt cx="423950" cy="476175"/>
            </a:xfrm>
          </p:grpSpPr>
          <p:sp>
            <p:nvSpPr>
              <p:cNvPr id="381" name="Google Shape;381;p38"/>
              <p:cNvSpPr/>
              <p:nvPr/>
            </p:nvSpPr>
            <p:spPr>
              <a:xfrm>
                <a:off x="6346200" y="4002825"/>
                <a:ext cx="66950" cy="63225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9" extrusionOk="0">
                    <a:moveTo>
                      <a:pt x="1365" y="1"/>
                    </a:moveTo>
                    <a:cubicBezTo>
                      <a:pt x="1058" y="1"/>
                      <a:pt x="751" y="118"/>
                      <a:pt x="516" y="351"/>
                    </a:cubicBezTo>
                    <a:cubicBezTo>
                      <a:pt x="272" y="598"/>
                      <a:pt x="88" y="992"/>
                      <a:pt x="46" y="1381"/>
                    </a:cubicBezTo>
                    <a:cubicBezTo>
                      <a:pt x="1" y="1757"/>
                      <a:pt x="88" y="2085"/>
                      <a:pt x="281" y="2281"/>
                    </a:cubicBezTo>
                    <a:cubicBezTo>
                      <a:pt x="454" y="2453"/>
                      <a:pt x="709" y="2528"/>
                      <a:pt x="985" y="2528"/>
                    </a:cubicBezTo>
                    <a:cubicBezTo>
                      <a:pt x="1425" y="2528"/>
                      <a:pt x="1917" y="2337"/>
                      <a:pt x="2211" y="2043"/>
                    </a:cubicBezTo>
                    <a:cubicBezTo>
                      <a:pt x="2678" y="1577"/>
                      <a:pt x="2678" y="818"/>
                      <a:pt x="2211" y="351"/>
                    </a:cubicBezTo>
                    <a:cubicBezTo>
                      <a:pt x="1978" y="118"/>
                      <a:pt x="1671" y="1"/>
                      <a:pt x="136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2" name="Google Shape;382;p38"/>
              <p:cNvSpPr/>
              <p:nvPr/>
            </p:nvSpPr>
            <p:spPr>
              <a:xfrm>
                <a:off x="6539375" y="4002825"/>
                <a:ext cx="6695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678" h="2528" extrusionOk="0">
                    <a:moveTo>
                      <a:pt x="1314" y="1"/>
                    </a:moveTo>
                    <a:cubicBezTo>
                      <a:pt x="1007" y="1"/>
                      <a:pt x="701" y="118"/>
                      <a:pt x="468" y="351"/>
                    </a:cubicBezTo>
                    <a:cubicBezTo>
                      <a:pt x="1" y="818"/>
                      <a:pt x="1" y="1577"/>
                      <a:pt x="468" y="2043"/>
                    </a:cubicBezTo>
                    <a:cubicBezTo>
                      <a:pt x="761" y="2337"/>
                      <a:pt x="1252" y="2528"/>
                      <a:pt x="1691" y="2528"/>
                    </a:cubicBezTo>
                    <a:cubicBezTo>
                      <a:pt x="1968" y="2528"/>
                      <a:pt x="2224" y="2452"/>
                      <a:pt x="2398" y="2278"/>
                    </a:cubicBezTo>
                    <a:cubicBezTo>
                      <a:pt x="2591" y="2085"/>
                      <a:pt x="2678" y="1757"/>
                      <a:pt x="2633" y="1381"/>
                    </a:cubicBezTo>
                    <a:cubicBezTo>
                      <a:pt x="2588" y="992"/>
                      <a:pt x="2407" y="598"/>
                      <a:pt x="2160" y="351"/>
                    </a:cubicBezTo>
                    <a:cubicBezTo>
                      <a:pt x="1927" y="118"/>
                      <a:pt x="1620" y="1"/>
                      <a:pt x="131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  <p:sp>
            <p:nvSpPr>
              <p:cNvPr id="383" name="Google Shape;383;p38"/>
              <p:cNvSpPr/>
              <p:nvPr/>
            </p:nvSpPr>
            <p:spPr>
              <a:xfrm>
                <a:off x="6264300" y="3809300"/>
                <a:ext cx="423950" cy="476175"/>
              </a:xfrm>
              <a:custGeom>
                <a:avLst/>
                <a:gdLst/>
                <a:ahLst/>
                <a:cxnLst/>
                <a:rect l="l" t="t" r="r" b="b"/>
                <a:pathLst>
                  <a:path w="16958" h="19047" extrusionOk="0">
                    <a:moveTo>
                      <a:pt x="4662" y="6571"/>
                    </a:moveTo>
                    <a:cubicBezTo>
                      <a:pt x="5263" y="6571"/>
                      <a:pt x="5864" y="6799"/>
                      <a:pt x="6324" y="7258"/>
                    </a:cubicBezTo>
                    <a:cubicBezTo>
                      <a:pt x="7249" y="8182"/>
                      <a:pt x="7240" y="9685"/>
                      <a:pt x="6303" y="10600"/>
                    </a:cubicBezTo>
                    <a:lnTo>
                      <a:pt x="6300" y="10600"/>
                    </a:lnTo>
                    <a:cubicBezTo>
                      <a:pt x="5791" y="11109"/>
                      <a:pt x="5014" y="11422"/>
                      <a:pt x="4268" y="11422"/>
                    </a:cubicBezTo>
                    <a:cubicBezTo>
                      <a:pt x="3705" y="11422"/>
                      <a:pt x="3154" y="11245"/>
                      <a:pt x="2744" y="10835"/>
                    </a:cubicBezTo>
                    <a:cubicBezTo>
                      <a:pt x="2301" y="10393"/>
                      <a:pt x="2094" y="9718"/>
                      <a:pt x="2181" y="8992"/>
                    </a:cubicBezTo>
                    <a:cubicBezTo>
                      <a:pt x="2256" y="8336"/>
                      <a:pt x="2548" y="7713"/>
                      <a:pt x="2982" y="7279"/>
                    </a:cubicBezTo>
                    <a:cubicBezTo>
                      <a:pt x="3442" y="6807"/>
                      <a:pt x="4052" y="6571"/>
                      <a:pt x="4662" y="6571"/>
                    </a:cubicBezTo>
                    <a:close/>
                    <a:moveTo>
                      <a:pt x="12317" y="6589"/>
                    </a:moveTo>
                    <a:cubicBezTo>
                      <a:pt x="12918" y="6589"/>
                      <a:pt x="13520" y="6818"/>
                      <a:pt x="13979" y="7276"/>
                    </a:cubicBezTo>
                    <a:cubicBezTo>
                      <a:pt x="14873" y="8173"/>
                      <a:pt x="15165" y="9884"/>
                      <a:pt x="14214" y="10835"/>
                    </a:cubicBezTo>
                    <a:cubicBezTo>
                      <a:pt x="13804" y="11245"/>
                      <a:pt x="13256" y="11422"/>
                      <a:pt x="12690" y="11422"/>
                    </a:cubicBezTo>
                    <a:cubicBezTo>
                      <a:pt x="11943" y="11422"/>
                      <a:pt x="11166" y="11109"/>
                      <a:pt x="10658" y="10600"/>
                    </a:cubicBezTo>
                    <a:cubicBezTo>
                      <a:pt x="9739" y="9682"/>
                      <a:pt x="9739" y="8194"/>
                      <a:pt x="10658" y="7276"/>
                    </a:cubicBezTo>
                    <a:cubicBezTo>
                      <a:pt x="11115" y="6818"/>
                      <a:pt x="11716" y="6589"/>
                      <a:pt x="12317" y="6589"/>
                    </a:cubicBezTo>
                    <a:close/>
                    <a:moveTo>
                      <a:pt x="8479" y="10841"/>
                    </a:moveTo>
                    <a:cubicBezTo>
                      <a:pt x="8669" y="10841"/>
                      <a:pt x="8858" y="10933"/>
                      <a:pt x="8971" y="11118"/>
                    </a:cubicBezTo>
                    <a:lnTo>
                      <a:pt x="10266" y="13238"/>
                    </a:lnTo>
                    <a:cubicBezTo>
                      <a:pt x="10435" y="13509"/>
                      <a:pt x="10347" y="13865"/>
                      <a:pt x="10076" y="14030"/>
                    </a:cubicBezTo>
                    <a:lnTo>
                      <a:pt x="10073" y="14030"/>
                    </a:lnTo>
                    <a:cubicBezTo>
                      <a:pt x="9980" y="14087"/>
                      <a:pt x="9877" y="14114"/>
                      <a:pt x="9775" y="14114"/>
                    </a:cubicBezTo>
                    <a:cubicBezTo>
                      <a:pt x="9582" y="14114"/>
                      <a:pt x="9393" y="14016"/>
                      <a:pt x="9284" y="13840"/>
                    </a:cubicBezTo>
                    <a:lnTo>
                      <a:pt x="8480" y="12522"/>
                    </a:lnTo>
                    <a:lnTo>
                      <a:pt x="7673" y="13840"/>
                    </a:lnTo>
                    <a:cubicBezTo>
                      <a:pt x="7565" y="14018"/>
                      <a:pt x="7376" y="14115"/>
                      <a:pt x="7182" y="14115"/>
                    </a:cubicBezTo>
                    <a:cubicBezTo>
                      <a:pt x="7079" y="14115"/>
                      <a:pt x="6975" y="14088"/>
                      <a:pt x="6881" y="14030"/>
                    </a:cubicBezTo>
                    <a:cubicBezTo>
                      <a:pt x="6610" y="13862"/>
                      <a:pt x="6526" y="13509"/>
                      <a:pt x="6692" y="13238"/>
                    </a:cubicBezTo>
                    <a:lnTo>
                      <a:pt x="7987" y="11118"/>
                    </a:lnTo>
                    <a:cubicBezTo>
                      <a:pt x="8100" y="10933"/>
                      <a:pt x="8289" y="10841"/>
                      <a:pt x="8479" y="10841"/>
                    </a:cubicBezTo>
                    <a:close/>
                    <a:moveTo>
                      <a:pt x="8474" y="1"/>
                    </a:moveTo>
                    <a:cubicBezTo>
                      <a:pt x="3801" y="1"/>
                      <a:pt x="1" y="3840"/>
                      <a:pt x="1" y="8553"/>
                    </a:cubicBezTo>
                    <a:lnTo>
                      <a:pt x="1" y="11856"/>
                    </a:lnTo>
                    <a:cubicBezTo>
                      <a:pt x="1" y="12883"/>
                      <a:pt x="449" y="13862"/>
                      <a:pt x="1229" y="14530"/>
                    </a:cubicBezTo>
                    <a:lnTo>
                      <a:pt x="2934" y="16000"/>
                    </a:lnTo>
                    <a:lnTo>
                      <a:pt x="2934" y="18472"/>
                    </a:lnTo>
                    <a:cubicBezTo>
                      <a:pt x="2934" y="18788"/>
                      <a:pt x="3193" y="19047"/>
                      <a:pt x="3512" y="19047"/>
                    </a:cubicBezTo>
                    <a:lnTo>
                      <a:pt x="5183" y="19047"/>
                    </a:lnTo>
                    <a:lnTo>
                      <a:pt x="5183" y="16536"/>
                    </a:lnTo>
                    <a:cubicBezTo>
                      <a:pt x="5192" y="16222"/>
                      <a:pt x="5448" y="15975"/>
                      <a:pt x="5761" y="15975"/>
                    </a:cubicBezTo>
                    <a:cubicBezTo>
                      <a:pt x="6071" y="15975"/>
                      <a:pt x="6327" y="16222"/>
                      <a:pt x="6336" y="16536"/>
                    </a:cubicBezTo>
                    <a:lnTo>
                      <a:pt x="6336" y="19047"/>
                    </a:lnTo>
                    <a:lnTo>
                      <a:pt x="7905" y="19047"/>
                    </a:lnTo>
                    <a:lnTo>
                      <a:pt x="7905" y="16536"/>
                    </a:lnTo>
                    <a:cubicBezTo>
                      <a:pt x="7905" y="16219"/>
                      <a:pt x="8161" y="15960"/>
                      <a:pt x="8480" y="15960"/>
                    </a:cubicBezTo>
                    <a:cubicBezTo>
                      <a:pt x="8797" y="15960"/>
                      <a:pt x="9056" y="16219"/>
                      <a:pt x="9056" y="16536"/>
                    </a:cubicBezTo>
                    <a:lnTo>
                      <a:pt x="9056" y="19047"/>
                    </a:lnTo>
                    <a:lnTo>
                      <a:pt x="10624" y="19047"/>
                    </a:lnTo>
                    <a:lnTo>
                      <a:pt x="10624" y="16536"/>
                    </a:lnTo>
                    <a:cubicBezTo>
                      <a:pt x="10630" y="16222"/>
                      <a:pt x="10886" y="15975"/>
                      <a:pt x="11200" y="15975"/>
                    </a:cubicBezTo>
                    <a:cubicBezTo>
                      <a:pt x="11513" y="15975"/>
                      <a:pt x="11766" y="16222"/>
                      <a:pt x="11775" y="16536"/>
                    </a:cubicBezTo>
                    <a:lnTo>
                      <a:pt x="11775" y="19047"/>
                    </a:lnTo>
                    <a:lnTo>
                      <a:pt x="13449" y="19047"/>
                    </a:lnTo>
                    <a:cubicBezTo>
                      <a:pt x="13765" y="19044"/>
                      <a:pt x="14024" y="18788"/>
                      <a:pt x="14024" y="18469"/>
                    </a:cubicBezTo>
                    <a:lnTo>
                      <a:pt x="14024" y="15997"/>
                    </a:lnTo>
                    <a:lnTo>
                      <a:pt x="15729" y="14530"/>
                    </a:lnTo>
                    <a:cubicBezTo>
                      <a:pt x="16508" y="13859"/>
                      <a:pt x="16957" y="12883"/>
                      <a:pt x="16957" y="11853"/>
                    </a:cubicBezTo>
                    <a:lnTo>
                      <a:pt x="16957" y="8462"/>
                    </a:lnTo>
                    <a:cubicBezTo>
                      <a:pt x="16948" y="3786"/>
                      <a:pt x="13154" y="1"/>
                      <a:pt x="84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5D74"/>
                  </a:solidFill>
                </a:endParaRPr>
              </a:p>
            </p:txBody>
          </p:sp>
        </p:grpSp>
      </p:grpSp>
      <p:grpSp>
        <p:nvGrpSpPr>
          <p:cNvPr id="386" name="Google Shape;386;p38"/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cxnSp>
        <p:nvCxnSpPr>
          <p:cNvPr id="395" name="Google Shape;395;p38"/>
          <p:cNvCxnSpPr>
            <a:cxnSpLocks/>
            <a:endCxn id="350" idx="2"/>
          </p:cNvCxnSpPr>
          <p:nvPr/>
        </p:nvCxnSpPr>
        <p:spPr>
          <a:xfrm flipH="1">
            <a:off x="1576930" y="1756879"/>
            <a:ext cx="14585" cy="67121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96" name="Google Shape;396;p38"/>
          <p:cNvCxnSpPr/>
          <p:nvPr/>
        </p:nvCxnSpPr>
        <p:spPr>
          <a:xfrm rot="10800000">
            <a:off x="4579836" y="1947226"/>
            <a:ext cx="0" cy="19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7" name="Google Shape;358;p38">
            <a:extLst>
              <a:ext uri="{FF2B5EF4-FFF2-40B4-BE49-F238E27FC236}">
                <a16:creationId xmlns:a16="http://schemas.microsoft.com/office/drawing/2014/main" id="{561FCB19-9549-566F-7E61-058635050517}"/>
              </a:ext>
            </a:extLst>
          </p:cNvPr>
          <p:cNvGrpSpPr/>
          <p:nvPr/>
        </p:nvGrpSpPr>
        <p:grpSpPr>
          <a:xfrm>
            <a:off x="7010200" y="2174358"/>
            <a:ext cx="572700" cy="572700"/>
            <a:chOff x="1587750" y="2790437"/>
            <a:chExt cx="572700" cy="572700"/>
          </a:xfrm>
        </p:grpSpPr>
        <p:sp>
          <p:nvSpPr>
            <p:cNvPr id="8" name="Google Shape;359;p38">
              <a:extLst>
                <a:ext uri="{FF2B5EF4-FFF2-40B4-BE49-F238E27FC236}">
                  <a16:creationId xmlns:a16="http://schemas.microsoft.com/office/drawing/2014/main" id="{2EBA64D6-E9DC-8BBC-DC4F-9472A434263B}"/>
                </a:ext>
              </a:extLst>
            </p:cNvPr>
            <p:cNvSpPr/>
            <p:nvPr/>
          </p:nvSpPr>
          <p:spPr>
            <a:xfrm>
              <a:off x="1587750" y="2790437"/>
              <a:ext cx="572700" cy="572700"/>
            </a:xfrm>
            <a:prstGeom prst="ellipse">
              <a:avLst/>
            </a:prstGeom>
            <a:solidFill>
              <a:schemeClr val="accen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360;p38">
              <a:extLst>
                <a:ext uri="{FF2B5EF4-FFF2-40B4-BE49-F238E27FC236}">
                  <a16:creationId xmlns:a16="http://schemas.microsoft.com/office/drawing/2014/main" id="{E89A62A3-9629-5462-996A-BED8BEF2493B}"/>
                </a:ext>
              </a:extLst>
            </p:cNvPr>
            <p:cNvGrpSpPr/>
            <p:nvPr/>
          </p:nvGrpSpPr>
          <p:grpSpPr>
            <a:xfrm>
              <a:off x="1699059" y="2901736"/>
              <a:ext cx="350079" cy="350079"/>
              <a:chOff x="3497300" y="3227275"/>
              <a:chExt cx="296175" cy="296175"/>
            </a:xfrm>
          </p:grpSpPr>
          <p:sp>
            <p:nvSpPr>
              <p:cNvPr id="10" name="Google Shape;361;p38">
                <a:extLst>
                  <a:ext uri="{FF2B5EF4-FFF2-40B4-BE49-F238E27FC236}">
                    <a16:creationId xmlns:a16="http://schemas.microsoft.com/office/drawing/2014/main" id="{AE98C561-997C-AACF-AB66-D725C6B261D5}"/>
                  </a:ext>
                </a:extLst>
              </p:cNvPr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362;p38">
                <a:extLst>
                  <a:ext uri="{FF2B5EF4-FFF2-40B4-BE49-F238E27FC236}">
                    <a16:creationId xmlns:a16="http://schemas.microsoft.com/office/drawing/2014/main" id="{C65F702D-E3F7-8CD7-5263-8BCC7E0D4100}"/>
                  </a:ext>
                </a:extLst>
              </p:cNvPr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363;p38">
                <a:extLst>
                  <a:ext uri="{FF2B5EF4-FFF2-40B4-BE49-F238E27FC236}">
                    <a16:creationId xmlns:a16="http://schemas.microsoft.com/office/drawing/2014/main" id="{27029177-4914-F26F-025B-1F4B486C12F5}"/>
                  </a:ext>
                </a:extLst>
              </p:cNvPr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364;p38">
                <a:extLst>
                  <a:ext uri="{FF2B5EF4-FFF2-40B4-BE49-F238E27FC236}">
                    <a16:creationId xmlns:a16="http://schemas.microsoft.com/office/drawing/2014/main" id="{E6FA4D71-B334-58D5-9A24-5395B2685EBE}"/>
                  </a:ext>
                </a:extLst>
              </p:cNvPr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365;p38">
                <a:extLst>
                  <a:ext uri="{FF2B5EF4-FFF2-40B4-BE49-F238E27FC236}">
                    <a16:creationId xmlns:a16="http://schemas.microsoft.com/office/drawing/2014/main" id="{6CC47EBC-BDE9-6847-CA47-6F83B83FE6C5}"/>
                  </a:ext>
                </a:extLst>
              </p:cNvPr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366;p38">
                <a:extLst>
                  <a:ext uri="{FF2B5EF4-FFF2-40B4-BE49-F238E27FC236}">
                    <a16:creationId xmlns:a16="http://schemas.microsoft.com/office/drawing/2014/main" id="{A8011F21-C788-5808-910C-CD7F8FC4B21E}"/>
                  </a:ext>
                </a:extLst>
              </p:cNvPr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367;p38">
                <a:extLst>
                  <a:ext uri="{FF2B5EF4-FFF2-40B4-BE49-F238E27FC236}">
                    <a16:creationId xmlns:a16="http://schemas.microsoft.com/office/drawing/2014/main" id="{86DB9A14-B2AC-16BE-0C38-8A78C12D8544}"/>
                  </a:ext>
                </a:extLst>
              </p:cNvPr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368;p38">
                <a:extLst>
                  <a:ext uri="{FF2B5EF4-FFF2-40B4-BE49-F238E27FC236}">
                    <a16:creationId xmlns:a16="http://schemas.microsoft.com/office/drawing/2014/main" id="{453FEE68-84AA-85BA-6EB1-3671A8A773F0}"/>
                  </a:ext>
                </a:extLst>
              </p:cNvPr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cxnSp>
        <p:nvCxnSpPr>
          <p:cNvPr id="4" name="Google Shape;396;p38">
            <a:extLst>
              <a:ext uri="{FF2B5EF4-FFF2-40B4-BE49-F238E27FC236}">
                <a16:creationId xmlns:a16="http://schemas.microsoft.com/office/drawing/2014/main" id="{5A478DA8-B3E4-487A-0C2F-8026318F9B35}"/>
              </a:ext>
            </a:extLst>
          </p:cNvPr>
          <p:cNvCxnSpPr/>
          <p:nvPr/>
        </p:nvCxnSpPr>
        <p:spPr>
          <a:xfrm rot="10800000">
            <a:off x="7352116" y="1824000"/>
            <a:ext cx="0" cy="1917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DAD8D4CD-EA1B-E550-6E66-04313C6FCD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557" b="-1"/>
          <a:stretch/>
        </p:blipFill>
        <p:spPr>
          <a:xfrm rot="5400000">
            <a:off x="207673" y="2530161"/>
            <a:ext cx="1280276" cy="15786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3064707-AFB5-9B4C-B549-B654668D296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831" r="17381" b="51495"/>
          <a:stretch/>
        </p:blipFill>
        <p:spPr>
          <a:xfrm rot="5400000">
            <a:off x="1879626" y="3190652"/>
            <a:ext cx="1429484" cy="193173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3E93B5B-6CBF-5FBB-0913-ADBF9C1B7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794455" y="2693624"/>
            <a:ext cx="1590626" cy="180557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6C809BB-6D93-99E6-5F00-897B53BAF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703316" y="2723090"/>
            <a:ext cx="1450909" cy="196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007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>
          <a:extLst>
            <a:ext uri="{FF2B5EF4-FFF2-40B4-BE49-F238E27FC236}">
              <a16:creationId xmlns:a16="http://schemas.microsoft.com/office/drawing/2014/main" id="{3EC55B0B-8275-9248-ADCD-B0F4E1ECE3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>
            <a:extLst>
              <a:ext uri="{FF2B5EF4-FFF2-40B4-BE49-F238E27FC236}">
                <a16:creationId xmlns:a16="http://schemas.microsoft.com/office/drawing/2014/main" id="{2B907F4D-78B0-0A43-8137-CA9E3727D1F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(2024)</a:t>
            </a:r>
            <a:endParaRPr sz="4800" dirty="0"/>
          </a:p>
        </p:txBody>
      </p:sp>
      <p:grpSp>
        <p:nvGrpSpPr>
          <p:cNvPr id="386" name="Google Shape;386;p38">
            <a:extLst>
              <a:ext uri="{FF2B5EF4-FFF2-40B4-BE49-F238E27FC236}">
                <a16:creationId xmlns:a16="http://schemas.microsoft.com/office/drawing/2014/main" id="{2951AA6C-F7E4-D47D-B20E-23E8E40CCC11}"/>
              </a:ext>
            </a:extLst>
          </p:cNvPr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>
              <a:extLst>
                <a:ext uri="{FF2B5EF4-FFF2-40B4-BE49-F238E27FC236}">
                  <a16:creationId xmlns:a16="http://schemas.microsoft.com/office/drawing/2014/main" id="{2FCB0758-200D-AA16-68D4-91EF8DBE9AD4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>
              <a:extLst>
                <a:ext uri="{FF2B5EF4-FFF2-40B4-BE49-F238E27FC236}">
                  <a16:creationId xmlns:a16="http://schemas.microsoft.com/office/drawing/2014/main" id="{FEE1E944-BFA4-720C-0E97-57B428C48C95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A6343ACE-4DE8-8C53-99C5-6BAF56FC8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27" y="5634681"/>
            <a:ext cx="8178383" cy="12334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F91748-DA51-2D75-1635-4D8E3DA727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5297" y="1456446"/>
            <a:ext cx="4957747" cy="2773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560F50-0952-89BD-97DD-CFE972E0D7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-226487" y="1624889"/>
            <a:ext cx="4016759" cy="266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8943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>
          <a:extLst>
            <a:ext uri="{FF2B5EF4-FFF2-40B4-BE49-F238E27FC236}">
              <a16:creationId xmlns:a16="http://schemas.microsoft.com/office/drawing/2014/main" id="{BD31EBA3-C8E0-6442-B655-66B8744B09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>
            <a:extLst>
              <a:ext uri="{FF2B5EF4-FFF2-40B4-BE49-F238E27FC236}">
                <a16:creationId xmlns:a16="http://schemas.microsoft.com/office/drawing/2014/main" id="{EBCB45B9-1185-99D9-1A4F-D760DD350E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(2024)</a:t>
            </a:r>
            <a:endParaRPr sz="4800" dirty="0"/>
          </a:p>
        </p:txBody>
      </p:sp>
      <p:grpSp>
        <p:nvGrpSpPr>
          <p:cNvPr id="386" name="Google Shape;386;p38">
            <a:extLst>
              <a:ext uri="{FF2B5EF4-FFF2-40B4-BE49-F238E27FC236}">
                <a16:creationId xmlns:a16="http://schemas.microsoft.com/office/drawing/2014/main" id="{01F2D87B-29A2-CEF5-EAF1-2A27BF04F488}"/>
              </a:ext>
            </a:extLst>
          </p:cNvPr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>
              <a:extLst>
                <a:ext uri="{FF2B5EF4-FFF2-40B4-BE49-F238E27FC236}">
                  <a16:creationId xmlns:a16="http://schemas.microsoft.com/office/drawing/2014/main" id="{2DF7CD8B-9F62-112C-7A3E-3F485DD0BE4F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>
              <a:extLst>
                <a:ext uri="{FF2B5EF4-FFF2-40B4-BE49-F238E27FC236}">
                  <a16:creationId xmlns:a16="http://schemas.microsoft.com/office/drawing/2014/main" id="{33335895-A9DA-E13C-49AB-7BA4FA7F1EA1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E5C218B-FFF6-404A-6B50-48AAD9B6D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27" y="5634681"/>
            <a:ext cx="8178383" cy="123340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29A057-3C89-C179-20DA-A3D9733203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210" y="1058880"/>
            <a:ext cx="2275195" cy="12727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3E9422-2EE3-98E7-B70D-C805586D605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022" y="1383527"/>
            <a:ext cx="6410990" cy="359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329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>
          <a:extLst>
            <a:ext uri="{FF2B5EF4-FFF2-40B4-BE49-F238E27FC236}">
              <a16:creationId xmlns:a16="http://schemas.microsoft.com/office/drawing/2014/main" id="{9046A5D2-0545-0518-5799-BA562F1C0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>
            <a:extLst>
              <a:ext uri="{FF2B5EF4-FFF2-40B4-BE49-F238E27FC236}">
                <a16:creationId xmlns:a16="http://schemas.microsoft.com/office/drawing/2014/main" id="{B29FFE56-E6AB-86F8-8029-4773752CF3F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(2024)</a:t>
            </a:r>
            <a:endParaRPr sz="4800" dirty="0"/>
          </a:p>
        </p:txBody>
      </p:sp>
      <p:grpSp>
        <p:nvGrpSpPr>
          <p:cNvPr id="386" name="Google Shape;386;p38">
            <a:extLst>
              <a:ext uri="{FF2B5EF4-FFF2-40B4-BE49-F238E27FC236}">
                <a16:creationId xmlns:a16="http://schemas.microsoft.com/office/drawing/2014/main" id="{0D1CE09F-66F4-1C20-7B39-BD47114B122E}"/>
              </a:ext>
            </a:extLst>
          </p:cNvPr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>
              <a:extLst>
                <a:ext uri="{FF2B5EF4-FFF2-40B4-BE49-F238E27FC236}">
                  <a16:creationId xmlns:a16="http://schemas.microsoft.com/office/drawing/2014/main" id="{D9ABB35D-072C-ED61-ED6D-8758638FBF4B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>
              <a:extLst>
                <a:ext uri="{FF2B5EF4-FFF2-40B4-BE49-F238E27FC236}">
                  <a16:creationId xmlns:a16="http://schemas.microsoft.com/office/drawing/2014/main" id="{0C069BA4-8D51-B3C7-6AD3-BD2602641E65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2438169-207E-A0A2-15D6-613FF0D57B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27" y="5634681"/>
            <a:ext cx="8178383" cy="12334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5726A0-DC70-A7D2-2684-1AE4FD3552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81" y="924764"/>
            <a:ext cx="2879957" cy="4062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725BAB-28B5-25CD-B4F7-7BE8FC4A83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6868" y="1340168"/>
            <a:ext cx="5343734" cy="302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77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>
            <a:spLocks noGrp="1"/>
          </p:cNvSpPr>
          <p:nvPr>
            <p:ph type="title"/>
          </p:nvPr>
        </p:nvSpPr>
        <p:spPr>
          <a:xfrm>
            <a:off x="1595245" y="125402"/>
            <a:ext cx="334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</a:t>
            </a:r>
            <a:endParaRPr/>
          </a:p>
        </p:txBody>
      </p:sp>
      <p:grpSp>
        <p:nvGrpSpPr>
          <p:cNvPr id="265" name="Google Shape;265;p34"/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/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/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/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34"/>
          <p:cNvSpPr txBox="1">
            <a:spLocks noGrp="1"/>
          </p:cNvSpPr>
          <p:nvPr>
            <p:ph type="subTitle" idx="1"/>
          </p:nvPr>
        </p:nvSpPr>
        <p:spPr>
          <a:xfrm>
            <a:off x="4846107" y="143080"/>
            <a:ext cx="33429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Boosts learner engagement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Inspires critical thinking</a:t>
            </a:r>
            <a:endParaRPr lang="en"/>
          </a:p>
          <a:p>
            <a:pPr marL="0" indent="0"/>
            <a:r>
              <a:rPr lang="en"/>
              <a:t>Better student outcomes</a:t>
            </a:r>
          </a:p>
          <a:p>
            <a:pPr marL="0" indent="0"/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BL intro video">
            <a:hlinkClick r:id="" action="ppaction://media"/>
            <a:extLst>
              <a:ext uri="{FF2B5EF4-FFF2-40B4-BE49-F238E27FC236}">
                <a16:creationId xmlns:a16="http://schemas.microsoft.com/office/drawing/2014/main" id="{49F5690B-1B15-41C6-8E6D-15A10F3DD1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95336" y="926558"/>
            <a:ext cx="6669471" cy="3751578"/>
          </a:xfrm>
          <a:prstGeom prst="rect">
            <a:avLst/>
          </a:prstGeom>
        </p:spPr>
      </p:pic>
      <p:grpSp>
        <p:nvGrpSpPr>
          <p:cNvPr id="271" name="Google Shape;271;p34"/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3" name="Google Shape;253;p34"/>
          <p:cNvGrpSpPr/>
          <p:nvPr/>
        </p:nvGrpSpPr>
        <p:grpSpPr>
          <a:xfrm rot="-976164" flipH="1">
            <a:off x="8063201" y="3022744"/>
            <a:ext cx="756060" cy="941903"/>
            <a:chOff x="-1778892" y="2016220"/>
            <a:chExt cx="891846" cy="1111064"/>
          </a:xfrm>
        </p:grpSpPr>
        <p:sp>
          <p:nvSpPr>
            <p:cNvPr id="254" name="Google Shape;254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6" name="Google Shape;256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8" name="Google Shape;258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259;p34"/>
          <p:cNvGrpSpPr/>
          <p:nvPr/>
        </p:nvGrpSpPr>
        <p:grpSpPr>
          <a:xfrm rot="1049909">
            <a:off x="8262100" y="3988983"/>
            <a:ext cx="757539" cy="943779"/>
            <a:chOff x="-1778892" y="2016220"/>
            <a:chExt cx="891846" cy="1111064"/>
          </a:xfrm>
        </p:grpSpPr>
        <p:sp>
          <p:nvSpPr>
            <p:cNvPr id="260" name="Google Shape;260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" name="Google Shape;261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2" name="Google Shape;262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" name="Google Shape;264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43264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1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>
          <a:extLst>
            <a:ext uri="{FF2B5EF4-FFF2-40B4-BE49-F238E27FC236}">
              <a16:creationId xmlns:a16="http://schemas.microsoft.com/office/drawing/2014/main" id="{7287080A-73C2-6374-ECF4-ED9FC5AE6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>
            <a:extLst>
              <a:ext uri="{FF2B5EF4-FFF2-40B4-BE49-F238E27FC236}">
                <a16:creationId xmlns:a16="http://schemas.microsoft.com/office/drawing/2014/main" id="{F10734AB-3040-CBC7-CBAB-97FB7F7189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(2024)</a:t>
            </a:r>
            <a:endParaRPr sz="4800" dirty="0"/>
          </a:p>
        </p:txBody>
      </p:sp>
      <p:grpSp>
        <p:nvGrpSpPr>
          <p:cNvPr id="386" name="Google Shape;386;p38">
            <a:extLst>
              <a:ext uri="{FF2B5EF4-FFF2-40B4-BE49-F238E27FC236}">
                <a16:creationId xmlns:a16="http://schemas.microsoft.com/office/drawing/2014/main" id="{B9A3300B-B234-FE46-419F-D95F7899B692}"/>
              </a:ext>
            </a:extLst>
          </p:cNvPr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>
              <a:extLst>
                <a:ext uri="{FF2B5EF4-FFF2-40B4-BE49-F238E27FC236}">
                  <a16:creationId xmlns:a16="http://schemas.microsoft.com/office/drawing/2014/main" id="{6FE96F9D-2974-CDE2-FAE1-6107BC37DF9E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>
              <a:extLst>
                <a:ext uri="{FF2B5EF4-FFF2-40B4-BE49-F238E27FC236}">
                  <a16:creationId xmlns:a16="http://schemas.microsoft.com/office/drawing/2014/main" id="{4DF49346-2026-F473-3BA8-F665ADEF954A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D0A2244-A7E5-6321-9A8D-D7453843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27" y="5634681"/>
            <a:ext cx="8178383" cy="1233406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53DC0E-6344-1294-3D9F-73831A94A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74" y="936433"/>
            <a:ext cx="2554426" cy="14448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5F5187-18C0-11AE-13D9-C9F2C40D3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2470" y="1614336"/>
            <a:ext cx="5952917" cy="333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93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>
          <a:extLst>
            <a:ext uri="{FF2B5EF4-FFF2-40B4-BE49-F238E27FC236}">
              <a16:creationId xmlns:a16="http://schemas.microsoft.com/office/drawing/2014/main" id="{D0DC43AD-9D9A-7FA2-FBCE-DF30FB175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8">
            <a:extLst>
              <a:ext uri="{FF2B5EF4-FFF2-40B4-BE49-F238E27FC236}">
                <a16:creationId xmlns:a16="http://schemas.microsoft.com/office/drawing/2014/main" id="{16E7F533-1823-AEB2-F2A2-585F0C9749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617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Examples of student projects (2024)</a:t>
            </a:r>
            <a:endParaRPr sz="4800" dirty="0"/>
          </a:p>
        </p:txBody>
      </p:sp>
      <p:grpSp>
        <p:nvGrpSpPr>
          <p:cNvPr id="386" name="Google Shape;386;p38">
            <a:extLst>
              <a:ext uri="{FF2B5EF4-FFF2-40B4-BE49-F238E27FC236}">
                <a16:creationId xmlns:a16="http://schemas.microsoft.com/office/drawing/2014/main" id="{F30796EB-083C-AF81-0C26-418FAE80AE08}"/>
              </a:ext>
            </a:extLst>
          </p:cNvPr>
          <p:cNvGrpSpPr/>
          <p:nvPr/>
        </p:nvGrpSpPr>
        <p:grpSpPr>
          <a:xfrm>
            <a:off x="5775895" y="2616573"/>
            <a:ext cx="339253" cy="339253"/>
            <a:chOff x="2085525" y="4992125"/>
            <a:chExt cx="481825" cy="481825"/>
          </a:xfrm>
        </p:grpSpPr>
        <p:sp>
          <p:nvSpPr>
            <p:cNvPr id="387" name="Google Shape;387;p38">
              <a:extLst>
                <a:ext uri="{FF2B5EF4-FFF2-40B4-BE49-F238E27FC236}">
                  <a16:creationId xmlns:a16="http://schemas.microsoft.com/office/drawing/2014/main" id="{34070165-F41F-98C6-E2EB-6F014E245FE1}"/>
                </a:ext>
              </a:extLst>
            </p:cNvPr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" name="Google Shape;388;p38">
              <a:extLst>
                <a:ext uri="{FF2B5EF4-FFF2-40B4-BE49-F238E27FC236}">
                  <a16:creationId xmlns:a16="http://schemas.microsoft.com/office/drawing/2014/main" id="{3ACF4387-03B1-329D-CE23-987FF1FB71DC}"/>
                </a:ext>
              </a:extLst>
            </p:cNvPr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635064A-2135-7A2E-A13B-189C66816E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27" y="5634681"/>
            <a:ext cx="8178383" cy="12334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8A0866C-7A3B-4EEC-40CB-FAF37B506A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81" y="1016051"/>
            <a:ext cx="2594603" cy="38795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070862-5F18-DBF3-D847-B930B6217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3200" y="1295856"/>
            <a:ext cx="5100413" cy="2874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6854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E06BF-7124-56A1-0397-8E9E2BFC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5650" y="178325"/>
            <a:ext cx="4208740" cy="572700"/>
          </a:xfrm>
        </p:spPr>
        <p:txBody>
          <a:bodyPr/>
          <a:lstStyle/>
          <a:p>
            <a:r>
              <a:rPr lang="en-US">
                <a:highlight>
                  <a:srgbClr val="081D32"/>
                </a:highlight>
              </a:rPr>
              <a:t>Specific examples</a:t>
            </a:r>
            <a:endParaRPr lang="en-US"/>
          </a:p>
        </p:txBody>
      </p:sp>
      <p:pic>
        <p:nvPicPr>
          <p:cNvPr id="3" name="Picture 2" descr="A screenshot of a game&#10;&#10;Description automatically generated">
            <a:extLst>
              <a:ext uri="{FF2B5EF4-FFF2-40B4-BE49-F238E27FC236}">
                <a16:creationId xmlns:a16="http://schemas.microsoft.com/office/drawing/2014/main" id="{461F96D1-AE45-1A54-166A-3378694DD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02" y="182217"/>
            <a:ext cx="4377996" cy="477078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0A36172-AFF7-D499-AE42-74C64BCE6C64}"/>
              </a:ext>
            </a:extLst>
          </p:cNvPr>
          <p:cNvSpPr txBox="1"/>
          <p:nvPr/>
        </p:nvSpPr>
        <p:spPr>
          <a:xfrm>
            <a:off x="6400800" y="866781"/>
            <a:ext cx="2743200" cy="21798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200000"/>
              </a:lnSpc>
              <a:buChar char="•"/>
            </a:pPr>
            <a:r>
              <a:rPr lang="en-US" dirty="0">
                <a:solidFill>
                  <a:srgbClr val="FFFF00"/>
                </a:solidFill>
              </a:rPr>
              <a:t>SAPC fees</a:t>
            </a:r>
            <a:endParaRPr lang="en-US" dirty="0"/>
          </a:p>
          <a:p>
            <a:pPr marL="285750" indent="-285750">
              <a:lnSpc>
                <a:spcPct val="200000"/>
              </a:lnSpc>
              <a:buChar char="•"/>
            </a:pPr>
            <a:r>
              <a:rPr lang="en-US" dirty="0">
                <a:solidFill>
                  <a:srgbClr val="FFFF00"/>
                </a:solidFill>
              </a:rPr>
              <a:t>Pharmacy Registration fees</a:t>
            </a:r>
          </a:p>
          <a:p>
            <a:pPr marL="285750" indent="-285750">
              <a:lnSpc>
                <a:spcPct val="200000"/>
              </a:lnSpc>
              <a:buChar char="•"/>
            </a:pPr>
            <a:r>
              <a:rPr lang="en-US" dirty="0">
                <a:solidFill>
                  <a:srgbClr val="FFFF00"/>
                </a:solidFill>
              </a:rPr>
              <a:t>Small Independent : House</a:t>
            </a:r>
          </a:p>
          <a:p>
            <a:pPr marL="285750" indent="-285750">
              <a:lnSpc>
                <a:spcPct val="200000"/>
              </a:lnSpc>
              <a:buChar char="•"/>
            </a:pPr>
            <a:r>
              <a:rPr lang="en-US" dirty="0">
                <a:solidFill>
                  <a:srgbClr val="FFFF00"/>
                </a:solidFill>
              </a:rPr>
              <a:t>Large Corporate : Hotel</a:t>
            </a:r>
          </a:p>
          <a:p>
            <a:pPr marL="285750" indent="-285750">
              <a:lnSpc>
                <a:spcPct val="200000"/>
              </a:lnSpc>
              <a:buChar char="•"/>
            </a:pPr>
            <a:r>
              <a:rPr lang="en-US" dirty="0">
                <a:solidFill>
                  <a:srgbClr val="FFFF00"/>
                </a:solidFill>
              </a:rPr>
              <a:t>MCQ vs Long Questions</a:t>
            </a:r>
          </a:p>
        </p:txBody>
      </p:sp>
      <p:pic>
        <p:nvPicPr>
          <p:cNvPr id="5" name="Picture 4" descr="A board game with a game board&#10;&#10;Description automatically generated">
            <a:extLst>
              <a:ext uri="{FF2B5EF4-FFF2-40B4-BE49-F238E27FC236}">
                <a16:creationId xmlns:a16="http://schemas.microsoft.com/office/drawing/2014/main" id="{9E71C884-8430-AEBC-FB13-AFA0C7488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934" y="3178876"/>
            <a:ext cx="1727442" cy="1786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45DA80-04B1-4684-63A8-6CA54584B4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955" y="1095136"/>
            <a:ext cx="2067310" cy="213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024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052968-E699-8ACF-C640-046D91241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5997" y="1109513"/>
            <a:ext cx="4328003" cy="30575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5BFCC9-E1C5-D7A2-87B6-1F0B8DCE2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Specific examples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5022AD7-4F72-AFB5-9E2B-A7C8E990B5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49746"/>
          <a:stretch/>
        </p:blipFill>
        <p:spPr>
          <a:xfrm>
            <a:off x="1661433" y="1679002"/>
            <a:ext cx="2434564" cy="32974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EC56CF-A70F-109E-D4CF-419B2737FC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746"/>
          <a:stretch/>
        </p:blipFill>
        <p:spPr>
          <a:xfrm>
            <a:off x="116378" y="167036"/>
            <a:ext cx="1732594" cy="23466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F5DC101-070E-C183-B453-689FE32A8E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00" y="4033987"/>
            <a:ext cx="1023713" cy="10237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67E1E8-9289-6843-2EA1-F4B55B9EB848}"/>
              </a:ext>
            </a:extLst>
          </p:cNvPr>
          <p:cNvSpPr txBox="1"/>
          <p:nvPr/>
        </p:nvSpPr>
        <p:spPr>
          <a:xfrm>
            <a:off x="6891401" y="4776444"/>
            <a:ext cx="11095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dirty="0">
                <a:solidFill>
                  <a:srgbClr val="FFFF00"/>
                </a:solidFill>
              </a:rPr>
              <a:t>Inspired by: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8CE5C1-E79E-E1E5-63B5-75E6E4550A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313" y="2831379"/>
            <a:ext cx="1166588" cy="18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974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76B1F3C-EAAF-66F5-B106-32E4F276EC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3782" b="48876"/>
          <a:stretch/>
        </p:blipFill>
        <p:spPr>
          <a:xfrm>
            <a:off x="2969591" y="1233980"/>
            <a:ext cx="2590631" cy="36745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5BFCC9-E1C5-D7A2-87B6-1F0B8DCE2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ZA"/>
              <a:t>Specific examples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983482-80C7-CB16-2D9B-2F4EFDACE2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57" t="2458" r="975" b="1649"/>
          <a:stretch/>
        </p:blipFill>
        <p:spPr>
          <a:xfrm rot="6221535">
            <a:off x="5158256" y="1878857"/>
            <a:ext cx="3489558" cy="25381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363F52-8C6D-2593-3852-6F75D1B2C28C}"/>
              </a:ext>
            </a:extLst>
          </p:cNvPr>
          <p:cNvSpPr txBox="1"/>
          <p:nvPr/>
        </p:nvSpPr>
        <p:spPr>
          <a:xfrm rot="863568">
            <a:off x="6316976" y="1771446"/>
            <a:ext cx="1172116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ZA" b="1" dirty="0"/>
              <a:t>LIDOCAINE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8B1DCF-4443-AA00-8544-9EE97DC02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32" y="-63886"/>
            <a:ext cx="3274531" cy="35650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BE53F0F-3533-6BC7-4255-C11A889784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56236">
            <a:off x="3945898" y="209009"/>
            <a:ext cx="1367570" cy="16090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FEF789-BF38-E96B-9300-FFE72D2D30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783089" y="3140520"/>
            <a:ext cx="1255459" cy="21494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E7E7B32-65B0-54DF-18C2-C1707ED488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9966" y="3984499"/>
            <a:ext cx="2049879" cy="50280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EDB9CB3-F641-3091-90AB-D0B1D21D19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23566" y="4529868"/>
            <a:ext cx="2049879" cy="53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03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video game&#10;&#10;Description automatically generated">
            <a:extLst>
              <a:ext uri="{FF2B5EF4-FFF2-40B4-BE49-F238E27FC236}">
                <a16:creationId xmlns:a16="http://schemas.microsoft.com/office/drawing/2014/main" id="{827B426C-CBF2-8BEA-CD53-12F3DAD9B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0" b="11250"/>
          <a:stretch/>
        </p:blipFill>
        <p:spPr>
          <a:xfrm>
            <a:off x="467968" y="297470"/>
            <a:ext cx="8208065" cy="46043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E68A8A-CC5C-DDE1-C376-10501495F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172237"/>
            <a:ext cx="7704000" cy="572700"/>
          </a:xfrm>
        </p:spPr>
        <p:txBody>
          <a:bodyPr/>
          <a:lstStyle/>
          <a:p>
            <a:r>
              <a:rPr lang="en-ZA" sz="4800">
                <a:highlight>
                  <a:srgbClr val="081D32"/>
                </a:highlight>
              </a:rPr>
              <a:t>Thank you for your attention</a:t>
            </a:r>
          </a:p>
        </p:txBody>
      </p:sp>
      <p:pic>
        <p:nvPicPr>
          <p:cNvPr id="4" name="Picture 3" descr="Stop Trying to Ask 'Smart Questions ...">
            <a:extLst>
              <a:ext uri="{FF2B5EF4-FFF2-40B4-BE49-F238E27FC236}">
                <a16:creationId xmlns:a16="http://schemas.microsoft.com/office/drawing/2014/main" id="{4AF06E0B-862C-5899-CC6A-BEA5D25328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680" r="30603" b="538"/>
          <a:stretch/>
        </p:blipFill>
        <p:spPr>
          <a:xfrm>
            <a:off x="7730987" y="221676"/>
            <a:ext cx="1199249" cy="15279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6AEFF21-C46F-56E8-47D6-27D17EB53D8C}"/>
              </a:ext>
            </a:extLst>
          </p:cNvPr>
          <p:cNvSpPr txBox="1"/>
          <p:nvPr/>
        </p:nvSpPr>
        <p:spPr>
          <a:xfrm>
            <a:off x="2057533" y="284356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Questions?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1E1151-31DE-C1C8-89B8-59FB41E04E17}"/>
              </a:ext>
            </a:extLst>
          </p:cNvPr>
          <p:cNvSpPr txBox="1"/>
          <p:nvPr/>
        </p:nvSpPr>
        <p:spPr>
          <a:xfrm>
            <a:off x="5213207" y="287669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Comments?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6FF532-C852-A091-D219-0B163C161EB7}"/>
              </a:ext>
            </a:extLst>
          </p:cNvPr>
          <p:cNvSpPr txBox="1"/>
          <p:nvPr/>
        </p:nvSpPr>
        <p:spPr>
          <a:xfrm>
            <a:off x="2057532" y="3630414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Thoughts?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7F1184-1346-ED77-825F-F8BEF0C0D558}"/>
              </a:ext>
            </a:extLst>
          </p:cNvPr>
          <p:cNvSpPr txBox="1"/>
          <p:nvPr/>
        </p:nvSpPr>
        <p:spPr>
          <a:xfrm>
            <a:off x="5329164" y="3630415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Ideas?</a:t>
            </a:r>
          </a:p>
        </p:txBody>
      </p:sp>
    </p:spTree>
    <p:extLst>
      <p:ext uri="{BB962C8B-B14F-4D97-AF65-F5344CB8AC3E}">
        <p14:creationId xmlns:p14="http://schemas.microsoft.com/office/powerpoint/2010/main" val="48455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68A8A-CC5C-DDE1-C376-10501495F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/>
              <a:t>Acknowledgement to game designers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C18D7E-E982-C5FE-0C31-6E29166CB0D6}"/>
              </a:ext>
            </a:extLst>
          </p:cNvPr>
          <p:cNvSpPr txBox="1"/>
          <p:nvPr/>
        </p:nvSpPr>
        <p:spPr>
          <a:xfrm>
            <a:off x="157942" y="1207648"/>
            <a:ext cx="8487294" cy="51076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 err="1">
                <a:solidFill>
                  <a:schemeClr val="accent1"/>
                </a:solidFill>
              </a:rPr>
              <a:t>Pharmo</a:t>
            </a:r>
            <a:r>
              <a:rPr lang="en-ZA" b="1" dirty="0">
                <a:solidFill>
                  <a:schemeClr val="accent1"/>
                </a:solidFill>
              </a:rPr>
              <a:t>-poly</a:t>
            </a:r>
            <a:r>
              <a:rPr lang="en-ZA" sz="1100" dirty="0">
                <a:solidFill>
                  <a:schemeClr val="accent1"/>
                </a:solidFill>
              </a:rPr>
              <a:t>: Mhlongo B, </a:t>
            </a:r>
            <a:r>
              <a:rPr lang="en-ZA" sz="1100" dirty="0" err="1">
                <a:solidFill>
                  <a:schemeClr val="accent1"/>
                </a:solidFill>
              </a:rPr>
              <a:t>Raath</a:t>
            </a:r>
            <a:r>
              <a:rPr lang="en-ZA" sz="1100" dirty="0">
                <a:solidFill>
                  <a:schemeClr val="accent1"/>
                </a:solidFill>
              </a:rPr>
              <a:t> C, </a:t>
            </a:r>
            <a:r>
              <a:rPr lang="en-ZA" sz="1100" dirty="0" err="1">
                <a:solidFill>
                  <a:schemeClr val="accent1"/>
                </a:solidFill>
              </a:rPr>
              <a:t>Moropene</a:t>
            </a:r>
            <a:r>
              <a:rPr lang="en-ZA" sz="1100" dirty="0">
                <a:solidFill>
                  <a:schemeClr val="accent1"/>
                </a:solidFill>
              </a:rPr>
              <a:t> L, Moodley M.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Asthma Quiz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Masipa M, Masophi A, </a:t>
            </a:r>
            <a:r>
              <a:rPr lang="en-ZA" sz="1100" dirty="0" err="1">
                <a:solidFill>
                  <a:schemeClr val="accent1"/>
                </a:solidFill>
              </a:rPr>
              <a:t>Mofoka</a:t>
            </a:r>
            <a:r>
              <a:rPr lang="en-ZA" sz="1100" dirty="0">
                <a:solidFill>
                  <a:schemeClr val="accent1"/>
                </a:solidFill>
              </a:rPr>
              <a:t> Z, Ngumbela L.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Antibiotic classes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Sifanelo S, </a:t>
            </a:r>
            <a:r>
              <a:rPr lang="en-ZA" sz="1100" dirty="0" err="1">
                <a:solidFill>
                  <a:schemeClr val="accent1"/>
                </a:solidFill>
              </a:rPr>
              <a:t>Myeza</a:t>
            </a:r>
            <a:r>
              <a:rPr lang="en-ZA" sz="1100" dirty="0">
                <a:solidFill>
                  <a:schemeClr val="accent1"/>
                </a:solidFill>
              </a:rPr>
              <a:t> M, Pasha T, Magwenyana S.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Tradenames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Chan J, Jooste K, Vaughn A, Witbooi C.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 err="1">
                <a:solidFill>
                  <a:schemeClr val="accent1"/>
                </a:solidFill>
              </a:rPr>
              <a:t>EduCandy</a:t>
            </a:r>
            <a:r>
              <a:rPr lang="en-ZA" b="1" dirty="0">
                <a:solidFill>
                  <a:schemeClr val="accent1"/>
                </a:solidFill>
              </a:rPr>
              <a:t> Studio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Gumede F, Magubane S, Mbatha K, </a:t>
            </a:r>
            <a:r>
              <a:rPr lang="en-ZA" sz="1100" dirty="0" err="1">
                <a:solidFill>
                  <a:schemeClr val="accent1"/>
                </a:solidFill>
              </a:rPr>
              <a:t>Motlogelwa</a:t>
            </a:r>
            <a:r>
              <a:rPr lang="en-ZA" sz="1100" dirty="0">
                <a:solidFill>
                  <a:schemeClr val="accent1"/>
                </a:solidFill>
              </a:rPr>
              <a:t> , Mgubasi M.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Cardio-quest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Daniels N, Maluleke S, </a:t>
            </a:r>
            <a:r>
              <a:rPr lang="en-ZA" sz="1100" dirty="0" err="1">
                <a:solidFill>
                  <a:schemeClr val="accent1"/>
                </a:solidFill>
              </a:rPr>
              <a:t>Ngocobo</a:t>
            </a:r>
            <a:r>
              <a:rPr lang="en-ZA" sz="1100" dirty="0">
                <a:solidFill>
                  <a:schemeClr val="accent1"/>
                </a:solidFill>
              </a:rPr>
              <a:t> T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Psych-alike</a:t>
            </a:r>
            <a:r>
              <a:rPr lang="en-ZA" dirty="0">
                <a:solidFill>
                  <a:schemeClr val="accent1"/>
                </a:solidFill>
              </a:rPr>
              <a:t>: </a:t>
            </a:r>
            <a:r>
              <a:rPr lang="en-ZA" sz="1100" dirty="0">
                <a:solidFill>
                  <a:schemeClr val="accent1"/>
                </a:solidFill>
              </a:rPr>
              <a:t>Crouse M, Smith M, Anderson T.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OTC pain medicine</a:t>
            </a:r>
            <a:r>
              <a:rPr lang="en-ZA" sz="1100" dirty="0">
                <a:solidFill>
                  <a:schemeClr val="accent1"/>
                </a:solidFill>
              </a:rPr>
              <a:t>: </a:t>
            </a:r>
            <a:r>
              <a:rPr lang="en-ZA" sz="1100" dirty="0" err="1">
                <a:solidFill>
                  <a:schemeClr val="accent1"/>
                </a:solidFill>
              </a:rPr>
              <a:t>Makonza</a:t>
            </a:r>
            <a:r>
              <a:rPr lang="en-ZA" sz="1100" dirty="0">
                <a:solidFill>
                  <a:schemeClr val="accent1"/>
                </a:solidFill>
              </a:rPr>
              <a:t> T, </a:t>
            </a:r>
            <a:r>
              <a:rPr lang="en-ZA" sz="1100" dirty="0" err="1">
                <a:solidFill>
                  <a:schemeClr val="accent1"/>
                </a:solidFill>
              </a:rPr>
              <a:t>Nonxube</a:t>
            </a:r>
            <a:r>
              <a:rPr lang="en-ZA" sz="1100" dirty="0">
                <a:solidFill>
                  <a:schemeClr val="accent1"/>
                </a:solidFill>
              </a:rPr>
              <a:t> A, </a:t>
            </a:r>
            <a:r>
              <a:rPr lang="en-ZA" sz="1100" dirty="0" err="1">
                <a:solidFill>
                  <a:schemeClr val="accent1"/>
                </a:solidFill>
              </a:rPr>
              <a:t>Nombuso</a:t>
            </a:r>
            <a:r>
              <a:rPr lang="en-ZA" sz="1100" dirty="0">
                <a:solidFill>
                  <a:schemeClr val="accent1"/>
                </a:solidFill>
              </a:rPr>
              <a:t> N, Pakati L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The LOOP:</a:t>
            </a:r>
            <a:r>
              <a:rPr lang="en-ZA" dirty="0">
                <a:solidFill>
                  <a:schemeClr val="accent1"/>
                </a:solidFill>
              </a:rPr>
              <a:t> </a:t>
            </a:r>
            <a:r>
              <a:rPr lang="en-ZA" sz="1200" dirty="0">
                <a:solidFill>
                  <a:schemeClr val="accent1"/>
                </a:solidFill>
              </a:rPr>
              <a:t>Geyer R, Hanif WA, McCarthy N, </a:t>
            </a:r>
            <a:r>
              <a:rPr lang="en-ZA" sz="1200" dirty="0" err="1">
                <a:solidFill>
                  <a:schemeClr val="accent1"/>
                </a:solidFill>
              </a:rPr>
              <a:t>Nobela</a:t>
            </a:r>
            <a:r>
              <a:rPr lang="en-ZA" sz="1200" dirty="0">
                <a:solidFill>
                  <a:schemeClr val="accent1"/>
                </a:solidFill>
              </a:rPr>
              <a:t> 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 err="1">
                <a:solidFill>
                  <a:schemeClr val="accent1"/>
                </a:solidFill>
              </a:rPr>
              <a:t>MediCLUE</a:t>
            </a:r>
            <a:r>
              <a:rPr lang="en-ZA" b="1" dirty="0">
                <a:solidFill>
                  <a:schemeClr val="accent1"/>
                </a:solidFill>
              </a:rPr>
              <a:t>: </a:t>
            </a:r>
            <a:r>
              <a:rPr lang="en-ZA" sz="1050" dirty="0">
                <a:solidFill>
                  <a:schemeClr val="accent1"/>
                </a:solidFill>
              </a:rPr>
              <a:t>Ruan Reinhart, </a:t>
            </a:r>
            <a:r>
              <a:rPr lang="en-ZA" sz="1050" dirty="0" err="1">
                <a:solidFill>
                  <a:schemeClr val="accent1"/>
                </a:solidFill>
              </a:rPr>
              <a:t>Oyintando</a:t>
            </a:r>
            <a:r>
              <a:rPr lang="en-ZA" sz="1050" dirty="0">
                <a:solidFill>
                  <a:schemeClr val="accent1"/>
                </a:solidFill>
              </a:rPr>
              <a:t> </a:t>
            </a:r>
            <a:r>
              <a:rPr lang="en-ZA" sz="1050" dirty="0" err="1">
                <a:solidFill>
                  <a:schemeClr val="accent1"/>
                </a:solidFill>
              </a:rPr>
              <a:t>Nomana</a:t>
            </a:r>
            <a:r>
              <a:rPr lang="en-ZA" sz="1050" dirty="0">
                <a:solidFill>
                  <a:schemeClr val="accent1"/>
                </a:solidFill>
              </a:rPr>
              <a:t>, </a:t>
            </a:r>
            <a:r>
              <a:rPr lang="en-ZA" sz="1050" dirty="0" err="1">
                <a:solidFill>
                  <a:schemeClr val="accent1"/>
                </a:solidFill>
              </a:rPr>
              <a:t>Aseko</a:t>
            </a:r>
            <a:r>
              <a:rPr lang="en-ZA" sz="1050" dirty="0">
                <a:solidFill>
                  <a:schemeClr val="accent1"/>
                </a:solidFill>
              </a:rPr>
              <a:t> </a:t>
            </a:r>
            <a:r>
              <a:rPr lang="en-ZA" sz="1050" dirty="0" err="1">
                <a:solidFill>
                  <a:schemeClr val="accent1"/>
                </a:solidFill>
              </a:rPr>
              <a:t>Tshiyaba</a:t>
            </a:r>
            <a:r>
              <a:rPr lang="en-ZA" sz="1050" dirty="0">
                <a:solidFill>
                  <a:schemeClr val="accent1"/>
                </a:solidFill>
              </a:rPr>
              <a:t>, </a:t>
            </a:r>
            <a:r>
              <a:rPr lang="en-ZA" sz="1050" dirty="0" err="1">
                <a:solidFill>
                  <a:schemeClr val="accent1"/>
                </a:solidFill>
              </a:rPr>
              <a:t>Zinthle</a:t>
            </a:r>
            <a:r>
              <a:rPr lang="en-ZA" sz="1050" dirty="0">
                <a:solidFill>
                  <a:schemeClr val="accent1"/>
                </a:solidFill>
              </a:rPr>
              <a:t> </a:t>
            </a:r>
            <a:r>
              <a:rPr lang="en-ZA" sz="1050" dirty="0" err="1">
                <a:solidFill>
                  <a:schemeClr val="accent1"/>
                </a:solidFill>
              </a:rPr>
              <a:t>Mkhaliphi</a:t>
            </a:r>
            <a:endParaRPr lang="en-ZA" sz="1050" dirty="0">
              <a:solidFill>
                <a:schemeClr val="accent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b="1" dirty="0">
                <a:solidFill>
                  <a:schemeClr val="accent1"/>
                </a:solidFill>
              </a:rPr>
              <a:t>Diabetic Jeopardy: </a:t>
            </a:r>
            <a:r>
              <a:rPr lang="en-ZA" sz="1050" dirty="0" err="1">
                <a:solidFill>
                  <a:schemeClr val="accent1"/>
                </a:solidFill>
              </a:rPr>
              <a:t>Nthabeleng</a:t>
            </a:r>
            <a:r>
              <a:rPr lang="en-ZA" sz="1050" dirty="0">
                <a:solidFill>
                  <a:schemeClr val="accent1"/>
                </a:solidFill>
              </a:rPr>
              <a:t> L, </a:t>
            </a:r>
            <a:r>
              <a:rPr lang="en-ZA" sz="1050" dirty="0" err="1">
                <a:solidFill>
                  <a:schemeClr val="accent1"/>
                </a:solidFill>
              </a:rPr>
              <a:t>Ntombikhona</a:t>
            </a:r>
            <a:r>
              <a:rPr lang="en-ZA" sz="1050" dirty="0">
                <a:solidFill>
                  <a:schemeClr val="accent1"/>
                </a:solidFill>
              </a:rPr>
              <a:t> M, </a:t>
            </a:r>
            <a:r>
              <a:rPr lang="en-ZA" sz="1050" dirty="0" err="1">
                <a:solidFill>
                  <a:schemeClr val="accent1"/>
                </a:solidFill>
              </a:rPr>
              <a:t>Notisi</a:t>
            </a:r>
            <a:r>
              <a:rPr lang="en-ZA" sz="1050" dirty="0">
                <a:solidFill>
                  <a:schemeClr val="accent1"/>
                </a:solidFill>
              </a:rPr>
              <a:t> F, Zulu N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1200" dirty="0">
              <a:solidFill>
                <a:schemeClr val="accent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dirty="0">
              <a:solidFill>
                <a:schemeClr val="accent1"/>
              </a:solidFill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endParaRPr lang="en-ZA" sz="1100" dirty="0">
              <a:solidFill>
                <a:schemeClr val="accent1"/>
              </a:solidFill>
            </a:endParaRPr>
          </a:p>
          <a:p>
            <a:pPr>
              <a:lnSpc>
                <a:spcPct val="150000"/>
              </a:lnSpc>
            </a:pPr>
            <a:r>
              <a:rPr lang="en-ZA" dirty="0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59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/>
          <p:cNvSpPr txBox="1">
            <a:spLocks noGrp="1"/>
          </p:cNvSpPr>
          <p:nvPr>
            <p:ph type="title"/>
          </p:nvPr>
        </p:nvSpPr>
        <p:spPr>
          <a:xfrm>
            <a:off x="1595245" y="125402"/>
            <a:ext cx="33429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</a:t>
            </a:r>
            <a:endParaRPr dirty="0"/>
          </a:p>
        </p:txBody>
      </p:sp>
      <p:sp>
        <p:nvSpPr>
          <p:cNvPr id="244" name="Google Shape;244;p34"/>
          <p:cNvSpPr/>
          <p:nvPr/>
        </p:nvSpPr>
        <p:spPr>
          <a:xfrm>
            <a:off x="2288100" y="2124275"/>
            <a:ext cx="926700" cy="926700"/>
          </a:xfrm>
          <a:prstGeom prst="ellipse">
            <a:avLst/>
          </a:prstGeom>
          <a:solidFill>
            <a:schemeClr val="accen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34"/>
          <p:cNvSpPr txBox="1">
            <a:spLocks noGrp="1"/>
          </p:cNvSpPr>
          <p:nvPr>
            <p:ph type="title" idx="2"/>
          </p:nvPr>
        </p:nvSpPr>
        <p:spPr>
          <a:xfrm>
            <a:off x="2313300" y="2277192"/>
            <a:ext cx="876300" cy="63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grpSp>
        <p:nvGrpSpPr>
          <p:cNvPr id="265" name="Google Shape;265;p34"/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79CE1EA-F67F-45D7-BB00-9D1BAF95C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3281" y="1004157"/>
            <a:ext cx="6568523" cy="3705119"/>
          </a:xfrm>
          <a:prstGeom prst="rect">
            <a:avLst/>
          </a:prstGeom>
        </p:spPr>
      </p:pic>
      <p:grpSp>
        <p:nvGrpSpPr>
          <p:cNvPr id="277" name="Google Shape;277;p34"/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/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/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34"/>
          <p:cNvSpPr txBox="1">
            <a:spLocks noGrp="1"/>
          </p:cNvSpPr>
          <p:nvPr>
            <p:ph type="subTitle" idx="1"/>
          </p:nvPr>
        </p:nvSpPr>
        <p:spPr>
          <a:xfrm>
            <a:off x="4846107" y="143080"/>
            <a:ext cx="3342900" cy="7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Boosts learner engagement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/>
              <a:t>Inspires critical thinking</a:t>
            </a:r>
            <a:endParaRPr lang="en"/>
          </a:p>
          <a:p>
            <a:pPr marL="0" indent="0"/>
            <a:r>
              <a:rPr lang="en"/>
              <a:t>Better student outcomes</a:t>
            </a:r>
          </a:p>
          <a:p>
            <a:pPr marL="0" indent="0"/>
            <a:endParaRPr lang="en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3" name="Google Shape;253;p34"/>
          <p:cNvGrpSpPr/>
          <p:nvPr/>
        </p:nvGrpSpPr>
        <p:grpSpPr>
          <a:xfrm rot="-976164" flipH="1">
            <a:off x="8063201" y="3022744"/>
            <a:ext cx="756060" cy="941903"/>
            <a:chOff x="-1778892" y="2016220"/>
            <a:chExt cx="891846" cy="1111064"/>
          </a:xfrm>
        </p:grpSpPr>
        <p:sp>
          <p:nvSpPr>
            <p:cNvPr id="254" name="Google Shape;254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5" name="Google Shape;255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6" name="Google Shape;256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8" name="Google Shape;258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9" name="Google Shape;259;p34"/>
          <p:cNvGrpSpPr/>
          <p:nvPr/>
        </p:nvGrpSpPr>
        <p:grpSpPr>
          <a:xfrm rot="1049909">
            <a:off x="8262100" y="3988983"/>
            <a:ext cx="757539" cy="943779"/>
            <a:chOff x="-1778892" y="2016220"/>
            <a:chExt cx="891846" cy="1111064"/>
          </a:xfrm>
        </p:grpSpPr>
        <p:sp>
          <p:nvSpPr>
            <p:cNvPr id="260" name="Google Shape;260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" name="Google Shape;261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2" name="Google Shape;262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64" name="Google Shape;264;p34"/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/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/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/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/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/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/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64560F54-6C7C-67F6-630F-70AB89738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F2252E54-8D3F-44FA-7A95-E78300AFB1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ame-based learning (gbl)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5D559306-A3E0-BD50-C736-18FDC962C8B6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5F203B75-D425-BC1B-5673-95D910BDA69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822E3378-D488-EEA9-63EC-7033C74AF2D8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06871907-AD5E-A6A3-D9AF-51C8123AC56C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11FF27BF-A03D-DCC0-B617-226A642ECDF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C39B3BDD-F87A-7E74-F7FF-8161488D8DC4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5E3FD6C4-5EF1-D982-F378-A9F250630D76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9DD80344-7459-4CF0-3E19-827834FD5366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4F0C2CD0-C171-185E-248C-9FFAF55FA321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8C3439B4-BF16-4CC0-34C3-40B69739702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2BFAD75C-4F19-5C58-B2F5-08DEF69E7E6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9188678D-5BB9-A739-0E1E-AD40E6AEEC6B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A5C91736-2140-50D7-098C-C0DF033AD1D7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10257FF3-4F8F-4389-4C78-E63A710CE6B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93EB279B-29E3-D4C7-1764-D206F5E13DDD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5BC63CBA-A24F-3E9C-2D6A-B00CC6C10FCC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4F0AC997-0CAA-123F-BEB5-6E86A226734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BC93B700-D738-AD0D-45EB-CCE82DD70ED1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1138FC9D-8373-1F5D-4A97-FCAAEA56E0EC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396665BD-9126-3703-EBB4-6AD5FF3B338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E9FAEAF2-70DA-1813-5A6B-2181B4C49C2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AE5D86A6-1BB7-2446-03DE-E0AFB01A0A2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412EFF99-F0D8-353B-FD9E-A1EDB62C516B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740B06A8-0039-AF94-B961-7CEB67213299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5AA1B00B-25ED-A944-D502-D9720306D8A3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089B81A8-B007-2B98-B444-159C2B1E262B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03656042-32E0-EF72-6F1D-C256126A811E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CFE3514E-7CCE-2342-0833-45700C70795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458E47DA-7C70-1D93-1BE7-9D45EB071BC8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386474F0-29F0-E45B-4072-6ECDDBA9BA46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D3747EA-8272-0050-41F3-E00363C64C78}"/>
              </a:ext>
            </a:extLst>
          </p:cNvPr>
          <p:cNvSpPr txBox="1">
            <a:spLocks/>
          </p:cNvSpPr>
          <p:nvPr/>
        </p:nvSpPr>
        <p:spPr>
          <a:xfrm>
            <a:off x="1657956" y="1168850"/>
            <a:ext cx="7451788" cy="325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139700" indent="0"/>
            <a:r>
              <a:rPr lang="en-US" sz="2400" b="1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 main characteristics of game-based learning are</a:t>
            </a:r>
            <a:r>
              <a:rPr 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r>
              <a:rPr 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 learning process takes place through different and attractive scenarios.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r>
              <a:rPr 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 learning process is based on overcoming different challenges.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r>
              <a:rPr lang="en-US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The learning experience is positive and interesting.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endParaRPr 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70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C8294BDE-8D64-8E14-8996-116515391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96D3504E-E089-A57A-9172-1D779B5982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amification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9F059B2F-8519-A130-5E0A-4F0EEDE70095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22D2920F-0770-0595-3ECC-5925DC592BB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77395953-72E8-9E4B-38D9-723613F5766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F59487DF-4540-CA7C-90CB-92988AE8A5CF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2C7CD609-5DFD-C1AC-D641-441EBF0FAEE7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C1BFB4FF-1D6D-BE92-3E25-D157C40AD0F7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C53873D8-23AB-5995-B6BA-4EB528808C8A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815F5D1D-EE7B-6026-7131-2E6847B45F6D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D5833E3E-D225-B218-1B77-2845ADA93FAD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87C49767-363A-FE82-24D4-3646A1E2DE6E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EB8BEF9A-43D7-5FC7-F2BE-268DF149F421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FD6CE24B-6CA3-A722-3DA5-7A25998BAEC7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2F0ED144-383A-3471-31DD-DAD402012338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BEAD9180-F7FE-3A74-20BC-D8EEA67B219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F52452E0-1C99-C7F8-C21B-4A1BD1230785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B2C6DB65-1260-4C20-9FA6-163E656612D7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07F5C032-E8EB-76DC-D0AE-D718E5A67F36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68283761-6D80-5773-4E3B-45D08EAADCB4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90F9DBC1-32EF-27A1-78EC-53BD9985ED1E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9F98D4E3-503A-B288-14B0-762F8BCC7F8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27B0F370-F0BA-3B3A-D1F4-2E6D505ECAD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0C9BDB36-4B94-299A-35F5-098236ACD0E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D316F6FF-320B-54D9-59F8-ADAF8E9C31A3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61CC42DE-828A-DEF9-3521-25B07F32EF4E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94189A6A-5CD0-A7D1-54E1-787120B276A8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B9E6B752-BB63-89A9-5D44-8666BD1E8846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78DB4E5F-FE9B-824E-C26C-3BACDDAF65E0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0F3F80DE-3F80-599B-2702-D75466E7E5A4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9DEFE91A-BD32-8C91-FFDA-78D761B90B4D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6BA4ACE3-945D-0376-7283-139A0F15699A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F1F1D74-36CE-1269-9C2D-02182991E375}"/>
              </a:ext>
            </a:extLst>
          </p:cNvPr>
          <p:cNvSpPr txBox="1">
            <a:spLocks/>
          </p:cNvSpPr>
          <p:nvPr/>
        </p:nvSpPr>
        <p:spPr>
          <a:xfrm>
            <a:off x="1657956" y="946779"/>
            <a:ext cx="7451788" cy="325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482600" indent="-342900"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Use of different motivating elements that foster competition between users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Integration of game elements into conventional learning activities in order to increase engagement and motivation.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Examples of gamification elements: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point systems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leaderboards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badges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958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EF83327A-482A-C047-36EA-6DCE654F6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3532F532-CCD6-EC3C-4331-446A816B4E6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amification</a:t>
            </a:r>
            <a:endParaRPr dirty="0"/>
          </a:p>
        </p:txBody>
      </p: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61A9B1AB-2091-4E87-B3E7-707BB2D1CB37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66246B19-5F75-B73E-7E1D-C5D9DAF376A8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89A9A265-CE04-EDAD-5532-97BB4316F94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D945F3F8-B19D-5359-7BBE-3A2B34EF80DB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C82F4043-D79F-8F3F-A1E7-9DC0B945224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2E8C46F8-C8D7-495F-4905-C9011B45A824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F51703C-6711-7803-91FF-5505E078A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1" y="1383609"/>
            <a:ext cx="2320056" cy="1737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63B3AB-3F34-3B52-BE39-7DA5FCD54C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401" y="1723084"/>
            <a:ext cx="1794538" cy="31876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5F34F3-E47F-F874-6CDF-29C033AD4B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3987" y="512870"/>
            <a:ext cx="2218176" cy="26000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6DEFB5-8557-DFD3-DA60-A3F0B4004C7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5728" r="4752" b="14952"/>
          <a:stretch/>
        </p:blipFill>
        <p:spPr>
          <a:xfrm>
            <a:off x="4793486" y="2915676"/>
            <a:ext cx="1832905" cy="20041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02C7327-A27F-D38E-D64C-928D3EC59C86}"/>
              </a:ext>
            </a:extLst>
          </p:cNvPr>
          <p:cNvSpPr txBox="1"/>
          <p:nvPr/>
        </p:nvSpPr>
        <p:spPr>
          <a:xfrm>
            <a:off x="7213111" y="215485"/>
            <a:ext cx="119848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ZA" sz="1350" kern="1200" dirty="0">
                <a:solidFill>
                  <a:schemeClr val="bg2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Leaderboard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302794-D5C2-8DFE-3EA2-D90907A1B07D}"/>
              </a:ext>
            </a:extLst>
          </p:cNvPr>
          <p:cNvSpPr txBox="1"/>
          <p:nvPr/>
        </p:nvSpPr>
        <p:spPr>
          <a:xfrm>
            <a:off x="2682401" y="1346151"/>
            <a:ext cx="1391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ZA" sz="1350" kern="1200" dirty="0">
                <a:solidFill>
                  <a:schemeClr val="bg2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Progress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7B041A-E653-E26A-4674-CFD82AE43570}"/>
              </a:ext>
            </a:extLst>
          </p:cNvPr>
          <p:cNvSpPr txBox="1"/>
          <p:nvPr/>
        </p:nvSpPr>
        <p:spPr>
          <a:xfrm>
            <a:off x="103707" y="998945"/>
            <a:ext cx="1391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ZA" sz="1350" kern="1200" dirty="0">
                <a:solidFill>
                  <a:schemeClr val="bg2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Points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81D38B-9CE4-83D9-ABED-8349E73CF8F0}"/>
              </a:ext>
            </a:extLst>
          </p:cNvPr>
          <p:cNvSpPr txBox="1"/>
          <p:nvPr/>
        </p:nvSpPr>
        <p:spPr>
          <a:xfrm>
            <a:off x="4787573" y="2564341"/>
            <a:ext cx="1391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ZA" sz="1350" kern="1200" dirty="0">
                <a:solidFill>
                  <a:schemeClr val="bg2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Badges</a:t>
            </a:r>
          </a:p>
        </p:txBody>
      </p:sp>
      <p:grpSp>
        <p:nvGrpSpPr>
          <p:cNvPr id="12" name="Google Shape;253;p34">
            <a:extLst>
              <a:ext uri="{FF2B5EF4-FFF2-40B4-BE49-F238E27FC236}">
                <a16:creationId xmlns:a16="http://schemas.microsoft.com/office/drawing/2014/main" id="{BE545C1E-69EF-179C-3947-8EA9BF2A5BE0}"/>
              </a:ext>
            </a:extLst>
          </p:cNvPr>
          <p:cNvGrpSpPr/>
          <p:nvPr/>
        </p:nvGrpSpPr>
        <p:grpSpPr>
          <a:xfrm rot="-976164" flipH="1">
            <a:off x="8063201" y="3022744"/>
            <a:ext cx="756060" cy="941903"/>
            <a:chOff x="-1778892" y="2016220"/>
            <a:chExt cx="891846" cy="1111064"/>
          </a:xfrm>
        </p:grpSpPr>
        <p:sp>
          <p:nvSpPr>
            <p:cNvPr id="13" name="Google Shape;254;p34">
              <a:extLst>
                <a:ext uri="{FF2B5EF4-FFF2-40B4-BE49-F238E27FC236}">
                  <a16:creationId xmlns:a16="http://schemas.microsoft.com/office/drawing/2014/main" id="{785DD17C-3CBB-0A97-671F-0C54615C92D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" name="Google Shape;255;p34">
              <a:extLst>
                <a:ext uri="{FF2B5EF4-FFF2-40B4-BE49-F238E27FC236}">
                  <a16:creationId xmlns:a16="http://schemas.microsoft.com/office/drawing/2014/main" id="{C634793C-4F1F-BFD2-876C-382086AFAAF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16" name="Google Shape;256;p34">
                <a:extLst>
                  <a:ext uri="{FF2B5EF4-FFF2-40B4-BE49-F238E27FC236}">
                    <a16:creationId xmlns:a16="http://schemas.microsoft.com/office/drawing/2014/main" id="{248DA7AB-EF75-A20D-187C-9C8A6DDAB222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257;p34">
                <a:extLst>
                  <a:ext uri="{FF2B5EF4-FFF2-40B4-BE49-F238E27FC236}">
                    <a16:creationId xmlns:a16="http://schemas.microsoft.com/office/drawing/2014/main" id="{480B4892-0E1A-3038-AC36-A1501F749260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" name="Google Shape;258;p34">
              <a:extLst>
                <a:ext uri="{FF2B5EF4-FFF2-40B4-BE49-F238E27FC236}">
                  <a16:creationId xmlns:a16="http://schemas.microsoft.com/office/drawing/2014/main" id="{4E09295B-58CB-58CC-781E-AB7C457E938F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259;p34">
            <a:extLst>
              <a:ext uri="{FF2B5EF4-FFF2-40B4-BE49-F238E27FC236}">
                <a16:creationId xmlns:a16="http://schemas.microsoft.com/office/drawing/2014/main" id="{D6F61CCE-1C84-648B-D3E5-30C4393D4391}"/>
              </a:ext>
            </a:extLst>
          </p:cNvPr>
          <p:cNvGrpSpPr/>
          <p:nvPr/>
        </p:nvGrpSpPr>
        <p:grpSpPr>
          <a:xfrm rot="1049909">
            <a:off x="8262100" y="3988983"/>
            <a:ext cx="757539" cy="943779"/>
            <a:chOff x="-1778892" y="2016220"/>
            <a:chExt cx="891846" cy="1111064"/>
          </a:xfrm>
        </p:grpSpPr>
        <p:sp>
          <p:nvSpPr>
            <p:cNvPr id="19" name="Google Shape;260;p34">
              <a:extLst>
                <a:ext uri="{FF2B5EF4-FFF2-40B4-BE49-F238E27FC236}">
                  <a16:creationId xmlns:a16="http://schemas.microsoft.com/office/drawing/2014/main" id="{AED180A3-7DB2-86E5-E564-D3152BC009B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" name="Google Shape;261;p34">
              <a:extLst>
                <a:ext uri="{FF2B5EF4-FFF2-40B4-BE49-F238E27FC236}">
                  <a16:creationId xmlns:a16="http://schemas.microsoft.com/office/drawing/2014/main" id="{EDA6FAFD-6CA8-2413-B3A3-12D9B9C8EA0B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2" name="Google Shape;262;p34">
                <a:extLst>
                  <a:ext uri="{FF2B5EF4-FFF2-40B4-BE49-F238E27FC236}">
                    <a16:creationId xmlns:a16="http://schemas.microsoft.com/office/drawing/2014/main" id="{2D28BF6C-E28F-3E8A-1FA8-FC0271C98E6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63;p34">
                <a:extLst>
                  <a:ext uri="{FF2B5EF4-FFF2-40B4-BE49-F238E27FC236}">
                    <a16:creationId xmlns:a16="http://schemas.microsoft.com/office/drawing/2014/main" id="{3AF8E78F-AF33-D387-EC6C-1AA4305518C7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1" name="Google Shape;264;p34">
              <a:extLst>
                <a:ext uri="{FF2B5EF4-FFF2-40B4-BE49-F238E27FC236}">
                  <a16:creationId xmlns:a16="http://schemas.microsoft.com/office/drawing/2014/main" id="{AE2F9489-648A-18A8-1BA5-2335A7C4A5E5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0983188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44646CBB-D5E0-EE0F-57C3-0EBE9DE74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606C9171-CE0A-C4F5-6810-A5A510C6C62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bl &amp; gamification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24C99E28-DD26-4BBF-7F65-68C33392AD42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C0712D1E-6B86-4CEA-8F9F-5BFBC0E68CD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183CE2A5-691A-22F0-F46C-1D75101CDB6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27454D63-FCC2-04E5-697A-D28C00FE90E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FD5C37F1-6803-C02C-0E5F-5EFC008F85B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34EDF093-1D24-5E8E-FC40-9E550B18C20D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AFC10A0E-0DCC-67DD-9DCF-217F58982ECB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FFA6FE26-3680-6772-C196-DB7432D50C9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E3D43553-305C-7244-3BC6-4B669A04F57E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E2D2CEAB-7A83-539A-0515-3614C9262B58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4CFDCEB2-34AC-700D-9A1C-EF2650EC4DB6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BAF50E60-2558-1FA5-FF5D-47E87DA6CA60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4D33024F-A0B7-9008-2F97-DFAB62BF806F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3B8467D8-187F-B4D2-9551-E3FDBF7ECDD2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B9E09E1C-D4F7-90D6-97FF-017705DE27A2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76D82CEA-2948-3F65-F722-0516547A8A7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10B40DC9-9E5E-4A8C-18F2-986E902ABDC1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F28F8C45-841F-1B19-58EE-48F4FC0864B5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753DA8CB-6574-ADDB-3C24-23152418B056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EFD95B1D-08F6-3453-01A3-03B3A33492AE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C6E9FB08-CC70-9D00-4A34-921F66DD796B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13B576BE-458F-6200-5A46-E8519696E267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7BB2F98D-8984-1D49-ECF7-C073F9858AE2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F423DEE9-94BE-3C07-80B1-FE9614E306FC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B2C09C41-9EA9-2A12-BE3F-E381FEC661DE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B1B270E6-3B6D-C772-B5A4-1E8851EF95E8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432E8762-3C31-EAB8-CD28-072680594403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8AA263B7-96B3-511E-1720-EFA26E523EE3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1BCA577E-D8B6-2ADD-77D5-7B8AA6FB2A89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F54CDAA4-E820-60B4-4115-3B190A9B1BC9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AD1BA595-41A1-F461-604A-AB2221A6A12B}"/>
              </a:ext>
            </a:extLst>
          </p:cNvPr>
          <p:cNvSpPr txBox="1">
            <a:spLocks/>
          </p:cNvSpPr>
          <p:nvPr/>
        </p:nvSpPr>
        <p:spPr>
          <a:xfrm>
            <a:off x="1657956" y="1168850"/>
            <a:ext cx="7451788" cy="325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139700" indent="0"/>
            <a:r>
              <a:rPr lang="en-ZA" sz="2400" b="1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Improve student commitment and engagement to make the learning experience more positive and enhance memory and retention.</a:t>
            </a:r>
          </a:p>
          <a:p>
            <a:pPr marL="139700" indent="0"/>
            <a:endParaRPr lang="en-ZA" sz="2400" b="1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139700" indent="0"/>
            <a:r>
              <a:rPr lang="en-ZA" sz="2400" b="1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In summary, students are won over by the techniques used in game-based learning and captivated by the contents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endParaRPr 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1251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>
          <a:extLst>
            <a:ext uri="{FF2B5EF4-FFF2-40B4-BE49-F238E27FC236}">
              <a16:creationId xmlns:a16="http://schemas.microsoft.com/office/drawing/2014/main" id="{E42D3A4F-0194-F620-1053-B05AF92BA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4">
            <a:extLst>
              <a:ext uri="{FF2B5EF4-FFF2-40B4-BE49-F238E27FC236}">
                <a16:creationId xmlns:a16="http://schemas.microsoft.com/office/drawing/2014/main" id="{51678285-5F35-16C1-005D-6FD70C55F5F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20681" y="150666"/>
            <a:ext cx="7262062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dirty="0"/>
              <a:t>G</a:t>
            </a:r>
            <a:r>
              <a:rPr lang="en" dirty="0"/>
              <a:t>ame design elements</a:t>
            </a:r>
            <a:endParaRPr dirty="0"/>
          </a:p>
        </p:txBody>
      </p:sp>
      <p:grpSp>
        <p:nvGrpSpPr>
          <p:cNvPr id="265" name="Google Shape;265;p34">
            <a:extLst>
              <a:ext uri="{FF2B5EF4-FFF2-40B4-BE49-F238E27FC236}">
                <a16:creationId xmlns:a16="http://schemas.microsoft.com/office/drawing/2014/main" id="{2EAB9076-729D-520A-1C89-80A11A9D992C}"/>
              </a:ext>
            </a:extLst>
          </p:cNvPr>
          <p:cNvGrpSpPr/>
          <p:nvPr/>
        </p:nvGrpSpPr>
        <p:grpSpPr>
          <a:xfrm rot="900186">
            <a:off x="639818" y="2564628"/>
            <a:ext cx="867828" cy="1081144"/>
            <a:chOff x="-1778892" y="2016220"/>
            <a:chExt cx="891846" cy="1111064"/>
          </a:xfrm>
        </p:grpSpPr>
        <p:sp>
          <p:nvSpPr>
            <p:cNvPr id="266" name="Google Shape;266;p34">
              <a:extLst>
                <a:ext uri="{FF2B5EF4-FFF2-40B4-BE49-F238E27FC236}">
                  <a16:creationId xmlns:a16="http://schemas.microsoft.com/office/drawing/2014/main" id="{33756E0C-B9EF-6727-21BA-878C2E34C6A5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6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7" name="Google Shape;267;p34">
              <a:extLst>
                <a:ext uri="{FF2B5EF4-FFF2-40B4-BE49-F238E27FC236}">
                  <a16:creationId xmlns:a16="http://schemas.microsoft.com/office/drawing/2014/main" id="{FC5DA765-0F24-E3FC-E0EF-7EB65AAE8F4C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68" name="Google Shape;268;p34">
                <a:extLst>
                  <a:ext uri="{FF2B5EF4-FFF2-40B4-BE49-F238E27FC236}">
                    <a16:creationId xmlns:a16="http://schemas.microsoft.com/office/drawing/2014/main" id="{89E64372-8A0F-4EFC-13D3-4FE60577B9BE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4">
                <a:extLst>
                  <a:ext uri="{FF2B5EF4-FFF2-40B4-BE49-F238E27FC236}">
                    <a16:creationId xmlns:a16="http://schemas.microsoft.com/office/drawing/2014/main" id="{F5F5E5A2-EBD2-7CCF-D05D-DE9F05787544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0" name="Google Shape;270;p34">
              <a:extLst>
                <a:ext uri="{FF2B5EF4-FFF2-40B4-BE49-F238E27FC236}">
                  <a16:creationId xmlns:a16="http://schemas.microsoft.com/office/drawing/2014/main" id="{E51DB9A4-77FF-2472-435D-0B727EAA7C95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7" name="Google Shape;277;p34">
            <a:extLst>
              <a:ext uri="{FF2B5EF4-FFF2-40B4-BE49-F238E27FC236}">
                <a16:creationId xmlns:a16="http://schemas.microsoft.com/office/drawing/2014/main" id="{F16E27EA-3BCE-ACF3-558D-E2A01ADF4EDF}"/>
              </a:ext>
            </a:extLst>
          </p:cNvPr>
          <p:cNvGrpSpPr/>
          <p:nvPr/>
        </p:nvGrpSpPr>
        <p:grpSpPr>
          <a:xfrm rot="-455679">
            <a:off x="476642" y="172783"/>
            <a:ext cx="807065" cy="1005569"/>
            <a:chOff x="-1778892" y="2016220"/>
            <a:chExt cx="891846" cy="1111064"/>
          </a:xfrm>
        </p:grpSpPr>
        <p:sp>
          <p:nvSpPr>
            <p:cNvPr id="278" name="Google Shape;278;p34">
              <a:extLst>
                <a:ext uri="{FF2B5EF4-FFF2-40B4-BE49-F238E27FC236}">
                  <a16:creationId xmlns:a16="http://schemas.microsoft.com/office/drawing/2014/main" id="{FB67CBF9-6189-29F8-DE48-C0CCF25F2E2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3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9" name="Google Shape;279;p34">
              <a:extLst>
                <a:ext uri="{FF2B5EF4-FFF2-40B4-BE49-F238E27FC236}">
                  <a16:creationId xmlns:a16="http://schemas.microsoft.com/office/drawing/2014/main" id="{189DD3B2-2EEF-1D13-386D-C497C9EDEDE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0" name="Google Shape;280;p34">
                <a:extLst>
                  <a:ext uri="{FF2B5EF4-FFF2-40B4-BE49-F238E27FC236}">
                    <a16:creationId xmlns:a16="http://schemas.microsoft.com/office/drawing/2014/main" id="{7BC69E7A-8607-87F8-9F15-9A5F2A13EDC9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4">
                <a:extLst>
                  <a:ext uri="{FF2B5EF4-FFF2-40B4-BE49-F238E27FC236}">
                    <a16:creationId xmlns:a16="http://schemas.microsoft.com/office/drawing/2014/main" id="{F73CB459-7E03-CF8C-148E-FFB1464A9781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2" name="Google Shape;282;p34">
              <a:extLst>
                <a:ext uri="{FF2B5EF4-FFF2-40B4-BE49-F238E27FC236}">
                  <a16:creationId xmlns:a16="http://schemas.microsoft.com/office/drawing/2014/main" id="{63257F7F-2956-F247-06C3-50C059479454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3" name="Google Shape;283;p34">
            <a:extLst>
              <a:ext uri="{FF2B5EF4-FFF2-40B4-BE49-F238E27FC236}">
                <a16:creationId xmlns:a16="http://schemas.microsoft.com/office/drawing/2014/main" id="{FCD1EF7B-5630-C05F-9FBC-5F6A06FA1311}"/>
              </a:ext>
            </a:extLst>
          </p:cNvPr>
          <p:cNvGrpSpPr/>
          <p:nvPr/>
        </p:nvGrpSpPr>
        <p:grpSpPr>
          <a:xfrm rot="-752801">
            <a:off x="788912" y="1327050"/>
            <a:ext cx="867890" cy="1081220"/>
            <a:chOff x="-1778892" y="2016220"/>
            <a:chExt cx="891846" cy="1111064"/>
          </a:xfrm>
        </p:grpSpPr>
        <p:sp>
          <p:nvSpPr>
            <p:cNvPr id="284" name="Google Shape;284;p34">
              <a:extLst>
                <a:ext uri="{FF2B5EF4-FFF2-40B4-BE49-F238E27FC236}">
                  <a16:creationId xmlns:a16="http://schemas.microsoft.com/office/drawing/2014/main" id="{CA848143-97DC-A3C7-10EE-F30610332C5F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285;p34">
              <a:extLst>
                <a:ext uri="{FF2B5EF4-FFF2-40B4-BE49-F238E27FC236}">
                  <a16:creationId xmlns:a16="http://schemas.microsoft.com/office/drawing/2014/main" id="{519A3AB7-3FC5-4C54-AB3D-CE9FDF0602FA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86" name="Google Shape;286;p34">
                <a:extLst>
                  <a:ext uri="{FF2B5EF4-FFF2-40B4-BE49-F238E27FC236}">
                    <a16:creationId xmlns:a16="http://schemas.microsoft.com/office/drawing/2014/main" id="{66B4A222-E009-7134-4116-A53F13F374C0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4">
                <a:extLst>
                  <a:ext uri="{FF2B5EF4-FFF2-40B4-BE49-F238E27FC236}">
                    <a16:creationId xmlns:a16="http://schemas.microsoft.com/office/drawing/2014/main" id="{344E9464-55E9-7954-6C5A-FB8047AD166E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88" name="Google Shape;288;p34">
              <a:extLst>
                <a:ext uri="{FF2B5EF4-FFF2-40B4-BE49-F238E27FC236}">
                  <a16:creationId xmlns:a16="http://schemas.microsoft.com/office/drawing/2014/main" id="{C7B54E16-5769-3573-C8AB-48354EFA7464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7" name="Google Shape;247;p34">
            <a:extLst>
              <a:ext uri="{FF2B5EF4-FFF2-40B4-BE49-F238E27FC236}">
                <a16:creationId xmlns:a16="http://schemas.microsoft.com/office/drawing/2014/main" id="{E5FDBD9E-637D-2381-4514-1C3245FFB075}"/>
              </a:ext>
            </a:extLst>
          </p:cNvPr>
          <p:cNvGrpSpPr/>
          <p:nvPr/>
        </p:nvGrpSpPr>
        <p:grpSpPr>
          <a:xfrm rot="703690">
            <a:off x="367383" y="3963000"/>
            <a:ext cx="805111" cy="1003010"/>
            <a:chOff x="-1778892" y="2016220"/>
            <a:chExt cx="891846" cy="1111064"/>
          </a:xfrm>
        </p:grpSpPr>
        <p:sp>
          <p:nvSpPr>
            <p:cNvPr id="248" name="Google Shape;248;p34">
              <a:extLst>
                <a:ext uri="{FF2B5EF4-FFF2-40B4-BE49-F238E27FC236}">
                  <a16:creationId xmlns:a16="http://schemas.microsoft.com/office/drawing/2014/main" id="{A60B605C-FE46-7A8A-8E31-2808550CB7F3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lt2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49" name="Google Shape;249;p34">
              <a:extLst>
                <a:ext uri="{FF2B5EF4-FFF2-40B4-BE49-F238E27FC236}">
                  <a16:creationId xmlns:a16="http://schemas.microsoft.com/office/drawing/2014/main" id="{26D9163B-24F6-C741-CDBE-82F6DC76A63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50" name="Google Shape;250;p34">
                <a:extLst>
                  <a:ext uri="{FF2B5EF4-FFF2-40B4-BE49-F238E27FC236}">
                    <a16:creationId xmlns:a16="http://schemas.microsoft.com/office/drawing/2014/main" id="{240F329F-4E7D-C7BC-167C-9116C3998F3B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4">
                <a:extLst>
                  <a:ext uri="{FF2B5EF4-FFF2-40B4-BE49-F238E27FC236}">
                    <a16:creationId xmlns:a16="http://schemas.microsoft.com/office/drawing/2014/main" id="{398D3B1D-F26E-13D9-9EA7-FFA5C0B2FD0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lt2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2" name="Google Shape;252;p34">
              <a:extLst>
                <a:ext uri="{FF2B5EF4-FFF2-40B4-BE49-F238E27FC236}">
                  <a16:creationId xmlns:a16="http://schemas.microsoft.com/office/drawing/2014/main" id="{41FC98D3-8F10-8509-9FD4-579BB4A20A0A}"/>
                </a:ext>
              </a:extLst>
            </p:cNvPr>
            <p:cNvSpPr/>
            <p:nvPr/>
          </p:nvSpPr>
          <p:spPr>
            <a:xfrm>
              <a:off x="-1638203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1" name="Google Shape;271;p34">
            <a:extLst>
              <a:ext uri="{FF2B5EF4-FFF2-40B4-BE49-F238E27FC236}">
                <a16:creationId xmlns:a16="http://schemas.microsoft.com/office/drawing/2014/main" id="{9917D70F-1DEF-EFDA-9666-5E36AF6B6A0A}"/>
              </a:ext>
            </a:extLst>
          </p:cNvPr>
          <p:cNvGrpSpPr/>
          <p:nvPr/>
        </p:nvGrpSpPr>
        <p:grpSpPr>
          <a:xfrm rot="-899398">
            <a:off x="1082254" y="3733655"/>
            <a:ext cx="758922" cy="945468"/>
            <a:chOff x="-1778892" y="2016220"/>
            <a:chExt cx="891846" cy="1111064"/>
          </a:xfrm>
        </p:grpSpPr>
        <p:sp>
          <p:nvSpPr>
            <p:cNvPr id="272" name="Google Shape;272;p34">
              <a:extLst>
                <a:ext uri="{FF2B5EF4-FFF2-40B4-BE49-F238E27FC236}">
                  <a16:creationId xmlns:a16="http://schemas.microsoft.com/office/drawing/2014/main" id="{B2E0AC1B-AACC-660B-5D39-748030642361}"/>
                </a:ext>
              </a:extLst>
            </p:cNvPr>
            <p:cNvSpPr/>
            <p:nvPr/>
          </p:nvSpPr>
          <p:spPr>
            <a:xfrm rot="-2403405" flipH="1">
              <a:off x="-1713636" y="2739091"/>
              <a:ext cx="323562" cy="320750"/>
            </a:xfrm>
            <a:custGeom>
              <a:avLst/>
              <a:gdLst/>
              <a:ahLst/>
              <a:cxnLst/>
              <a:rect l="l" t="t" r="r" b="b"/>
              <a:pathLst>
                <a:path w="11162" h="11065" extrusionOk="0">
                  <a:moveTo>
                    <a:pt x="4307" y="1"/>
                  </a:moveTo>
                  <a:cubicBezTo>
                    <a:pt x="3987" y="3556"/>
                    <a:pt x="2405" y="6744"/>
                    <a:pt x="0" y="9117"/>
                  </a:cubicBezTo>
                  <a:lnTo>
                    <a:pt x="3356" y="10619"/>
                  </a:lnTo>
                  <a:cubicBezTo>
                    <a:pt x="4027" y="10921"/>
                    <a:pt x="4729" y="11064"/>
                    <a:pt x="5420" y="11064"/>
                  </a:cubicBezTo>
                  <a:cubicBezTo>
                    <a:pt x="7343" y="11064"/>
                    <a:pt x="9179" y="9956"/>
                    <a:pt x="10019" y="8087"/>
                  </a:cubicBezTo>
                  <a:cubicBezTo>
                    <a:pt x="11162" y="5546"/>
                    <a:pt x="10019" y="2566"/>
                    <a:pt x="7487" y="1423"/>
                  </a:cubicBezTo>
                  <a:lnTo>
                    <a:pt x="4307" y="1"/>
                  </a:ln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miter lim="7989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3" name="Google Shape;273;p34">
              <a:extLst>
                <a:ext uri="{FF2B5EF4-FFF2-40B4-BE49-F238E27FC236}">
                  <a16:creationId xmlns:a16="http://schemas.microsoft.com/office/drawing/2014/main" id="{26557D8F-5505-11D0-848F-52AB54A4D396}"/>
                </a:ext>
              </a:extLst>
            </p:cNvPr>
            <p:cNvGrpSpPr/>
            <p:nvPr/>
          </p:nvGrpSpPr>
          <p:grpSpPr>
            <a:xfrm>
              <a:off x="-1752744" y="2016220"/>
              <a:ext cx="865698" cy="1111064"/>
              <a:chOff x="1465000" y="899175"/>
              <a:chExt cx="746613" cy="958227"/>
            </a:xfrm>
          </p:grpSpPr>
          <p:sp>
            <p:nvSpPr>
              <p:cNvPr id="274" name="Google Shape;274;p34">
                <a:extLst>
                  <a:ext uri="{FF2B5EF4-FFF2-40B4-BE49-F238E27FC236}">
                    <a16:creationId xmlns:a16="http://schemas.microsoft.com/office/drawing/2014/main" id="{789B7203-3DAE-6844-B7C3-88008B0F27CD}"/>
                  </a:ext>
                </a:extLst>
              </p:cNvPr>
              <p:cNvSpPr/>
              <p:nvPr/>
            </p:nvSpPr>
            <p:spPr>
              <a:xfrm rot="2547290">
                <a:off x="1875788" y="1522865"/>
                <a:ext cx="279046" cy="276621"/>
              </a:xfrm>
              <a:custGeom>
                <a:avLst/>
                <a:gdLst/>
                <a:ahLst/>
                <a:cxnLst/>
                <a:rect l="l" t="t" r="r" b="b"/>
                <a:pathLst>
                  <a:path w="11162" h="11065" extrusionOk="0">
                    <a:moveTo>
                      <a:pt x="4307" y="1"/>
                    </a:moveTo>
                    <a:cubicBezTo>
                      <a:pt x="3987" y="3556"/>
                      <a:pt x="2405" y="6744"/>
                      <a:pt x="0" y="9117"/>
                    </a:cubicBezTo>
                    <a:lnTo>
                      <a:pt x="3356" y="10619"/>
                    </a:lnTo>
                    <a:cubicBezTo>
                      <a:pt x="4027" y="10921"/>
                      <a:pt x="4729" y="11064"/>
                      <a:pt x="5420" y="11064"/>
                    </a:cubicBezTo>
                    <a:cubicBezTo>
                      <a:pt x="7343" y="11064"/>
                      <a:pt x="9179" y="9956"/>
                      <a:pt x="10019" y="8087"/>
                    </a:cubicBezTo>
                    <a:cubicBezTo>
                      <a:pt x="11162" y="5546"/>
                      <a:pt x="10019" y="2566"/>
                      <a:pt x="7487" y="1423"/>
                    </a:cubicBezTo>
                    <a:lnTo>
                      <a:pt x="4307" y="1"/>
                    </a:ln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4">
                <a:extLst>
                  <a:ext uri="{FF2B5EF4-FFF2-40B4-BE49-F238E27FC236}">
                    <a16:creationId xmlns:a16="http://schemas.microsoft.com/office/drawing/2014/main" id="{FFBD3498-8A5D-6820-4D84-9FCEA1AD623A}"/>
                  </a:ext>
                </a:extLst>
              </p:cNvPr>
              <p:cNvSpPr/>
              <p:nvPr/>
            </p:nvSpPr>
            <p:spPr>
              <a:xfrm>
                <a:off x="1465000" y="899175"/>
                <a:ext cx="735500" cy="735500"/>
              </a:xfrm>
              <a:custGeom>
                <a:avLst/>
                <a:gdLst/>
                <a:ahLst/>
                <a:cxnLst/>
                <a:rect l="l" t="t" r="r" b="b"/>
                <a:pathLst>
                  <a:path w="29420" h="29420" extrusionOk="0">
                    <a:moveTo>
                      <a:pt x="14710" y="1"/>
                    </a:moveTo>
                    <a:cubicBezTo>
                      <a:pt x="6585" y="1"/>
                      <a:pt x="1" y="6584"/>
                      <a:pt x="1" y="14710"/>
                    </a:cubicBezTo>
                    <a:cubicBezTo>
                      <a:pt x="1" y="22836"/>
                      <a:pt x="6585" y="29419"/>
                      <a:pt x="14710" y="29419"/>
                    </a:cubicBezTo>
                    <a:cubicBezTo>
                      <a:pt x="22836" y="29419"/>
                      <a:pt x="29420" y="22836"/>
                      <a:pt x="29420" y="14710"/>
                    </a:cubicBezTo>
                    <a:cubicBezTo>
                      <a:pt x="29420" y="6584"/>
                      <a:pt x="22836" y="1"/>
                      <a:pt x="1471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8100" cap="flat" cmpd="sng">
                <a:solidFill>
                  <a:srgbClr val="000000"/>
                </a:solidFill>
                <a:prstDash val="solid"/>
                <a:miter lim="7989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76" name="Google Shape;276;p34">
              <a:extLst>
                <a:ext uri="{FF2B5EF4-FFF2-40B4-BE49-F238E27FC236}">
                  <a16:creationId xmlns:a16="http://schemas.microsoft.com/office/drawing/2014/main" id="{76D85EB7-CA16-C6ED-B9FD-081D537CDE6B}"/>
                </a:ext>
              </a:extLst>
            </p:cNvPr>
            <p:cNvSpPr/>
            <p:nvPr/>
          </p:nvSpPr>
          <p:spPr>
            <a:xfrm>
              <a:off x="-1481590" y="2140550"/>
              <a:ext cx="480002" cy="449647"/>
            </a:xfrm>
            <a:custGeom>
              <a:avLst/>
              <a:gdLst/>
              <a:ahLst/>
              <a:cxnLst/>
              <a:rect l="l" t="t" r="r" b="b"/>
              <a:pathLst>
                <a:path w="19640" h="18398" extrusionOk="0">
                  <a:moveTo>
                    <a:pt x="9820" y="0"/>
                  </a:moveTo>
                  <a:cubicBezTo>
                    <a:pt x="8929" y="0"/>
                    <a:pt x="8038" y="276"/>
                    <a:pt x="7279" y="827"/>
                  </a:cubicBezTo>
                  <a:lnTo>
                    <a:pt x="2149" y="4551"/>
                  </a:lnTo>
                  <a:cubicBezTo>
                    <a:pt x="631" y="5653"/>
                    <a:pt x="0" y="7603"/>
                    <a:pt x="575" y="9384"/>
                  </a:cubicBezTo>
                  <a:lnTo>
                    <a:pt x="2541" y="15409"/>
                  </a:lnTo>
                  <a:cubicBezTo>
                    <a:pt x="3116" y="17191"/>
                    <a:pt x="4778" y="18397"/>
                    <a:pt x="6648" y="18397"/>
                  </a:cubicBezTo>
                  <a:lnTo>
                    <a:pt x="12992" y="18397"/>
                  </a:lnTo>
                  <a:cubicBezTo>
                    <a:pt x="14861" y="18397"/>
                    <a:pt x="16523" y="17199"/>
                    <a:pt x="17098" y="15409"/>
                  </a:cubicBezTo>
                  <a:lnTo>
                    <a:pt x="19056" y="9384"/>
                  </a:lnTo>
                  <a:cubicBezTo>
                    <a:pt x="19639" y="7603"/>
                    <a:pt x="19008" y="5653"/>
                    <a:pt x="17490" y="4551"/>
                  </a:cubicBezTo>
                  <a:lnTo>
                    <a:pt x="12360" y="827"/>
                  </a:lnTo>
                  <a:cubicBezTo>
                    <a:pt x="11601" y="276"/>
                    <a:pt x="10711" y="0"/>
                    <a:pt x="9820" y="0"/>
                  </a:cubicBezTo>
                  <a:close/>
                </a:path>
              </a:pathLst>
            </a:custGeom>
            <a:solidFill>
              <a:schemeClr val="dk2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1FA9CBA-F1A2-DC72-BCE2-B96EC5DC1079}"/>
              </a:ext>
            </a:extLst>
          </p:cNvPr>
          <p:cNvSpPr txBox="1">
            <a:spLocks/>
          </p:cNvSpPr>
          <p:nvPr/>
        </p:nvSpPr>
        <p:spPr>
          <a:xfrm>
            <a:off x="1657956" y="1168850"/>
            <a:ext cx="7451788" cy="3259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Roboto Mono"/>
              <a:buNone/>
              <a:defRPr sz="1400" b="0" i="0" u="none" strike="noStrike" cap="none">
                <a:solidFill>
                  <a:schemeClr val="lt1"/>
                </a:solidFill>
                <a:highlight>
                  <a:schemeClr val="dk1"/>
                </a:highlight>
                <a:latin typeface="Roboto Mono"/>
                <a:ea typeface="Roboto Mono"/>
                <a:cs typeface="Roboto Mono"/>
                <a:sym typeface="Roboto Mono"/>
              </a:defRPr>
            </a:lvl9pPr>
          </a:lstStyle>
          <a:p>
            <a:pPr marL="482600" indent="-342900">
              <a:buFont typeface="Arial" panose="020B0604020202020204" pitchFamily="34" charset="0"/>
              <a:buChar char="•"/>
            </a:pPr>
            <a:r>
              <a:rPr lang="en-ZA" sz="2400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Game-based learning is not just creating games for students to play, it is designing learning activities that can incrementally introduce concepts, and guide users towards an end goal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ZA" sz="2400" b="1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ZA" sz="2400" u="sng" spc="8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Principles of games that engage learners are: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Problem-based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Involve active learning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Provide informative feedback</a:t>
            </a:r>
          </a:p>
          <a:p>
            <a:pPr marL="939800" lvl="1" indent="-342900" algn="l">
              <a:buFont typeface="Arial" panose="020B0604020202020204" pitchFamily="34" charset="0"/>
              <a:buChar char="•"/>
            </a:pPr>
            <a:r>
              <a:rPr lang="en-ZA" sz="2400" b="1" spc="8" dirty="0">
                <a:solidFill>
                  <a:schemeClr val="bg2"/>
                </a:solidFill>
                <a:latin typeface="+mj-lt"/>
                <a:cs typeface="Times New Roman" panose="02020603050405020304" pitchFamily="18" charset="0"/>
              </a:rPr>
              <a:t>Be progressive</a:t>
            </a:r>
          </a:p>
          <a:p>
            <a:pPr marL="457200" lvl="1" algn="l">
              <a:buFont typeface="Arial" panose="020B0604020202020204" pitchFamily="34" charset="0"/>
              <a:buChar char="•"/>
            </a:pPr>
            <a:endParaRPr lang="en-US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ZA" sz="2400" spc="8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827189"/>
      </p:ext>
    </p:extLst>
  </p:cSld>
  <p:clrMapOvr>
    <a:masterClrMapping/>
  </p:clrMapOvr>
</p:sld>
</file>

<file path=ppt/theme/theme1.xml><?xml version="1.0" encoding="utf-8"?>
<a:theme xmlns:a="http://schemas.openxmlformats.org/drawingml/2006/main" name="Impostors Among Crewmates by Slidesgo">
  <a:themeElements>
    <a:clrScheme name="Simple Light">
      <a:dk1>
        <a:srgbClr val="081D32"/>
      </a:dk1>
      <a:lt1>
        <a:srgbClr val="FFFFFF"/>
      </a:lt1>
      <a:dk2>
        <a:srgbClr val="B4DEFF"/>
      </a:dk2>
      <a:lt2>
        <a:srgbClr val="53FDD8"/>
      </a:lt2>
      <a:accent1>
        <a:srgbClr val="F7F169"/>
      </a:accent1>
      <a:accent2>
        <a:srgbClr val="60EF01"/>
      </a:accent2>
      <a:accent3>
        <a:srgbClr val="6A79FF"/>
      </a:accent3>
      <a:accent4>
        <a:srgbClr val="E852BE"/>
      </a:accent4>
      <a:accent5>
        <a:srgbClr val="EB8000"/>
      </a:accent5>
      <a:accent6>
        <a:srgbClr val="C62A00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1512</Words>
  <Application>Microsoft Office PowerPoint</Application>
  <PresentationFormat>On-screen Show (16:9)</PresentationFormat>
  <Paragraphs>249</Paragraphs>
  <Slides>36</Slides>
  <Notes>34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Roboto Mono</vt:lpstr>
      <vt:lpstr>Source Sans Pro</vt:lpstr>
      <vt:lpstr>arial</vt:lpstr>
      <vt:lpstr>Amatic SC</vt:lpstr>
      <vt:lpstr>Calibri</vt:lpstr>
      <vt:lpstr>Times New Roman</vt:lpstr>
      <vt:lpstr>Impostors Among Crewmates by Slidesgo</vt:lpstr>
      <vt:lpstr>PowerPoint Presentation</vt:lpstr>
      <vt:lpstr>introduction</vt:lpstr>
      <vt:lpstr>Background</vt:lpstr>
      <vt:lpstr>Background</vt:lpstr>
      <vt:lpstr>Game-based learning (gbl)</vt:lpstr>
      <vt:lpstr>Gamification</vt:lpstr>
      <vt:lpstr>Gamification</vt:lpstr>
      <vt:lpstr>Gbl &amp; gamification</vt:lpstr>
      <vt:lpstr>Game design elements</vt:lpstr>
      <vt:lpstr>Games are state machines</vt:lpstr>
      <vt:lpstr>A design vocabulary</vt:lpstr>
      <vt:lpstr>A design vocabulary</vt:lpstr>
      <vt:lpstr>A design vocabulary</vt:lpstr>
      <vt:lpstr>A design vocabulary</vt:lpstr>
      <vt:lpstr>DEFINITIONS</vt:lpstr>
      <vt:lpstr>EIGHT KINDS OF FUN</vt:lpstr>
      <vt:lpstr>CLARIFYING AESTHETICS</vt:lpstr>
      <vt:lpstr>CLARIFYING AESTHETICS</vt:lpstr>
      <vt:lpstr>MECHANICS VS. DYNAMICS</vt:lpstr>
      <vt:lpstr>Examples of games integrated into module</vt:lpstr>
      <vt:lpstr>Who wants to be a millionaire</vt:lpstr>
      <vt:lpstr>Tips from our experience</vt:lpstr>
      <vt:lpstr>TYPES OF GAMES</vt:lpstr>
      <vt:lpstr>Examples of student projects (2022)</vt:lpstr>
      <vt:lpstr>Examples of student projects (2022)</vt:lpstr>
      <vt:lpstr>Examples of student projects (2023)</vt:lpstr>
      <vt:lpstr>Examples of student projects (2024)</vt:lpstr>
      <vt:lpstr>Examples of student projects (2024)</vt:lpstr>
      <vt:lpstr>Examples of student projects (2024)</vt:lpstr>
      <vt:lpstr>Examples of student projects (2024)</vt:lpstr>
      <vt:lpstr>Examples of student projects (2024)</vt:lpstr>
      <vt:lpstr>Specific examples</vt:lpstr>
      <vt:lpstr>Specific examples</vt:lpstr>
      <vt:lpstr>Specific examples</vt:lpstr>
      <vt:lpstr>Thank you for your attention</vt:lpstr>
      <vt:lpstr>Acknowledgement to game designers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LEVELLING UP</dc:title>
  <dc:creator>Fogarty, Teri-Lynne (Mrs) (Summerstrand South Campus)</dc:creator>
  <cp:lastModifiedBy>Naude, Celeste (Miss) (Summerstrand Campus South)</cp:lastModifiedBy>
  <cp:revision>5</cp:revision>
  <dcterms:modified xsi:type="dcterms:W3CDTF">2025-05-27T14:09:03Z</dcterms:modified>
</cp:coreProperties>
</file>